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7" r:id="rId5"/>
    <p:sldId id="296" r:id="rId6"/>
    <p:sldId id="258" r:id="rId7"/>
    <p:sldId id="294" r:id="rId8"/>
    <p:sldId id="259" r:id="rId9"/>
    <p:sldId id="297" r:id="rId10"/>
    <p:sldId id="298" r:id="rId11"/>
    <p:sldId id="299" r:id="rId12"/>
    <p:sldId id="260" r:id="rId13"/>
    <p:sldId id="300" r:id="rId14"/>
    <p:sldId id="301" r:id="rId15"/>
    <p:sldId id="302" r:id="rId16"/>
    <p:sldId id="303" r:id="rId17"/>
    <p:sldId id="304" r:id="rId18"/>
    <p:sldId id="305" r:id="rId19"/>
    <p:sldId id="306" r:id="rId20"/>
  </p:sldIdLst>
  <p:sldSz cx="12188825" cy="6858000"/>
  <p:notesSz cx="9296400" cy="14722475"/>
  <p:defaultTextStyle>
    <a:defPPr>
      <a:defRPr lang="en-US"/>
    </a:defPPr>
    <a:lvl1pPr marL="0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68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04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872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40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808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275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744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mbliss, Leenda M." initials="CL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709"/>
  </p:normalViewPr>
  <p:slideViewPr>
    <p:cSldViewPr snapToGrid="0" snapToObjects="1">
      <p:cViewPr varScale="1">
        <p:scale>
          <a:sx n="87" d="100"/>
          <a:sy n="87" d="100"/>
        </p:scale>
        <p:origin x="298" y="5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4" d="100"/>
          <a:sy n="44" d="100"/>
        </p:scale>
        <p:origin x="250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738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738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1037-7040-4649-B41A-F16050F6772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363" y="1839913"/>
            <a:ext cx="8829675" cy="496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7085013"/>
            <a:ext cx="7435850" cy="5797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984288"/>
            <a:ext cx="4029075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13984288"/>
            <a:ext cx="4029075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971FE-6597-49CC-844B-906381CD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8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RO_Metal_TITLE_BACKGROUND_newConfetti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88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93043" y="1371600"/>
            <a:ext cx="7945839" cy="156556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400" baseline="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Name Here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06490" y="3321666"/>
            <a:ext cx="5121957" cy="900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1F4E79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SUBHEAD FOR PRESENTATION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93044" y="5432491"/>
            <a:ext cx="5135403" cy="995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>
                <a:solidFill>
                  <a:srgbClr val="1F4E79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Speaker’s Name</a:t>
            </a:r>
          </a:p>
          <a:p>
            <a:pPr lvl="0"/>
            <a:r>
              <a:rPr lang="en-US" dirty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5763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2 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6631" y="1562101"/>
            <a:ext cx="5718542" cy="452079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4E6FED-257C-48D2-902D-4A1DE3EFA13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09402" y="1562100"/>
            <a:ext cx="5720411" cy="452079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98006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2 Way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7D7BA7-F0F9-4445-BB35-4CA26B85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31" y="2498272"/>
            <a:ext cx="5718542" cy="358462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C41370-CBCF-4167-9E26-C335F3E751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1270" y="2498272"/>
            <a:ext cx="5718542" cy="358462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F0FEEC-1A47-44F1-B423-309DDFDDC65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66631" y="1664138"/>
            <a:ext cx="5718542" cy="773069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E8425A-F486-497A-8268-2EB5C8D0483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11270" y="1664138"/>
            <a:ext cx="5718542" cy="773069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285508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4 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6631" y="1602338"/>
            <a:ext cx="5718542" cy="21122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199775" y="1602338"/>
            <a:ext cx="5718542" cy="21122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266631" y="3842324"/>
            <a:ext cx="5718542" cy="21122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03653" y="3836548"/>
            <a:ext cx="5718542" cy="21122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6684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Color - 4 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901CD-1179-48AA-AA78-C2B71B3B7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66630" y="1621963"/>
            <a:ext cx="5759220" cy="2194560"/>
          </a:xfrm>
          <a:solidFill>
            <a:srgbClr val="1F4E79"/>
          </a:solidFill>
        </p:spPr>
        <p:txBody>
          <a:bodyPr vert="horz" lIns="91440" tIns="45720" rIns="91440" bIns="45720" rtlCol="0" anchor="t">
            <a:normAutofit/>
          </a:bodyPr>
          <a:lstStyle>
            <a:lvl1pPr marL="457200" indent="-457200">
              <a:buFont typeface="Wingdings" charset="2"/>
              <a:buChar char="§"/>
              <a:defRPr lang="en-US" sz="2800">
                <a:solidFill>
                  <a:schemeClr val="bg2"/>
                </a:solidFill>
                <a:latin typeface="Helvetica"/>
                <a:cs typeface="Helvetica"/>
              </a:defRPr>
            </a:lvl1pPr>
            <a:lvl2pPr>
              <a:defRPr lang="en-US"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lang="en-US"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66204-4258-4009-9C38-072DB2591BD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593" y="1621963"/>
            <a:ext cx="5759220" cy="2194560"/>
          </a:xfrm>
          <a:solidFill>
            <a:schemeClr val="accent3"/>
          </a:solidFill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>
              <a:buFont typeface="Wingdings" charset="2"/>
              <a:buChar char="§"/>
              <a:defRPr lang="en-US" sz="280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lang="en-US"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lang="en-US"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B97FD00-9A32-4A89-A567-2CEB60E81F3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66630" y="3930189"/>
            <a:ext cx="5759220" cy="2194560"/>
          </a:xfrm>
          <a:solidFill>
            <a:schemeClr val="accent6"/>
          </a:solidFill>
        </p:spPr>
        <p:txBody>
          <a:bodyPr vert="horz" lIns="91440" tIns="45720" rIns="91440" bIns="45720" rtlCol="0" anchor="t">
            <a:normAutofit/>
          </a:bodyPr>
          <a:lstStyle>
            <a:lvl1pPr marL="457200" indent="-457200">
              <a:buFont typeface="Wingdings" charset="2"/>
              <a:buChar char="§"/>
              <a:defRPr lang="en-US" sz="280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lang="en-US"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lang="en-US"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A932747-BAA0-4FE0-B9F3-F31F5D1BBDD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0593" y="3930189"/>
            <a:ext cx="5759220" cy="2194560"/>
          </a:xfrm>
          <a:solidFill>
            <a:schemeClr val="accent2"/>
          </a:solidFill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>
              <a:buFont typeface="Wingdings" charset="2"/>
              <a:buChar char="§"/>
              <a:defRPr lang="en-US" sz="2800">
                <a:solidFill>
                  <a:schemeClr val="bg2"/>
                </a:solidFill>
                <a:latin typeface="Helvetica"/>
                <a:cs typeface="Helvetica"/>
              </a:defRPr>
            </a:lvl1pPr>
            <a:lvl2pPr>
              <a:defRPr lang="en-US"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lang="en-US"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723170" y="2493130"/>
            <a:ext cx="2742486" cy="27432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428957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4 Wa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134DFD-61B5-4604-B852-D73C83D7AF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0" y="1699172"/>
            <a:ext cx="2750104" cy="439841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134DFD-61B5-4604-B852-D73C83D7AF3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46372" y="1698745"/>
            <a:ext cx="2750104" cy="439841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134DFD-61B5-4604-B852-D73C83D7AF3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12376" y="1699172"/>
            <a:ext cx="2750104" cy="439841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8134DFD-61B5-4604-B852-D73C83D7AF3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172091" y="1698745"/>
            <a:ext cx="2750104" cy="439841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4211107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Color - 4 Wa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248" y="2565400"/>
            <a:ext cx="2742486" cy="3539371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628650" indent="-171450">
              <a:defRPr sz="2000">
                <a:solidFill>
                  <a:schemeClr val="bg2"/>
                </a:solidFill>
                <a:latin typeface="Helvetica"/>
                <a:cs typeface="Helvetica"/>
              </a:defRPr>
            </a:lvl2pPr>
            <a:lvl3pPr marL="1085850" indent="-171450">
              <a:buFont typeface="Lucida Grande"/>
              <a:buChar char="—"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3pPr>
            <a:lvl4pPr marL="1543050" indent="-171450">
              <a:buFont typeface="Franklin Gothic Book" panose="020B0503020102020204" pitchFamily="34" charset="0"/>
              <a:buChar char="–"/>
              <a:defRPr sz="1600">
                <a:solidFill>
                  <a:schemeClr val="bg2"/>
                </a:solidFill>
                <a:latin typeface="Helvetica"/>
                <a:cs typeface="Helvetica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3047ED1-0FC1-4CB6-91BF-4AA97D44A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9718" y="2565401"/>
            <a:ext cx="2742486" cy="3539372"/>
          </a:xfrm>
          <a:solidFill>
            <a:schemeClr val="accent3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lang="en-US" sz="2000" dirty="0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—"/>
              <a:defRPr lang="en-US" sz="1800" dirty="0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bg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1637ABB-F752-41C5-9A76-BE951A72551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21463" y="2565401"/>
            <a:ext cx="2742486" cy="3530613"/>
          </a:xfr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lang="en-US" sz="2000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—"/>
              <a:defRPr lang="en-US" sz="1800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>
                <a:solidFill>
                  <a:schemeClr val="bg1"/>
                </a:solidFill>
                <a:latin typeface="Helvetica"/>
                <a:cs typeface="Helvetica"/>
              </a:defRPr>
            </a:lvl4pPr>
            <a:lvl5pPr>
              <a:defRPr lang="en-US" sz="160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9977216-F970-481A-837D-74A9B22F72F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187327" y="2565401"/>
            <a:ext cx="2742486" cy="3530613"/>
          </a:xfrm>
          <a:solidFill>
            <a:schemeClr val="accent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>
                <a:solidFill>
                  <a:schemeClr val="bg2"/>
                </a:solidFill>
                <a:latin typeface="Helvetica"/>
                <a:cs typeface="Helvetica"/>
              </a:defRPr>
            </a:lvl1pPr>
            <a:lvl2pPr>
              <a:defRPr lang="en-US" sz="2000">
                <a:solidFill>
                  <a:schemeClr val="bg2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—"/>
              <a:defRPr lang="en-US" sz="1800">
                <a:solidFill>
                  <a:schemeClr val="bg2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>
                <a:solidFill>
                  <a:schemeClr val="bg2"/>
                </a:solidFill>
                <a:latin typeface="Helvetica"/>
                <a:cs typeface="Helvetica"/>
              </a:defRPr>
            </a:lvl4pPr>
            <a:lvl5pPr>
              <a:defRPr lang="en-US" sz="1600">
                <a:solidFill>
                  <a:schemeClr val="bg2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74248" y="1706638"/>
            <a:ext cx="2742486" cy="701196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1085850" indent="-171450">
              <a:defRPr sz="180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5430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249718" y="1704044"/>
            <a:ext cx="2742486" cy="701196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1085850" indent="-171450">
              <a:defRPr sz="180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5430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21463" y="1704044"/>
            <a:ext cx="2742486" cy="701196"/>
          </a:xfr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1085850" indent="-171450">
              <a:defRPr sz="180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5430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187327" y="1704044"/>
            <a:ext cx="2742486" cy="701196"/>
          </a:xfr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1085850" indent="-171450">
              <a:defRPr sz="180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5430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487176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3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B313387-1D72-4C9C-9005-1B28AC27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31" y="1705498"/>
            <a:ext cx="4022312" cy="82391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73F915F-6F43-4778-BE3A-7B8AE0E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83257" y="1705498"/>
            <a:ext cx="4022312" cy="82391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118D66A-1E40-46C6-A326-D1C7596BA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7500" y="1705498"/>
            <a:ext cx="4022312" cy="82391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49E206-2B30-40E5-A110-B2590091989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6631" y="2601324"/>
            <a:ext cx="362286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49E206-2B30-40E5-A110-B2590091989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87298" y="2617235"/>
            <a:ext cx="362286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49E206-2B30-40E5-A110-B2590091989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07500" y="2617235"/>
            <a:ext cx="362286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218172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B313387-1D72-4C9C-9005-1B28AC27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31" y="1705498"/>
            <a:ext cx="3100494" cy="82391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118D66A-1E40-46C6-A326-D1C7596BA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9318" y="1705498"/>
            <a:ext cx="3100494" cy="82391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30EC251-70DB-4739-B109-57388672BC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9841" y="1705498"/>
            <a:ext cx="3100494" cy="823912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1FE1D0E-5ED9-454D-AA79-C0A415CEB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30479" y="1705498"/>
            <a:ext cx="3100494" cy="82391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0E6340-FECA-4E05-ADCE-0B6B6372525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6632" y="2664824"/>
            <a:ext cx="269145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0E6340-FECA-4E05-ADCE-0B6B6372525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130479" y="2664824"/>
            <a:ext cx="269145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F0E6340-FECA-4E05-ADCE-0B6B6372525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969841" y="2664824"/>
            <a:ext cx="269145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F0E6340-FECA-4E05-ADCE-0B6B63725256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829318" y="2664824"/>
            <a:ext cx="269145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81350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59ED789-0195-42A2-8612-EF664C5F842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274566" y="2504966"/>
            <a:ext cx="11655564" cy="349614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47EC9FA-C355-4655-8DFF-AE5AABD0F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6631" y="1672897"/>
            <a:ext cx="11663182" cy="764310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946659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258643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12188825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91697"/>
            <a:ext cx="11655564" cy="968375"/>
          </a:xfrm>
        </p:spPr>
        <p:txBody>
          <a:bodyPr/>
          <a:lstStyle>
            <a:lvl1pPr algn="l">
              <a:defRPr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WASHINGTON METROPOLITAN AREA TRANSIT AUTHORITY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40564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8CCB07-84B4-407C-9DFC-788F469DCF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0430" y="1699172"/>
            <a:ext cx="4805698" cy="438807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8D8FBB-53E7-40F5-A876-38D76992E13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6631" y="1952259"/>
            <a:ext cx="6868432" cy="4134983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379439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E42AF9-9390-408F-ABD8-197FF0A2DF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694807"/>
            <a:ext cx="4800936" cy="44362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8D8FBB-53E7-40F5-A876-38D76992E1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53763" y="1900144"/>
            <a:ext cx="6868432" cy="423964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069010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 - SafeTr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520700"/>
            <a:ext cx="12188825" cy="4924425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29089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03020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Background - SafeTr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rtcard_b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" b="-1"/>
          <a:stretch/>
        </p:blipFill>
        <p:spPr>
          <a:xfrm>
            <a:off x="0" y="520700"/>
            <a:ext cx="12188825" cy="6330759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2CA5F78-FC42-403B-A200-4676BD44B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6631" y="637025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AF2CA16C-8021-4560-94C7-08480641F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  <p:pic>
        <p:nvPicPr>
          <p:cNvPr id="12" name="Picture 11" descr="Metro_BlackwTransparent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598" y="6197600"/>
            <a:ext cx="463078" cy="54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05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 - E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12188825" cy="5114925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36709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724249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BBFD-8D28-4C0D-8385-13B3F15CC2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216" y="1709739"/>
            <a:ext cx="9924279" cy="2852737"/>
          </a:xfrm>
        </p:spPr>
        <p:txBody>
          <a:bodyPr anchor="b">
            <a:normAutofit/>
          </a:bodyPr>
          <a:lstStyle>
            <a:lvl1pPr>
              <a:defRPr lang="en-US" sz="4400" kern="1200" dirty="0">
                <a:solidFill>
                  <a:srgbClr val="1F4E79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88A11-D0F3-4EB3-964A-BAE17125C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0216" y="4589464"/>
            <a:ext cx="9924279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48FC8-FB1D-4887-A003-74B1D6F339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1" y="3571277"/>
            <a:ext cx="864485" cy="101818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558591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27"/>
            <a:ext cx="12188825" cy="5181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603" y="3711389"/>
            <a:ext cx="9141619" cy="1196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spc="0" dirty="0"/>
              <a:t>SUBHEAD</a:t>
            </a:r>
            <a:r>
              <a:rPr lang="en-US" sz="2400" spc="0" baseline="0" dirty="0"/>
              <a:t> FOR SECTION</a:t>
            </a:r>
            <a:endParaRPr lang="en-US" sz="2400" spc="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1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12188825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01997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0" b="8793"/>
          <a:stretch/>
        </p:blipFill>
        <p:spPr>
          <a:xfrm>
            <a:off x="0" y="508001"/>
            <a:ext cx="12188825" cy="552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2CA5F78-FC42-403B-A200-4676BD44B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6631" y="637025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AF2CA16C-8021-4560-94C7-08480641F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14828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5870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System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0" y="1707446"/>
            <a:ext cx="639694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28" y="954111"/>
            <a:ext cx="5056095" cy="5056095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71085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Top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EC9FA-C355-4655-8DFF-AE5AABD0F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6631" y="1672897"/>
            <a:ext cx="11663182" cy="76431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2F9E5C-4149-43F0-BD7A-07AD4B163B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31" y="2568969"/>
            <a:ext cx="11655564" cy="351392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9504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Bottom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EC9FA-C355-4655-8DFF-AE5AABD0F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6631" y="4984982"/>
            <a:ext cx="11663182" cy="1060845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2F9E5C-4149-43F0-BD7A-07AD4B163B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31" y="1587501"/>
            <a:ext cx="11655564" cy="449539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412085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6631" y="2568969"/>
            <a:ext cx="5718542" cy="351392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4E6FED-257C-48D2-902D-4A1DE3EFA13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09402" y="2568968"/>
            <a:ext cx="5720411" cy="351392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47EC9FA-C355-4655-8DFF-AE5AABD0F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6631" y="1672897"/>
            <a:ext cx="11663182" cy="764310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4057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0353" y="693458"/>
            <a:ext cx="10969943" cy="1143000"/>
          </a:xfrm>
          <a:prstGeom prst="rect">
            <a:avLst/>
          </a:prstGeom>
        </p:spPr>
        <p:txBody>
          <a:bodyPr vert="horz" lIns="121893" tIns="60947" rIns="121893" bIns="6094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353" y="2019020"/>
            <a:ext cx="10969943" cy="4525963"/>
          </a:xfrm>
          <a:prstGeom prst="rect">
            <a:avLst/>
          </a:prstGeom>
        </p:spPr>
        <p:txBody>
          <a:bodyPr vert="horz" lIns="121893" tIns="60947" rIns="121893" bIns="6094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0946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09468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36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04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872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40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808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75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44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2CA5F78-FC42-403B-A200-4676BD44B143}"/>
              </a:ext>
            </a:extLst>
          </p:cNvPr>
          <p:cNvSpPr txBox="1">
            <a:spLocks/>
          </p:cNvSpPr>
          <p:nvPr userDrawn="1"/>
        </p:nvSpPr>
        <p:spPr>
          <a:xfrm>
            <a:off x="380353" y="63702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0946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09468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36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04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872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40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808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75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44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2CA16C-8021-4560-94C7-08480641F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 descr="Metro_BlackwTransparentM.png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598" y="6197600"/>
            <a:ext cx="463078" cy="54521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" y="-1"/>
            <a:ext cx="12188825" cy="4699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3975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94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95" r:id="rId23"/>
    <p:sldLayoutId id="2147483671" r:id="rId24"/>
    <p:sldLayoutId id="2147483672" r:id="rId25"/>
    <p:sldLayoutId id="2147483673" r:id="rId26"/>
  </p:sldLayoutIdLst>
  <p:txStyles>
    <p:titleStyle>
      <a:lvl1pPr algn="l" defTabSz="60946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457101" indent="-457101" algn="l" defTabSz="609468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990385" indent="-380917" algn="l" defTabSz="60946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523669" indent="-304735" algn="l" defTabSz="60946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2133139" indent="-304735" algn="l" defTabSz="609468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742605" indent="-304735" algn="l" defTabSz="609468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3352073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1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9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4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2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40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8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5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4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043" y="1371600"/>
            <a:ext cx="9112932" cy="1565563"/>
          </a:xfrm>
        </p:spPr>
        <p:txBody>
          <a:bodyPr/>
          <a:lstStyle/>
          <a:p>
            <a:r>
              <a:rPr lang="en-US" dirty="0"/>
              <a:t>White Flint North Entrance Feasibility Study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Sara Benson</a:t>
            </a:r>
          </a:p>
          <a:p>
            <a:r>
              <a:rPr lang="en-US" dirty="0"/>
              <a:t>01/30/2019</a:t>
            </a:r>
          </a:p>
        </p:txBody>
      </p:sp>
    </p:spTree>
    <p:extLst>
      <p:ext uri="{BB962C8B-B14F-4D97-AF65-F5344CB8AC3E}">
        <p14:creationId xmlns:p14="http://schemas.microsoft.com/office/powerpoint/2010/main" val="376971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F56A-27B7-4C76-B04D-86C9BDA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Past Studies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52C79-E45E-4395-A8E3-4A5DD74C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2017 Federal Realty Study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en-US" sz="1800" b="1" u="sng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en-US" sz="1800" b="1" u="sng" dirty="0"/>
              <a:t>Purpose</a:t>
            </a:r>
          </a:p>
          <a:p>
            <a:pPr lvl="1"/>
            <a:r>
              <a:rPr lang="en-US" sz="1800" dirty="0"/>
              <a:t>Reduce initial capital costs of the new north entry</a:t>
            </a:r>
          </a:p>
          <a:p>
            <a:pPr lvl="1"/>
            <a:r>
              <a:rPr lang="en-US" sz="1800" dirty="0"/>
              <a:t>Minimize the required footprint of Alternative 2A</a:t>
            </a:r>
          </a:p>
          <a:p>
            <a:pPr lvl="1"/>
            <a:r>
              <a:rPr lang="en-US" sz="1800" dirty="0"/>
              <a:t>Develop a range of phasing options for implementing the new north entry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Parameters</a:t>
            </a:r>
          </a:p>
          <a:p>
            <a:pPr lvl="1"/>
            <a:r>
              <a:rPr lang="en-US" sz="1800" dirty="0"/>
              <a:t>Initial phases not meant to be compliant with WMATA Design Criteria</a:t>
            </a:r>
          </a:p>
          <a:p>
            <a:pPr lvl="1"/>
            <a:r>
              <a:rPr lang="en-US" sz="1800" dirty="0"/>
              <a:t>Final phase (full build-out) would be compliant with WMATA Design Criteria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Limitations</a:t>
            </a:r>
          </a:p>
          <a:p>
            <a:pPr lvl="1"/>
            <a:r>
              <a:rPr lang="en-US" sz="1800" dirty="0"/>
              <a:t>Concepts focused only on the programmatic needs and geometric constraints of the new entry</a:t>
            </a:r>
          </a:p>
          <a:p>
            <a:pPr lvl="1"/>
            <a:r>
              <a:rPr lang="en-US" sz="1800" dirty="0"/>
              <a:t>Constructability and feasibility assessments were not performed</a:t>
            </a:r>
          </a:p>
          <a:p>
            <a:pPr lvl="1"/>
            <a:r>
              <a:rPr lang="en-US" sz="1800" dirty="0"/>
              <a:t>Concepts discussed with WMATA on the staff level. No formal technical reviews were conducted and no approvals granted.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D0A90-CCD9-4626-AD60-1B9503475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66631" y="98749"/>
            <a:ext cx="10823933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White Flint North Entrance Feasibility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7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90BC-EC50-496A-B891-576D3AB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31" y="573614"/>
            <a:ext cx="11655564" cy="660280"/>
          </a:xfrm>
        </p:spPr>
        <p:txBody>
          <a:bodyPr>
            <a:noAutofit/>
          </a:bodyPr>
          <a:lstStyle/>
          <a:p>
            <a:r>
              <a:rPr lang="en-US" sz="3600" dirty="0"/>
              <a:t>2017 Federal Realty Study – Phasing Approach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72807-0968-40D8-93EA-6295D08EB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66631" y="98749"/>
            <a:ext cx="10823933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White Flint North Entrance Feasibility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E380FA-1DBF-4A04-B0E8-BFC634CD6530}"/>
              </a:ext>
            </a:extLst>
          </p:cNvPr>
          <p:cNvGrpSpPr/>
          <p:nvPr/>
        </p:nvGrpSpPr>
        <p:grpSpPr>
          <a:xfrm>
            <a:off x="57875" y="1737936"/>
            <a:ext cx="12058652" cy="4259054"/>
            <a:chOff x="76199" y="1993955"/>
            <a:chExt cx="12058652" cy="4259054"/>
          </a:xfrm>
        </p:grpSpPr>
        <p:sp>
          <p:nvSpPr>
            <p:cNvPr id="18" name="Content Placeholder 1">
              <a:extLst>
                <a:ext uri="{FF2B5EF4-FFF2-40B4-BE49-F238E27FC236}">
                  <a16:creationId xmlns:a16="http://schemas.microsoft.com/office/drawing/2014/main" id="{EE9AF247-19CB-46EB-931C-E79D0A8CD9FB}"/>
                </a:ext>
              </a:extLst>
            </p:cNvPr>
            <p:cNvSpPr txBox="1">
              <a:spLocks/>
            </p:cNvSpPr>
            <p:nvPr/>
          </p:nvSpPr>
          <p:spPr>
            <a:xfrm>
              <a:off x="824452" y="5553075"/>
              <a:ext cx="1471074" cy="69993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28589" indent="-228589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Symbol" panose="05050102010706020507" pitchFamily="18" charset="2"/>
                <a:buChar char="-"/>
                <a:defRPr sz="24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/>
                <a:buChar char="•"/>
                <a:defRPr sz="22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621792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Courier New" charset="0"/>
                <a:buChar char="o"/>
                <a:defRPr sz="20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868680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Symbol" panose="05050102010706020507" pitchFamily="18" charset="2"/>
                <a:buChar char="-"/>
                <a:defRPr sz="20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097280" indent="-13716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Symbol" panose="05050102010706020507" pitchFamily="18" charset="2"/>
                <a:buNone/>
              </a:pPr>
              <a:r>
                <a:rPr lang="en-US" sz="1800" dirty="0"/>
                <a:t>2010 Study</a:t>
              </a:r>
            </a:p>
            <a:p>
              <a:pPr marL="0" indent="0" algn="ctr">
                <a:buFont typeface="Symbol" panose="05050102010706020507" pitchFamily="18" charset="2"/>
                <a:buNone/>
              </a:pPr>
              <a:r>
                <a:rPr lang="en-US" sz="1800" dirty="0"/>
                <a:t>Entry 2A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00EE9AE-BF6F-4321-83DE-155D894E0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" y="1993955"/>
              <a:ext cx="12039601" cy="3380349"/>
            </a:xfrm>
            <a:prstGeom prst="rect">
              <a:avLst/>
            </a:prstGeom>
          </p:spPr>
        </p:pic>
        <p:sp>
          <p:nvSpPr>
            <p:cNvPr id="23" name="Content Placeholder 1">
              <a:extLst>
                <a:ext uri="{FF2B5EF4-FFF2-40B4-BE49-F238E27FC236}">
                  <a16:creationId xmlns:a16="http://schemas.microsoft.com/office/drawing/2014/main" id="{6D58778D-80C6-41D4-9F38-640BAE83739E}"/>
                </a:ext>
              </a:extLst>
            </p:cNvPr>
            <p:cNvSpPr txBox="1">
              <a:spLocks/>
            </p:cNvSpPr>
            <p:nvPr/>
          </p:nvSpPr>
          <p:spPr>
            <a:xfrm>
              <a:off x="3786727" y="5553075"/>
              <a:ext cx="1471074" cy="69993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28589" indent="-228589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Symbol" panose="05050102010706020507" pitchFamily="18" charset="2"/>
                <a:buChar char="-"/>
                <a:defRPr sz="24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/>
                <a:buChar char="•"/>
                <a:defRPr sz="22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621792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Courier New" charset="0"/>
                <a:buChar char="o"/>
                <a:defRPr sz="20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868680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Symbol" panose="05050102010706020507" pitchFamily="18" charset="2"/>
                <a:buChar char="-"/>
                <a:defRPr sz="20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097280" indent="-13716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Symbol" panose="05050102010706020507" pitchFamily="18" charset="2"/>
                <a:buNone/>
              </a:pPr>
              <a:r>
                <a:rPr lang="en-US" sz="1800" dirty="0"/>
                <a:t>2017 Study</a:t>
              </a:r>
            </a:p>
            <a:p>
              <a:pPr marL="0" indent="0" algn="ctr">
                <a:buFont typeface="Symbol" panose="05050102010706020507" pitchFamily="18" charset="2"/>
                <a:buNone/>
              </a:pPr>
              <a:r>
                <a:rPr lang="en-US" sz="1800" dirty="0"/>
                <a:t>Phase 4</a:t>
              </a:r>
            </a:p>
          </p:txBody>
        </p:sp>
        <p:sp>
          <p:nvSpPr>
            <p:cNvPr id="24" name="Content Placeholder 1">
              <a:extLst>
                <a:ext uri="{FF2B5EF4-FFF2-40B4-BE49-F238E27FC236}">
                  <a16:creationId xmlns:a16="http://schemas.microsoft.com/office/drawing/2014/main" id="{069760F3-797D-4D42-B201-3831FE3353CA}"/>
                </a:ext>
              </a:extLst>
            </p:cNvPr>
            <p:cNvSpPr txBox="1">
              <a:spLocks/>
            </p:cNvSpPr>
            <p:nvPr/>
          </p:nvSpPr>
          <p:spPr>
            <a:xfrm>
              <a:off x="6072727" y="5553075"/>
              <a:ext cx="1471074" cy="69993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28589" indent="-228589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Symbol" panose="05050102010706020507" pitchFamily="18" charset="2"/>
                <a:buChar char="-"/>
                <a:defRPr sz="24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/>
                <a:buChar char="•"/>
                <a:defRPr sz="22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621792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Courier New" charset="0"/>
                <a:buChar char="o"/>
                <a:defRPr sz="20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868680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Symbol" panose="05050102010706020507" pitchFamily="18" charset="2"/>
                <a:buChar char="-"/>
                <a:defRPr sz="20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097280" indent="-13716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Symbol" panose="05050102010706020507" pitchFamily="18" charset="2"/>
                <a:buNone/>
              </a:pPr>
              <a:r>
                <a:rPr lang="en-US" sz="1800" dirty="0"/>
                <a:t>2017 Study</a:t>
              </a:r>
            </a:p>
            <a:p>
              <a:pPr marL="0" indent="0" algn="ctr">
                <a:buFont typeface="Symbol" panose="05050102010706020507" pitchFamily="18" charset="2"/>
                <a:buNone/>
              </a:pPr>
              <a:r>
                <a:rPr lang="en-US" sz="1800" dirty="0"/>
                <a:t>Phase 3</a:t>
              </a:r>
            </a:p>
          </p:txBody>
        </p:sp>
        <p:sp>
          <p:nvSpPr>
            <p:cNvPr id="25" name="Content Placeholder 1">
              <a:extLst>
                <a:ext uri="{FF2B5EF4-FFF2-40B4-BE49-F238E27FC236}">
                  <a16:creationId xmlns:a16="http://schemas.microsoft.com/office/drawing/2014/main" id="{3E025AC2-A211-40B6-8375-D7ABA779DA8B}"/>
                </a:ext>
              </a:extLst>
            </p:cNvPr>
            <p:cNvSpPr txBox="1">
              <a:spLocks/>
            </p:cNvSpPr>
            <p:nvPr/>
          </p:nvSpPr>
          <p:spPr>
            <a:xfrm>
              <a:off x="8330152" y="5553075"/>
              <a:ext cx="1471074" cy="69993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28589" indent="-228589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Symbol" panose="05050102010706020507" pitchFamily="18" charset="2"/>
                <a:buChar char="-"/>
                <a:defRPr sz="24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/>
                <a:buChar char="•"/>
                <a:defRPr sz="22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621792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Courier New" charset="0"/>
                <a:buChar char="o"/>
                <a:defRPr sz="20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868680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Symbol" panose="05050102010706020507" pitchFamily="18" charset="2"/>
                <a:buChar char="-"/>
                <a:defRPr sz="20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097280" indent="-13716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Symbol" panose="05050102010706020507" pitchFamily="18" charset="2"/>
                <a:buNone/>
              </a:pPr>
              <a:r>
                <a:rPr lang="en-US" sz="1800" dirty="0"/>
                <a:t>2017 Study</a:t>
              </a:r>
            </a:p>
            <a:p>
              <a:pPr marL="0" indent="0" algn="ctr">
                <a:buFont typeface="Symbol" panose="05050102010706020507" pitchFamily="18" charset="2"/>
                <a:buNone/>
              </a:pPr>
              <a:r>
                <a:rPr lang="en-US" sz="1800" dirty="0"/>
                <a:t>Phase 2</a:t>
              </a:r>
            </a:p>
          </p:txBody>
        </p:sp>
        <p:sp>
          <p:nvSpPr>
            <p:cNvPr id="26" name="Content Placeholder 1">
              <a:extLst>
                <a:ext uri="{FF2B5EF4-FFF2-40B4-BE49-F238E27FC236}">
                  <a16:creationId xmlns:a16="http://schemas.microsoft.com/office/drawing/2014/main" id="{BE0E47B5-1717-40F2-9131-9447180941AF}"/>
                </a:ext>
              </a:extLst>
            </p:cNvPr>
            <p:cNvSpPr txBox="1">
              <a:spLocks/>
            </p:cNvSpPr>
            <p:nvPr/>
          </p:nvSpPr>
          <p:spPr>
            <a:xfrm>
              <a:off x="10663777" y="5553075"/>
              <a:ext cx="1471074" cy="69993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28589" indent="-228589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Symbol" panose="05050102010706020507" pitchFamily="18" charset="2"/>
                <a:buChar char="-"/>
                <a:defRPr sz="24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/>
                <a:buChar char="•"/>
                <a:defRPr sz="22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621792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Courier New" charset="0"/>
                <a:buChar char="o"/>
                <a:defRPr sz="20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868680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Symbol" panose="05050102010706020507" pitchFamily="18" charset="2"/>
                <a:buChar char="-"/>
                <a:defRPr sz="20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097280" indent="-13716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Symbol" panose="05050102010706020507" pitchFamily="18" charset="2"/>
                <a:buNone/>
              </a:pPr>
              <a:r>
                <a:rPr lang="en-US" sz="1800" dirty="0"/>
                <a:t>2017 Study</a:t>
              </a:r>
            </a:p>
            <a:p>
              <a:pPr marL="0" indent="0" algn="ctr">
                <a:buFont typeface="Symbol" panose="05050102010706020507" pitchFamily="18" charset="2"/>
                <a:buNone/>
              </a:pPr>
              <a:r>
                <a:rPr lang="en-US" sz="1800" dirty="0"/>
                <a:t>Phase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92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F56A-27B7-4C76-B04D-86C9BDA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52C79-E45E-4395-A8E3-4A5DD74C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Symbol" panose="05050102010706020507" pitchFamily="18" charset="2"/>
              <a:buNone/>
            </a:pPr>
            <a:r>
              <a:rPr lang="en-US" sz="1800" b="1" dirty="0"/>
              <a:t>New North Entry</a:t>
            </a:r>
          </a:p>
          <a:p>
            <a:pPr lvl="1"/>
            <a:r>
              <a:rPr lang="en-US" sz="1800" dirty="0"/>
              <a:t>Advance Alternative 2A from the 2010 study</a:t>
            </a:r>
          </a:p>
          <a:p>
            <a:pPr lvl="1"/>
            <a:r>
              <a:rPr lang="en-US" sz="1800" dirty="0"/>
              <a:t>Apply current WMATA Design Criteria</a:t>
            </a:r>
          </a:p>
          <a:p>
            <a:pPr lvl="1"/>
            <a:r>
              <a:rPr lang="en-US" sz="1800" dirty="0"/>
              <a:t>Develop two alternatives to structurally supporting the new entry</a:t>
            </a:r>
          </a:p>
          <a:p>
            <a:pPr lvl="1"/>
            <a:r>
              <a:rPr lang="en-US" sz="1800" dirty="0"/>
              <a:t>Determine a preferred alternative</a:t>
            </a:r>
          </a:p>
          <a:p>
            <a:pPr lvl="1"/>
            <a:r>
              <a:rPr lang="en-US" sz="1800" dirty="0"/>
              <a:t>Develop a phasing approach </a:t>
            </a:r>
          </a:p>
          <a:p>
            <a:pPr lvl="1"/>
            <a:r>
              <a:rPr lang="en-US" sz="1800" dirty="0"/>
              <a:t>Perform an engineering feasibility and constructability evaluation</a:t>
            </a:r>
          </a:p>
          <a:p>
            <a:pPr lvl="1"/>
            <a:r>
              <a:rPr lang="en-US" sz="1800" dirty="0"/>
              <a:t>Develop a ROM cost estimate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Grade Separated Pedestrian Crossing</a:t>
            </a:r>
          </a:p>
          <a:p>
            <a:pPr lvl="1"/>
            <a:r>
              <a:rPr lang="en-US" sz="1800" dirty="0"/>
              <a:t>Determine increase in ridership demand due implementing the new entry</a:t>
            </a:r>
          </a:p>
          <a:p>
            <a:pPr lvl="1"/>
            <a:r>
              <a:rPr lang="en-US" sz="1800" dirty="0"/>
              <a:t>Determine which corner of Rockville Pike a future pedestrian crossing should provide access to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D0A90-CCD9-4626-AD60-1B9503475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66631" y="98749"/>
            <a:ext cx="10823933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White Flint North Entrance Feasibility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0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90BC-EC50-496A-B891-576D3AB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31" y="573614"/>
            <a:ext cx="11655564" cy="660280"/>
          </a:xfrm>
        </p:spPr>
        <p:txBody>
          <a:bodyPr>
            <a:noAutofit/>
          </a:bodyPr>
          <a:lstStyle/>
          <a:p>
            <a:r>
              <a:rPr lang="en-US" sz="2800" dirty="0"/>
              <a:t>Current Study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72807-0968-40D8-93EA-6295D08EB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66631" y="98749"/>
            <a:ext cx="10823933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White Flint North Entrance Feasibility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A75C20-928A-4612-BA7D-09BDCE065E09}"/>
              </a:ext>
            </a:extLst>
          </p:cNvPr>
          <p:cNvGrpSpPr/>
          <p:nvPr/>
        </p:nvGrpSpPr>
        <p:grpSpPr>
          <a:xfrm>
            <a:off x="6821362" y="1130490"/>
            <a:ext cx="3630577" cy="5221674"/>
            <a:chOff x="6821362" y="1280965"/>
            <a:chExt cx="3630577" cy="52216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45361B-7AFB-44BD-8271-B60C99456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362" y="1280965"/>
              <a:ext cx="3630577" cy="4838823"/>
            </a:xfrm>
            <a:prstGeom prst="rect">
              <a:avLst/>
            </a:prstGeom>
          </p:spPr>
        </p:pic>
        <p:sp>
          <p:nvSpPr>
            <p:cNvPr id="10" name="Content Placeholder 1">
              <a:extLst>
                <a:ext uri="{FF2B5EF4-FFF2-40B4-BE49-F238E27FC236}">
                  <a16:creationId xmlns:a16="http://schemas.microsoft.com/office/drawing/2014/main" id="{826C0E6D-A5AC-4292-BDF2-AF8CDB82188A}"/>
                </a:ext>
              </a:extLst>
            </p:cNvPr>
            <p:cNvSpPr txBox="1">
              <a:spLocks/>
            </p:cNvSpPr>
            <p:nvPr/>
          </p:nvSpPr>
          <p:spPr>
            <a:xfrm>
              <a:off x="7093011" y="6166859"/>
              <a:ext cx="3087277" cy="33578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28589" indent="-228589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Symbol" panose="05050102010706020507" pitchFamily="18" charset="2"/>
                <a:buChar char="-"/>
                <a:defRPr sz="24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/>
                <a:buChar char="•"/>
                <a:defRPr sz="22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621792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Courier New" charset="0"/>
                <a:buChar char="o"/>
                <a:defRPr sz="20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868680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Symbol" panose="05050102010706020507" pitchFamily="18" charset="2"/>
                <a:buChar char="-"/>
                <a:defRPr sz="20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097280" indent="-13716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Symbol" panose="05050102010706020507" pitchFamily="18" charset="2"/>
                <a:buNone/>
              </a:pPr>
              <a:r>
                <a:rPr lang="en-US" sz="1800" dirty="0"/>
                <a:t>Alternative 2A – 2010 Study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0A48D5-3677-41C7-97D5-396412F91834}"/>
              </a:ext>
            </a:extLst>
          </p:cNvPr>
          <p:cNvGrpSpPr/>
          <p:nvPr/>
        </p:nvGrpSpPr>
        <p:grpSpPr>
          <a:xfrm>
            <a:off x="684123" y="1130490"/>
            <a:ext cx="4871726" cy="5229434"/>
            <a:chOff x="500600" y="1303747"/>
            <a:chExt cx="4992277" cy="535883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AF6452-5678-41BD-A333-D4FA46025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25" y="1303747"/>
              <a:ext cx="4982752" cy="498275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DF9E1B-8B19-4EB1-99C8-A73EAD696498}"/>
                </a:ext>
              </a:extLst>
            </p:cNvPr>
            <p:cNvSpPr/>
            <p:nvPr/>
          </p:nvSpPr>
          <p:spPr>
            <a:xfrm>
              <a:off x="2219326" y="1362076"/>
              <a:ext cx="1333500" cy="13335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50B9DAE1-580F-468C-B075-4E04D56235D9}"/>
                </a:ext>
              </a:extLst>
            </p:cNvPr>
            <p:cNvSpPr txBox="1">
              <a:spLocks/>
            </p:cNvSpPr>
            <p:nvPr/>
          </p:nvSpPr>
          <p:spPr>
            <a:xfrm>
              <a:off x="500600" y="6326804"/>
              <a:ext cx="3087277" cy="33578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28589" indent="-228589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Symbol" panose="05050102010706020507" pitchFamily="18" charset="2"/>
                <a:buChar char="-"/>
                <a:defRPr sz="24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/>
                <a:buChar char="•"/>
                <a:defRPr sz="22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621792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Courier New" charset="0"/>
                <a:buChar char="o"/>
                <a:defRPr sz="20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868680" indent="-18288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Symbol" panose="05050102010706020507" pitchFamily="18" charset="2"/>
                <a:buChar char="-"/>
                <a:defRPr sz="20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097280" indent="-137160" algn="l" defTabSz="914354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Symbol" panose="05050102010706020507" pitchFamily="18" charset="2"/>
                <a:buNone/>
              </a:pPr>
              <a:r>
                <a:rPr lang="en-US" sz="1800" dirty="0"/>
                <a:t>Site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2881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F56A-27B7-4C76-B04D-86C9BDA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52C79-E45E-4395-A8E3-4A5DD74C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b="1" dirty="0"/>
              <a:t>Task 4.2		Review Existing Conditions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Task 4.3		Demand Assessment (pedestrian crossing)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Task 4.4		Alternatives Refinements (structural approaches 1 &amp; 2)	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Task 4.5		Engineering &amp; Architectural Assessment</a:t>
            </a:r>
          </a:p>
          <a:p>
            <a:pPr marL="0" indent="0">
              <a:buNone/>
            </a:pPr>
            <a:r>
              <a:rPr lang="en-US" sz="1400" b="1" dirty="0"/>
              <a:t>			Architectural		</a:t>
            </a:r>
          </a:p>
          <a:p>
            <a:pPr marL="0" indent="0">
              <a:buNone/>
            </a:pPr>
            <a:r>
              <a:rPr lang="en-US" sz="1400" b="1" dirty="0"/>
              <a:t>			Egress Analysis		</a:t>
            </a:r>
          </a:p>
          <a:p>
            <a:pPr marL="0" indent="0">
              <a:buNone/>
            </a:pPr>
            <a:r>
              <a:rPr lang="en-US" sz="1400" b="1" dirty="0"/>
              <a:t>			Geotechnical		</a:t>
            </a:r>
          </a:p>
          <a:p>
            <a:pPr marL="0" indent="0">
              <a:buNone/>
            </a:pPr>
            <a:r>
              <a:rPr lang="en-US" sz="1400" b="1" dirty="0"/>
              <a:t>			Utilities			</a:t>
            </a:r>
          </a:p>
          <a:p>
            <a:pPr marL="0" indent="0">
              <a:buNone/>
            </a:pPr>
            <a:r>
              <a:rPr lang="en-US" sz="1400" b="1" dirty="0"/>
              <a:t>			Structural			</a:t>
            </a:r>
          </a:p>
          <a:p>
            <a:pPr marL="0" indent="0">
              <a:buNone/>
            </a:pPr>
            <a:r>
              <a:rPr lang="en-US" sz="1400" b="1" dirty="0"/>
              <a:t>			MEP			</a:t>
            </a:r>
          </a:p>
          <a:p>
            <a:pPr marL="0" indent="0">
              <a:buNone/>
            </a:pPr>
            <a:r>
              <a:rPr lang="en-US" sz="1400" b="1" dirty="0"/>
              <a:t>			Environmental Scan		</a:t>
            </a:r>
          </a:p>
          <a:p>
            <a:pPr marL="0" indent="0">
              <a:buNone/>
            </a:pPr>
            <a:r>
              <a:rPr lang="en-US" sz="1400" b="1" dirty="0"/>
              <a:t>			Constructability Assessment	</a:t>
            </a:r>
          </a:p>
          <a:p>
            <a:pPr marL="0" indent="0">
              <a:buNone/>
            </a:pPr>
            <a:r>
              <a:rPr lang="en-US" sz="1400" b="1" dirty="0"/>
              <a:t>			Risk Assessment		</a:t>
            </a:r>
          </a:p>
          <a:p>
            <a:pPr marL="0" indent="0">
              <a:buNone/>
            </a:pPr>
            <a:r>
              <a:rPr lang="en-US" sz="1400" b="1" dirty="0"/>
              <a:t>			Refined Capital Cost Estimates	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Task 4.6		Final Report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D0A90-CCD9-4626-AD60-1B9503475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66631" y="98749"/>
            <a:ext cx="10823933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White Flint North Entrance Feasibility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46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F56A-27B7-4C76-B04D-86C9BDA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52C79-E45E-4395-A8E3-4A5DD74C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/>
              <a:t>Project Start: December 2018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Stakeholder Kick Off: January 2019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Task 4.2 – Existing Conditions: January 2019	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Task 4.3 – Demand Assessment: February 2019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Task 4.4 – Alternatives Refinement: February 2019</a:t>
            </a:r>
            <a:endParaRPr lang="en-US" sz="1400" b="1" dirty="0"/>
          </a:p>
          <a:p>
            <a:pPr>
              <a:lnSpc>
                <a:spcPct val="150000"/>
              </a:lnSpc>
            </a:pPr>
            <a:r>
              <a:rPr lang="en-US" sz="1800" b="1" dirty="0"/>
              <a:t>Task 4.5 – Feasibility Assessment: April 2019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Task 4.6 – Final Report: May 2019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Project Wrap Up: June 2019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D0A90-CCD9-4626-AD60-1B9503475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66631" y="98749"/>
            <a:ext cx="10823933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White Flint North Entrance Feasibility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56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F56A-27B7-4C76-B04D-86C9BDA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52C79-E45E-4395-A8E3-4A5DD74C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Sara Benson, PE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sebenson@wmata.com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202-962-1583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	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D0A90-CCD9-4626-AD60-1B9503475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66631" y="98749"/>
            <a:ext cx="10823933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White Flint North Entrance Feasibility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3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99F37D-0D2B-4354-AD3E-991EFC5F5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WASHINGTON METROPOLITAN AREA TRANSIT AUTHORITY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66631" y="98749"/>
            <a:ext cx="10823933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White Flint North Entrance Feasibility Study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C066AC-966A-4461-A648-104BBB0F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31" y="730370"/>
            <a:ext cx="11655564" cy="755529"/>
          </a:xfrm>
        </p:spPr>
        <p:txBody>
          <a:bodyPr>
            <a:normAutofit/>
          </a:bodyPr>
          <a:lstStyle/>
          <a:p>
            <a:r>
              <a:rPr lang="en-US" dirty="0"/>
              <a:t>Project Area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8AEC-86F6-46B3-9213-4703E1BA0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73" y="1555869"/>
            <a:ext cx="9176595" cy="51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0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F56A-27B7-4C76-B04D-86C9BDA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52C79-E45E-4395-A8E3-4A5DD74C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Overview of Past Studies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Current Study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Scope of Work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AutoNum type="arabicPeriod"/>
            </a:pPr>
            <a:r>
              <a:rPr lang="en-US" b="1" dirty="0"/>
              <a:t>Schedule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AutoNum type="arabicPeriod"/>
            </a:pPr>
            <a:r>
              <a:rPr lang="en-US" b="1" dirty="0"/>
              <a:t>Questions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D0A90-CCD9-4626-AD60-1B9503475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66631" y="98749"/>
            <a:ext cx="10823933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White Flint North Entrance Feasibility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6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F56A-27B7-4C76-B04D-86C9BDA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Past Studies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52C79-E45E-4395-A8E3-4A5DD74CC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1" y="1716205"/>
            <a:ext cx="5827783" cy="4480560"/>
          </a:xfrm>
        </p:spPr>
        <p:txBody>
          <a:bodyPr/>
          <a:lstStyle/>
          <a:p>
            <a:r>
              <a:rPr lang="en-US" dirty="0"/>
              <a:t>2010 WMATA Station Access Plan</a:t>
            </a:r>
          </a:p>
          <a:p>
            <a:pPr lvl="1"/>
            <a:r>
              <a:rPr lang="en-US" dirty="0"/>
              <a:t>Better access at existing station entrance.</a:t>
            </a:r>
          </a:p>
          <a:p>
            <a:pPr lvl="1"/>
            <a:r>
              <a:rPr lang="en-US" dirty="0"/>
              <a:t>Developed two options for a new north entrance.</a:t>
            </a:r>
          </a:p>
          <a:p>
            <a:pPr lvl="1"/>
            <a:r>
              <a:rPr lang="en-US" dirty="0"/>
              <a:t>Studied possible alignments for a pedestrian connection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D0A90-CCD9-4626-AD60-1B9503475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66631" y="98749"/>
            <a:ext cx="10823933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White Flint North Entrance Feasibility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5F05CB-D2EC-4F33-A399-7CBD1076D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00" y="1716205"/>
            <a:ext cx="3506524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3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90BC-EC50-496A-B891-576D3AB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31" y="573614"/>
            <a:ext cx="11655564" cy="660280"/>
          </a:xfrm>
        </p:spPr>
        <p:txBody>
          <a:bodyPr>
            <a:noAutofit/>
          </a:bodyPr>
          <a:lstStyle/>
          <a:p>
            <a:r>
              <a:rPr lang="en-US" sz="2600" dirty="0"/>
              <a:t>2010 Station Access Plan – Option 1: Existing South Entrance Improvements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72807-0968-40D8-93EA-6295D08EB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66631" y="98749"/>
            <a:ext cx="10823933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White Flint North Entrance Feasibility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AC5FC9-7806-42AD-B121-5390A382E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6109" y="1571926"/>
            <a:ext cx="4982751" cy="4442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AB77EC-2A13-41C0-9266-DAE4B4BF5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71" y="2458921"/>
            <a:ext cx="5936251" cy="26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2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90BC-EC50-496A-B891-576D3AB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31" y="573614"/>
            <a:ext cx="11655564" cy="660280"/>
          </a:xfrm>
        </p:spPr>
        <p:txBody>
          <a:bodyPr>
            <a:noAutofit/>
          </a:bodyPr>
          <a:lstStyle/>
          <a:p>
            <a:r>
              <a:rPr lang="en-US" sz="2800" dirty="0"/>
              <a:t>2010 Station Access Plan – Option 2A: New North Entrance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72807-0968-40D8-93EA-6295D08EB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66631" y="98749"/>
            <a:ext cx="10823933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White Flint North Entrance Feasibility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AB77EC-2A13-41C0-9266-DAE4B4BF5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71" y="2458921"/>
            <a:ext cx="5936251" cy="2668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C691DA-C184-47BE-A8B3-822AAB6EF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395" y="1476746"/>
            <a:ext cx="4966717" cy="44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90BC-EC50-496A-B891-576D3AB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31" y="573614"/>
            <a:ext cx="11655564" cy="660280"/>
          </a:xfrm>
        </p:spPr>
        <p:txBody>
          <a:bodyPr>
            <a:noAutofit/>
          </a:bodyPr>
          <a:lstStyle/>
          <a:p>
            <a:r>
              <a:rPr lang="en-US" sz="2800" dirty="0"/>
              <a:t>2010 Station Access Plan – Option 2B: New North Entrance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72807-0968-40D8-93EA-6295D08EB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66631" y="98749"/>
            <a:ext cx="10823933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White Flint North Entrance Feasibility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FBE27B-6578-4400-A792-D1A8F8059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667" y="1595499"/>
            <a:ext cx="4966716" cy="43376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2C1752-9AF5-40C7-AA0A-E4656D600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71" y="2416803"/>
            <a:ext cx="5936251" cy="26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5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6F8230D-2305-44A8-9B32-04EC4FA0A9D4}"/>
              </a:ext>
            </a:extLst>
          </p:cNvPr>
          <p:cNvGrpSpPr/>
          <p:nvPr/>
        </p:nvGrpSpPr>
        <p:grpSpPr>
          <a:xfrm>
            <a:off x="7704741" y="1994294"/>
            <a:ext cx="4113727" cy="3274041"/>
            <a:chOff x="7881164" y="2374959"/>
            <a:chExt cx="3530416" cy="26940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F49595-0D4B-46D9-8F37-CDF83EBAC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164" y="2374959"/>
              <a:ext cx="3530416" cy="2694076"/>
            </a:xfrm>
            <a:prstGeom prst="rect">
              <a:avLst/>
            </a:prstGeom>
          </p:spPr>
        </p:pic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4207CB18-904A-4BC9-B612-972590E29C3F}"/>
                </a:ext>
              </a:extLst>
            </p:cNvPr>
            <p:cNvSpPr/>
            <p:nvPr/>
          </p:nvSpPr>
          <p:spPr>
            <a:xfrm>
              <a:off x="9169478" y="4234468"/>
              <a:ext cx="1019907" cy="621331"/>
            </a:xfrm>
            <a:custGeom>
              <a:avLst/>
              <a:gdLst>
                <a:gd name="connsiteX0" fmla="*/ 87923 w 1019907"/>
                <a:gd name="connsiteY0" fmla="*/ 621324 h 621324"/>
                <a:gd name="connsiteX1" fmla="*/ 1019907 w 1019907"/>
                <a:gd name="connsiteY1" fmla="*/ 222739 h 621324"/>
                <a:gd name="connsiteX2" fmla="*/ 908538 w 1019907"/>
                <a:gd name="connsiteY2" fmla="*/ 0 h 621324"/>
                <a:gd name="connsiteX3" fmla="*/ 0 w 1019907"/>
                <a:gd name="connsiteY3" fmla="*/ 410308 h 621324"/>
                <a:gd name="connsiteX4" fmla="*/ 87923 w 1019907"/>
                <a:gd name="connsiteY4" fmla="*/ 621324 h 62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907" h="621324">
                  <a:moveTo>
                    <a:pt x="87923" y="621324"/>
                  </a:moveTo>
                  <a:lnTo>
                    <a:pt x="1019907" y="222739"/>
                  </a:lnTo>
                  <a:lnTo>
                    <a:pt x="908538" y="0"/>
                  </a:lnTo>
                  <a:lnTo>
                    <a:pt x="0" y="410308"/>
                  </a:lnTo>
                  <a:lnTo>
                    <a:pt x="87923" y="621324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6C90BC-EC50-496A-B891-576D3AB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31" y="573614"/>
            <a:ext cx="11655564" cy="660280"/>
          </a:xfrm>
        </p:spPr>
        <p:txBody>
          <a:bodyPr>
            <a:noAutofit/>
          </a:bodyPr>
          <a:lstStyle/>
          <a:p>
            <a:r>
              <a:rPr lang="en-US" sz="2200" dirty="0"/>
              <a:t>2010 Station Access Plan – Options 3A, 3B &amp; 3C: Grade Separated Pedestrian Crossing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72807-0968-40D8-93EA-6295D08EB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66631" y="98749"/>
            <a:ext cx="10823933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White Flint North Entrance Feasibility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BF6682-7AF1-4256-B84E-8351065561D8}"/>
              </a:ext>
            </a:extLst>
          </p:cNvPr>
          <p:cNvGrpSpPr/>
          <p:nvPr/>
        </p:nvGrpSpPr>
        <p:grpSpPr>
          <a:xfrm>
            <a:off x="338707" y="2374960"/>
            <a:ext cx="3698842" cy="2840325"/>
            <a:chOff x="338707" y="2374960"/>
            <a:chExt cx="3698842" cy="28403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F5023E-285A-45A4-AA66-30A3334B2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7965" y="1945702"/>
              <a:ext cx="2840325" cy="3698842"/>
            </a:xfrm>
            <a:prstGeom prst="rect">
              <a:avLst/>
            </a:prstGeom>
          </p:spPr>
        </p:pic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A8B1FE9-01CD-4B1D-8956-31D432D17AC5}"/>
                </a:ext>
              </a:extLst>
            </p:cNvPr>
            <p:cNvSpPr/>
            <p:nvPr/>
          </p:nvSpPr>
          <p:spPr>
            <a:xfrm>
              <a:off x="1379694" y="4013670"/>
              <a:ext cx="1371600" cy="750277"/>
            </a:xfrm>
            <a:custGeom>
              <a:avLst/>
              <a:gdLst>
                <a:gd name="connsiteX0" fmla="*/ 0 w 1371600"/>
                <a:gd name="connsiteY0" fmla="*/ 562707 h 750277"/>
                <a:gd name="connsiteX1" fmla="*/ 87923 w 1371600"/>
                <a:gd name="connsiteY1" fmla="*/ 750277 h 750277"/>
                <a:gd name="connsiteX2" fmla="*/ 1371600 w 1371600"/>
                <a:gd name="connsiteY2" fmla="*/ 175846 h 750277"/>
                <a:gd name="connsiteX3" fmla="*/ 1283677 w 1371600"/>
                <a:gd name="connsiteY3" fmla="*/ 0 h 750277"/>
                <a:gd name="connsiteX4" fmla="*/ 0 w 1371600"/>
                <a:gd name="connsiteY4" fmla="*/ 562707 h 75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750277">
                  <a:moveTo>
                    <a:pt x="0" y="562707"/>
                  </a:moveTo>
                  <a:lnTo>
                    <a:pt x="87923" y="750277"/>
                  </a:lnTo>
                  <a:lnTo>
                    <a:pt x="1371600" y="175846"/>
                  </a:lnTo>
                  <a:lnTo>
                    <a:pt x="1283677" y="0"/>
                  </a:lnTo>
                  <a:lnTo>
                    <a:pt x="0" y="562707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35E1C1A-E73C-4703-9A77-25D1E3AA7461}"/>
              </a:ext>
            </a:extLst>
          </p:cNvPr>
          <p:cNvGrpSpPr/>
          <p:nvPr/>
        </p:nvGrpSpPr>
        <p:grpSpPr>
          <a:xfrm>
            <a:off x="4131539" y="2374959"/>
            <a:ext cx="3925746" cy="2995756"/>
            <a:chOff x="4371286" y="2455920"/>
            <a:chExt cx="3509878" cy="267840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B8B0EA2-D37A-4959-BD55-E2FA6ADE1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286" y="2455920"/>
              <a:ext cx="3509878" cy="2678405"/>
            </a:xfrm>
            <a:prstGeom prst="rect">
              <a:avLst/>
            </a:prstGeom>
          </p:spPr>
        </p:pic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DA4128E-BF23-49BA-8038-EFB8FF1EC4F2}"/>
                </a:ext>
              </a:extLst>
            </p:cNvPr>
            <p:cNvSpPr/>
            <p:nvPr/>
          </p:nvSpPr>
          <p:spPr>
            <a:xfrm>
              <a:off x="4466492" y="2535465"/>
              <a:ext cx="2409093" cy="1518139"/>
            </a:xfrm>
            <a:custGeom>
              <a:avLst/>
              <a:gdLst>
                <a:gd name="connsiteX0" fmla="*/ 169985 w 2409093"/>
                <a:gd name="connsiteY0" fmla="*/ 0 h 1518139"/>
                <a:gd name="connsiteX1" fmla="*/ 298939 w 2409093"/>
                <a:gd name="connsiteY1" fmla="*/ 345831 h 1518139"/>
                <a:gd name="connsiteX2" fmla="*/ 2409093 w 2409093"/>
                <a:gd name="connsiteY2" fmla="*/ 1365739 h 1518139"/>
                <a:gd name="connsiteX3" fmla="*/ 2338754 w 2409093"/>
                <a:gd name="connsiteY3" fmla="*/ 1518139 h 1518139"/>
                <a:gd name="connsiteX4" fmla="*/ 152400 w 2409093"/>
                <a:gd name="connsiteY4" fmla="*/ 474785 h 1518139"/>
                <a:gd name="connsiteX5" fmla="*/ 0 w 2409093"/>
                <a:gd name="connsiteY5" fmla="*/ 64477 h 1518139"/>
                <a:gd name="connsiteX6" fmla="*/ 169985 w 2409093"/>
                <a:gd name="connsiteY6" fmla="*/ 0 h 151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9093" h="1518139">
                  <a:moveTo>
                    <a:pt x="169985" y="0"/>
                  </a:moveTo>
                  <a:lnTo>
                    <a:pt x="298939" y="345831"/>
                  </a:lnTo>
                  <a:lnTo>
                    <a:pt x="2409093" y="1365739"/>
                  </a:lnTo>
                  <a:lnTo>
                    <a:pt x="2338754" y="1518139"/>
                  </a:lnTo>
                  <a:lnTo>
                    <a:pt x="152400" y="474785"/>
                  </a:lnTo>
                  <a:lnTo>
                    <a:pt x="0" y="64477"/>
                  </a:lnTo>
                  <a:lnTo>
                    <a:pt x="169985" y="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3C2D23C0-D8AF-4C5C-9141-09E543204E12}"/>
              </a:ext>
            </a:extLst>
          </p:cNvPr>
          <p:cNvSpPr txBox="1">
            <a:spLocks/>
          </p:cNvSpPr>
          <p:nvPr/>
        </p:nvSpPr>
        <p:spPr>
          <a:xfrm>
            <a:off x="1439736" y="5423513"/>
            <a:ext cx="1251515" cy="3623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21792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Courier New" charset="0"/>
              <a:buChar char="o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680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097280" indent="-13716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anose="05050102010706020507" pitchFamily="18" charset="2"/>
              <a:buNone/>
            </a:pPr>
            <a:r>
              <a:rPr lang="en-US" sz="1800" dirty="0"/>
              <a:t>3A - Tunnel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018E14A-A611-4DB7-82DB-58C8EDE7CFBA}"/>
              </a:ext>
            </a:extLst>
          </p:cNvPr>
          <p:cNvSpPr txBox="1">
            <a:spLocks/>
          </p:cNvSpPr>
          <p:nvPr/>
        </p:nvSpPr>
        <p:spPr>
          <a:xfrm>
            <a:off x="5320909" y="5476563"/>
            <a:ext cx="1547005" cy="335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21792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Courier New" charset="0"/>
              <a:buChar char="o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680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097280" indent="-13716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anose="05050102010706020507" pitchFamily="18" charset="2"/>
              <a:buNone/>
            </a:pPr>
            <a:r>
              <a:rPr lang="en-US" sz="1800" dirty="0"/>
              <a:t>3B - Tunnel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0A3A75FB-6239-4528-BF50-B0A86F5B388F}"/>
              </a:ext>
            </a:extLst>
          </p:cNvPr>
          <p:cNvSpPr txBox="1">
            <a:spLocks/>
          </p:cNvSpPr>
          <p:nvPr/>
        </p:nvSpPr>
        <p:spPr>
          <a:xfrm>
            <a:off x="9026623" y="5480230"/>
            <a:ext cx="1547005" cy="335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21792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Courier New" charset="0"/>
              <a:buChar char="o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680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097280" indent="-13716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anose="05050102010706020507" pitchFamily="18" charset="2"/>
              <a:buNone/>
            </a:pPr>
            <a:r>
              <a:rPr lang="en-US" sz="1800" dirty="0"/>
              <a:t>3C - Bridge</a:t>
            </a:r>
          </a:p>
        </p:txBody>
      </p:sp>
    </p:spTree>
    <p:extLst>
      <p:ext uri="{BB962C8B-B14F-4D97-AF65-F5344CB8AC3E}">
        <p14:creationId xmlns:p14="http://schemas.microsoft.com/office/powerpoint/2010/main" val="86311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FF71-96D1-4AB8-A6DE-85C2FEC7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31" y="730370"/>
            <a:ext cx="11655564" cy="968375"/>
          </a:xfrm>
        </p:spPr>
        <p:txBody>
          <a:bodyPr>
            <a:noAutofit/>
          </a:bodyPr>
          <a:lstStyle/>
          <a:p>
            <a:r>
              <a:rPr lang="en-US" sz="3200" dirty="0"/>
              <a:t>2010 Station Access Plan – Evaluation of Improvement Options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DEC03-6592-4DDE-96B5-97C222185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266631" y="98749"/>
            <a:ext cx="10823933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White Flint North Entrance Feasibility Study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C849BA-FD59-48C1-9FE0-B6A7B8797EBF}"/>
              </a:ext>
            </a:extLst>
          </p:cNvPr>
          <p:cNvGrpSpPr/>
          <p:nvPr/>
        </p:nvGrpSpPr>
        <p:grpSpPr>
          <a:xfrm>
            <a:off x="794189" y="1902572"/>
            <a:ext cx="10600445" cy="3327808"/>
            <a:chOff x="510124" y="1739619"/>
            <a:chExt cx="10600445" cy="332780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5D8E3C4-E87F-4BEE-A6B6-339AE671E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24" y="1828719"/>
              <a:ext cx="10600445" cy="3236697"/>
            </a:xfrm>
            <a:prstGeom prst="rect">
              <a:avLst/>
            </a:prstGeom>
          </p:spPr>
        </p:pic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293E6829-F905-4CE0-BB56-3B359204C48C}"/>
                </a:ext>
              </a:extLst>
            </p:cNvPr>
            <p:cNvSpPr/>
            <p:nvPr/>
          </p:nvSpPr>
          <p:spPr>
            <a:xfrm>
              <a:off x="4354286" y="1739619"/>
              <a:ext cx="1360714" cy="3327808"/>
            </a:xfrm>
            <a:prstGeom prst="roundRect">
              <a:avLst/>
            </a:prstGeom>
            <a:solidFill>
              <a:srgbClr val="33CC33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372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3A3838"/>
      </a:dk1>
      <a:lt1>
        <a:srgbClr val="FFFFFF"/>
      </a:lt1>
      <a:dk2>
        <a:srgbClr val="44546A"/>
      </a:dk2>
      <a:lt2>
        <a:srgbClr val="FFFFFF"/>
      </a:lt2>
      <a:accent1>
        <a:srgbClr val="1F4E79"/>
      </a:accent1>
      <a:accent2>
        <a:srgbClr val="57C0B5"/>
      </a:accent2>
      <a:accent3>
        <a:srgbClr val="0070C0"/>
      </a:accent3>
      <a:accent4>
        <a:srgbClr val="92D050"/>
      </a:accent4>
      <a:accent5>
        <a:srgbClr val="00B050"/>
      </a:accent5>
      <a:accent6>
        <a:srgbClr val="999999"/>
      </a:accent6>
      <a:hlink>
        <a:srgbClr val="0070C0"/>
      </a:hlink>
      <a:folHlink>
        <a:srgbClr val="00B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ro_and_Board_PowerPoint_Template.pptx" id="{ED21DB64-9306-46F5-BBCF-0F6EB7703377}" vid="{E892DC2A-5734-4D26-996C-3E9ED305D5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33C6854DF46A40A4B4266017ACB034" ma:contentTypeVersion="" ma:contentTypeDescription="Create a new document." ma:contentTypeScope="" ma:versionID="32e006f06ac224ccc71c1492265810d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89ca3770043d9c29d7fca024463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7F999E-8DA5-4323-A4C8-C452528A8F96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429116C-24AC-45C9-9AC8-78F4E8139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734C70-67B7-4AEE-AC37-9DB77C519E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Metro_and_Board_PowerPoint_Template</Template>
  <TotalTime>40</TotalTime>
  <Words>540</Words>
  <Application>Microsoft Office PowerPoint</Application>
  <PresentationFormat>Custom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Franklin Gothic Book</vt:lpstr>
      <vt:lpstr>Helvetica</vt:lpstr>
      <vt:lpstr>Lucida Grande</vt:lpstr>
      <vt:lpstr>Symbol</vt:lpstr>
      <vt:lpstr>Wingdings</vt:lpstr>
      <vt:lpstr>Office Theme</vt:lpstr>
      <vt:lpstr>White Flint North Entrance Feasibility Study</vt:lpstr>
      <vt:lpstr>Project Area</vt:lpstr>
      <vt:lpstr>Agenda</vt:lpstr>
      <vt:lpstr>Overview of Past Studies</vt:lpstr>
      <vt:lpstr>2010 Station Access Plan – Option 1: Existing South Entrance Improvements</vt:lpstr>
      <vt:lpstr>2010 Station Access Plan – Option 2A: New North Entrance</vt:lpstr>
      <vt:lpstr>2010 Station Access Plan – Option 2B: New North Entrance</vt:lpstr>
      <vt:lpstr>2010 Station Access Plan – Options 3A, 3B &amp; 3C: Grade Separated Pedestrian Crossing</vt:lpstr>
      <vt:lpstr>2010 Station Access Plan – Evaluation of Improvement Options</vt:lpstr>
      <vt:lpstr>Overview of Past Studies</vt:lpstr>
      <vt:lpstr>2017 Federal Realty Study – Phasing Approach</vt:lpstr>
      <vt:lpstr>Current Study</vt:lpstr>
      <vt:lpstr>Current Study</vt:lpstr>
      <vt:lpstr>Scope of Work</vt:lpstr>
      <vt:lpstr>Project Schedule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Flint North Entrance Feasibility Study</dc:title>
  <dc:creator>Sara E Benson</dc:creator>
  <cp:lastModifiedBy>oo</cp:lastModifiedBy>
  <cp:revision>5</cp:revision>
  <cp:lastPrinted>2018-04-06T17:51:53Z</cp:lastPrinted>
  <dcterms:created xsi:type="dcterms:W3CDTF">2019-01-29T19:07:49Z</dcterms:created>
  <dcterms:modified xsi:type="dcterms:W3CDTF">2019-01-29T20:16:09Z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0x0101001533C6854DF46A40A4B4266017ACB034</vt:lpwstr>
  </property>
</Properties>
</file>