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7"/>
  </p:notesMasterIdLst>
  <p:sldIdLst>
    <p:sldId id="294" r:id="rId2"/>
    <p:sldId id="326" r:id="rId3"/>
    <p:sldId id="329" r:id="rId4"/>
    <p:sldId id="342" r:id="rId5"/>
    <p:sldId id="311" r:id="rId6"/>
    <p:sldId id="343" r:id="rId7"/>
    <p:sldId id="337" r:id="rId8"/>
    <p:sldId id="341" r:id="rId9"/>
    <p:sldId id="324" r:id="rId10"/>
    <p:sldId id="339" r:id="rId11"/>
    <p:sldId id="334" r:id="rId12"/>
    <p:sldId id="338" r:id="rId13"/>
    <p:sldId id="344" r:id="rId14"/>
    <p:sldId id="322" r:id="rId15"/>
    <p:sldId id="327" r:id="rId16"/>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Trebuchet MS"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Trebuchet MS"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Trebuchet MS"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Trebuchet MS"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2" autoAdjust="0"/>
  </p:normalViewPr>
  <p:slideViewPr>
    <p:cSldViewPr>
      <p:cViewPr varScale="1">
        <p:scale>
          <a:sx n="108" d="100"/>
          <a:sy n="108" d="100"/>
        </p:scale>
        <p:origin x="1704" y="108"/>
      </p:cViewPr>
      <p:guideLst>
        <p:guide orient="horz" pos="2160"/>
        <p:guide pos="2880"/>
      </p:guideLst>
    </p:cSldViewPr>
  </p:slideViewPr>
  <p:outlineViewPr>
    <p:cViewPr>
      <p:scale>
        <a:sx n="33" d="100"/>
        <a:sy n="33" d="100"/>
      </p:scale>
      <p:origin x="0" y="-289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860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860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1AF2C09B-ECF7-4C9C-9ACF-7210038F3A98}" type="slidenum">
              <a:rPr lang="en-US" altLang="en-US"/>
              <a:pPr>
                <a:defRPr/>
              </a:pPr>
              <a:t>‹#›</a:t>
            </a:fld>
            <a:endParaRPr lang="en-US" altLang="en-US"/>
          </a:p>
        </p:txBody>
      </p:sp>
    </p:spTree>
    <p:extLst>
      <p:ext uri="{BB962C8B-B14F-4D97-AF65-F5344CB8AC3E}">
        <p14:creationId xmlns:p14="http://schemas.microsoft.com/office/powerpoint/2010/main" val="781908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eaLnBrk="0" fontAlgn="base" hangingPunct="0">
              <a:spcBef>
                <a:spcPct val="0"/>
              </a:spcBef>
              <a:spcAft>
                <a:spcPct val="0"/>
              </a:spcAft>
              <a:defRPr>
                <a:solidFill>
                  <a:schemeClr val="tx1"/>
                </a:solidFill>
                <a:latin typeface="Trebuchet MS" pitchFamily="34" charset="0"/>
              </a:defRPr>
            </a:lvl6pPr>
            <a:lvl7pPr marL="2971800" indent="-228600" defTabSz="457200" eaLnBrk="0" fontAlgn="base" hangingPunct="0">
              <a:spcBef>
                <a:spcPct val="0"/>
              </a:spcBef>
              <a:spcAft>
                <a:spcPct val="0"/>
              </a:spcAft>
              <a:defRPr>
                <a:solidFill>
                  <a:schemeClr val="tx1"/>
                </a:solidFill>
                <a:latin typeface="Trebuchet MS" pitchFamily="34" charset="0"/>
              </a:defRPr>
            </a:lvl7pPr>
            <a:lvl8pPr marL="3429000" indent="-228600" defTabSz="457200" eaLnBrk="0" fontAlgn="base" hangingPunct="0">
              <a:spcBef>
                <a:spcPct val="0"/>
              </a:spcBef>
              <a:spcAft>
                <a:spcPct val="0"/>
              </a:spcAft>
              <a:defRPr>
                <a:solidFill>
                  <a:schemeClr val="tx1"/>
                </a:solidFill>
                <a:latin typeface="Trebuchet MS" pitchFamily="34" charset="0"/>
              </a:defRPr>
            </a:lvl8pPr>
            <a:lvl9pPr marL="3886200" indent="-228600" defTabSz="457200" eaLnBrk="0" fontAlgn="base" hangingPunct="0">
              <a:spcBef>
                <a:spcPct val="0"/>
              </a:spcBef>
              <a:spcAft>
                <a:spcPct val="0"/>
              </a:spcAft>
              <a:defRPr>
                <a:solidFill>
                  <a:schemeClr val="tx1"/>
                </a:solidFill>
                <a:latin typeface="Trebuchet MS" pitchFamily="34" charset="0"/>
              </a:defRPr>
            </a:lvl9pPr>
          </a:lstStyle>
          <a:p>
            <a:fld id="{5D195048-6D47-4A76-9BB3-7FF2F697F285}" type="slidenum">
              <a:rPr lang="en-US" altLang="en-US" smtClean="0">
                <a:latin typeface="Arial" charset="0"/>
              </a:rPr>
              <a:pPr/>
              <a:t>9</a:t>
            </a:fld>
            <a:endParaRPr lang="en-US" alt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defTabSz="457200" eaLnBrk="0" fontAlgn="base" hangingPunct="0">
              <a:spcBef>
                <a:spcPct val="0"/>
              </a:spcBef>
              <a:spcAft>
                <a:spcPct val="0"/>
              </a:spcAft>
              <a:defRPr>
                <a:solidFill>
                  <a:schemeClr val="tx1"/>
                </a:solidFill>
                <a:latin typeface="Trebuchet MS" pitchFamily="34" charset="0"/>
              </a:defRPr>
            </a:lvl6pPr>
            <a:lvl7pPr marL="2971800" indent="-228600" defTabSz="457200" eaLnBrk="0" fontAlgn="base" hangingPunct="0">
              <a:spcBef>
                <a:spcPct val="0"/>
              </a:spcBef>
              <a:spcAft>
                <a:spcPct val="0"/>
              </a:spcAft>
              <a:defRPr>
                <a:solidFill>
                  <a:schemeClr val="tx1"/>
                </a:solidFill>
                <a:latin typeface="Trebuchet MS" pitchFamily="34" charset="0"/>
              </a:defRPr>
            </a:lvl7pPr>
            <a:lvl8pPr marL="3429000" indent="-228600" defTabSz="457200" eaLnBrk="0" fontAlgn="base" hangingPunct="0">
              <a:spcBef>
                <a:spcPct val="0"/>
              </a:spcBef>
              <a:spcAft>
                <a:spcPct val="0"/>
              </a:spcAft>
              <a:defRPr>
                <a:solidFill>
                  <a:schemeClr val="tx1"/>
                </a:solidFill>
                <a:latin typeface="Trebuchet MS" pitchFamily="34" charset="0"/>
              </a:defRPr>
            </a:lvl8pPr>
            <a:lvl9pPr marL="3886200" indent="-228600" defTabSz="457200" eaLnBrk="0" fontAlgn="base" hangingPunct="0">
              <a:spcBef>
                <a:spcPct val="0"/>
              </a:spcBef>
              <a:spcAft>
                <a:spcPct val="0"/>
              </a:spcAft>
              <a:defRPr>
                <a:solidFill>
                  <a:schemeClr val="tx1"/>
                </a:solidFill>
                <a:latin typeface="Trebuchet MS" pitchFamily="34" charset="0"/>
              </a:defRPr>
            </a:lvl9pPr>
          </a:lstStyle>
          <a:p>
            <a:fld id="{5DCA680E-7146-4DC4-BA8A-892356F7B34E}" type="slidenum">
              <a:rPr lang="en-US" altLang="en-US" smtClean="0">
                <a:latin typeface="Arial" charset="0"/>
              </a:rPr>
              <a:pPr/>
              <a:t>10</a:t>
            </a:fld>
            <a:endParaRPr lang="en-US" alt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en-US"/>
          </a:p>
        </p:txBody>
      </p:sp>
      <p:sp>
        <p:nvSpPr>
          <p:cNvPr id="16" name="Footer Placeholder 4"/>
          <p:cNvSpPr>
            <a:spLocks noGrp="1"/>
          </p:cNvSpPr>
          <p:nvPr>
            <p:ph type="ftr" sz="quarter" idx="11"/>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p:txBody>
          <a:bodyPr/>
          <a:lstStyle>
            <a:lvl1pPr>
              <a:defRPr/>
            </a:lvl1pPr>
          </a:lstStyle>
          <a:p>
            <a:pPr>
              <a:defRPr/>
            </a:pPr>
            <a:fld id="{57F0C31A-09C2-4DE5-A033-490E7BC2C98C}" type="slidenum">
              <a:rPr lang="en-US" altLang="en-US"/>
              <a:pPr>
                <a:defRPr/>
              </a:pPr>
              <a:t>‹#›</a:t>
            </a:fld>
            <a:endParaRPr lang="en-US" altLang="en-US"/>
          </a:p>
        </p:txBody>
      </p:sp>
    </p:spTree>
    <p:extLst>
      <p:ext uri="{BB962C8B-B14F-4D97-AF65-F5344CB8AC3E}">
        <p14:creationId xmlns:p14="http://schemas.microsoft.com/office/powerpoint/2010/main" val="3742947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3B9123-3D6A-4FA9-801B-C339FE6FF6FE}" type="slidenum">
              <a:rPr lang="en-US" altLang="en-US"/>
              <a:pPr>
                <a:defRPr/>
              </a:pPr>
              <a:t>‹#›</a:t>
            </a:fld>
            <a:endParaRPr lang="en-US" altLang="en-US"/>
          </a:p>
        </p:txBody>
      </p:sp>
    </p:spTree>
    <p:extLst>
      <p:ext uri="{BB962C8B-B14F-4D97-AF65-F5344CB8AC3E}">
        <p14:creationId xmlns:p14="http://schemas.microsoft.com/office/powerpoint/2010/main" val="1952523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2D8C104-27FF-432D-B40C-F7718A60AC76}" type="slidenum">
              <a:rPr lang="en-US" altLang="en-US"/>
              <a:pPr>
                <a:defRPr/>
              </a:pPr>
              <a:t>‹#›</a:t>
            </a:fld>
            <a:endParaRPr lang="en-US" altLang="en-US"/>
          </a:p>
        </p:txBody>
      </p:sp>
    </p:spTree>
    <p:extLst>
      <p:ext uri="{BB962C8B-B14F-4D97-AF65-F5344CB8AC3E}">
        <p14:creationId xmlns:p14="http://schemas.microsoft.com/office/powerpoint/2010/main" val="358204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6EB675-162F-4638-AD5C-79D32397D3F6}" type="slidenum">
              <a:rPr lang="en-US" altLang="en-US"/>
              <a:pPr>
                <a:defRPr/>
              </a:pPr>
              <a:t>‹#›</a:t>
            </a:fld>
            <a:endParaRPr lang="en-US" altLang="en-US"/>
          </a:p>
        </p:txBody>
      </p:sp>
    </p:spTree>
    <p:extLst>
      <p:ext uri="{BB962C8B-B14F-4D97-AF65-F5344CB8AC3E}">
        <p14:creationId xmlns:p14="http://schemas.microsoft.com/office/powerpoint/2010/main" val="2901335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defRPr/>
            </a:pPr>
            <a:r>
              <a:rPr lang="en-US" altLang="en-US" sz="8000" dirty="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73DDFEE1-D84A-4383-A15B-0FE12152C269}" type="slidenum">
              <a:rPr lang="en-US" altLang="en-US"/>
              <a:pPr>
                <a:defRPr/>
              </a:pPr>
              <a:t>‹#›</a:t>
            </a:fld>
            <a:endParaRPr lang="en-US" altLang="en-US"/>
          </a:p>
        </p:txBody>
      </p:sp>
    </p:spTree>
    <p:extLst>
      <p:ext uri="{BB962C8B-B14F-4D97-AF65-F5344CB8AC3E}">
        <p14:creationId xmlns:p14="http://schemas.microsoft.com/office/powerpoint/2010/main" val="1339175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8FACF9B8-21EF-4A93-924F-C877BBCF6C7A}" type="slidenum">
              <a:rPr lang="en-US" altLang="en-US"/>
              <a:pPr>
                <a:defRPr/>
              </a:pPr>
              <a:t>‹#›</a:t>
            </a:fld>
            <a:endParaRPr lang="en-US" altLang="en-US"/>
          </a:p>
        </p:txBody>
      </p:sp>
    </p:spTree>
    <p:extLst>
      <p:ext uri="{BB962C8B-B14F-4D97-AF65-F5344CB8AC3E}">
        <p14:creationId xmlns:p14="http://schemas.microsoft.com/office/powerpoint/2010/main" val="1843773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82F9BC-C4B4-4091-A041-E5C47B26EDC2}" type="slidenum">
              <a:rPr lang="en-US" altLang="en-US"/>
              <a:pPr>
                <a:defRPr/>
              </a:pPr>
              <a:t>‹#›</a:t>
            </a:fld>
            <a:endParaRPr lang="en-US" altLang="en-US"/>
          </a:p>
        </p:txBody>
      </p:sp>
    </p:spTree>
    <p:extLst>
      <p:ext uri="{BB962C8B-B14F-4D97-AF65-F5344CB8AC3E}">
        <p14:creationId xmlns:p14="http://schemas.microsoft.com/office/powerpoint/2010/main" val="207887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368FA1-BA2C-4AD8-A702-8D90D98AE4B1}" type="slidenum">
              <a:rPr lang="en-US" altLang="en-US"/>
              <a:pPr>
                <a:defRPr/>
              </a:pPr>
              <a:t>‹#›</a:t>
            </a:fld>
            <a:endParaRPr lang="en-US" altLang="en-US"/>
          </a:p>
        </p:txBody>
      </p:sp>
    </p:spTree>
    <p:extLst>
      <p:ext uri="{BB962C8B-B14F-4D97-AF65-F5344CB8AC3E}">
        <p14:creationId xmlns:p14="http://schemas.microsoft.com/office/powerpoint/2010/main" val="3800184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BE102F-1794-4703-8509-08442E91C9C1}" type="slidenum">
              <a:rPr lang="en-US" altLang="en-US"/>
              <a:pPr>
                <a:defRPr/>
              </a:pPr>
              <a:t>‹#›</a:t>
            </a:fld>
            <a:endParaRPr lang="en-US" altLang="en-US"/>
          </a:p>
        </p:txBody>
      </p:sp>
    </p:spTree>
    <p:extLst>
      <p:ext uri="{BB962C8B-B14F-4D97-AF65-F5344CB8AC3E}">
        <p14:creationId xmlns:p14="http://schemas.microsoft.com/office/powerpoint/2010/main" val="340362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7A32F4-814A-40D6-A2D3-81C73774E4A5}" type="slidenum">
              <a:rPr lang="en-US" altLang="en-US"/>
              <a:pPr>
                <a:defRPr/>
              </a:pPr>
              <a:t>‹#›</a:t>
            </a:fld>
            <a:endParaRPr lang="en-US" altLang="en-US"/>
          </a:p>
        </p:txBody>
      </p:sp>
    </p:spTree>
    <p:extLst>
      <p:ext uri="{BB962C8B-B14F-4D97-AF65-F5344CB8AC3E}">
        <p14:creationId xmlns:p14="http://schemas.microsoft.com/office/powerpoint/2010/main" val="28937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81E6D4-F166-466A-9A6D-BC98FD7686BA}" type="slidenum">
              <a:rPr lang="en-US" altLang="en-US"/>
              <a:pPr>
                <a:defRPr/>
              </a:pPr>
              <a:t>‹#›</a:t>
            </a:fld>
            <a:endParaRPr lang="en-US" altLang="en-US"/>
          </a:p>
        </p:txBody>
      </p:sp>
    </p:spTree>
    <p:extLst>
      <p:ext uri="{BB962C8B-B14F-4D97-AF65-F5344CB8AC3E}">
        <p14:creationId xmlns:p14="http://schemas.microsoft.com/office/powerpoint/2010/main" val="396706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B31F69A-4F17-4973-8C51-D94271B27252}" type="slidenum">
              <a:rPr lang="en-US" altLang="en-US"/>
              <a:pPr>
                <a:defRPr/>
              </a:pPr>
              <a:t>‹#›</a:t>
            </a:fld>
            <a:endParaRPr lang="en-US" altLang="en-US"/>
          </a:p>
        </p:txBody>
      </p:sp>
    </p:spTree>
    <p:extLst>
      <p:ext uri="{BB962C8B-B14F-4D97-AF65-F5344CB8AC3E}">
        <p14:creationId xmlns:p14="http://schemas.microsoft.com/office/powerpoint/2010/main" val="242096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2745C8C-449B-49C4-AA78-473D677CD324}" type="slidenum">
              <a:rPr lang="en-US" altLang="en-US"/>
              <a:pPr>
                <a:defRPr/>
              </a:pPr>
              <a:t>‹#›</a:t>
            </a:fld>
            <a:endParaRPr lang="en-US" altLang="en-US"/>
          </a:p>
        </p:txBody>
      </p:sp>
    </p:spTree>
    <p:extLst>
      <p:ext uri="{BB962C8B-B14F-4D97-AF65-F5344CB8AC3E}">
        <p14:creationId xmlns:p14="http://schemas.microsoft.com/office/powerpoint/2010/main" val="191975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1FD51AE-0463-4CAE-AD69-BA05080ECD8B}" type="slidenum">
              <a:rPr lang="en-US" altLang="en-US"/>
              <a:pPr>
                <a:defRPr/>
              </a:pPr>
              <a:t>‹#›</a:t>
            </a:fld>
            <a:endParaRPr lang="en-US" altLang="en-US"/>
          </a:p>
        </p:txBody>
      </p:sp>
    </p:spTree>
    <p:extLst>
      <p:ext uri="{BB962C8B-B14F-4D97-AF65-F5344CB8AC3E}">
        <p14:creationId xmlns:p14="http://schemas.microsoft.com/office/powerpoint/2010/main" val="1576820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811BB9-5492-409D-A55B-515E9D7C8F43}" type="slidenum">
              <a:rPr lang="en-US" altLang="en-US"/>
              <a:pPr>
                <a:defRPr/>
              </a:pPr>
              <a:t>‹#›</a:t>
            </a:fld>
            <a:endParaRPr lang="en-US" altLang="en-US"/>
          </a:p>
        </p:txBody>
      </p:sp>
    </p:spTree>
    <p:extLst>
      <p:ext uri="{BB962C8B-B14F-4D97-AF65-F5344CB8AC3E}">
        <p14:creationId xmlns:p14="http://schemas.microsoft.com/office/powerpoint/2010/main" val="3233491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A04F60-717C-4071-AC3B-0FB8EDCD3C61}" type="slidenum">
              <a:rPr lang="en-US" altLang="en-US"/>
              <a:pPr>
                <a:defRPr/>
              </a:pPr>
              <a:t>‹#›</a:t>
            </a:fld>
            <a:endParaRPr lang="en-US" altLang="en-US"/>
          </a:p>
        </p:txBody>
      </p:sp>
    </p:spTree>
    <p:extLst>
      <p:ext uri="{BB962C8B-B14F-4D97-AF65-F5344CB8AC3E}">
        <p14:creationId xmlns:p14="http://schemas.microsoft.com/office/powerpoint/2010/main" val="150441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chemeClr val="accent1"/>
                </a:solidFill>
              </a:defRPr>
            </a:lvl1pPr>
          </a:lstStyle>
          <a:p>
            <a:pPr>
              <a:defRPr/>
            </a:pPr>
            <a:fld id="{61A84CD5-821D-4295-AC60-687E33983A04}" type="slidenum">
              <a:rPr lang="en-US" altLang="en-US"/>
              <a:pPr>
                <a:defRPr/>
              </a:pPr>
              <a:t>‹#›</a:t>
            </a:fld>
            <a:endParaRPr lang="en-US" altLang="en-US"/>
          </a:p>
        </p:txBody>
      </p:sp>
      <p:pic>
        <p:nvPicPr>
          <p:cNvPr id="1032" name="Picture 7" descr="RideOn_horiz_2c"/>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858000" y="6096000"/>
            <a:ext cx="207803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4"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5" r:id="rId11"/>
    <p:sldLayoutId id="2147483880" r:id="rId12"/>
    <p:sldLayoutId id="2147483886" r:id="rId13"/>
    <p:sldLayoutId id="2147483881" r:id="rId14"/>
    <p:sldLayoutId id="2147483882" r:id="rId15"/>
    <p:sldLayoutId id="2147483883"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 y="2133600"/>
            <a:ext cx="8229600" cy="2819400"/>
          </a:xfrm>
        </p:spPr>
        <p:txBody>
          <a:bodyPr/>
          <a:lstStyle/>
          <a:p>
            <a:pPr algn="ctr" eaLnBrk="1" hangingPunct="1"/>
            <a:r>
              <a:rPr lang="en-US" altLang="en-US" sz="4400" b="1">
                <a:solidFill>
                  <a:schemeClr val="tx1"/>
                </a:solidFill>
              </a:rPr>
              <a:t>Ride On ext</a:t>
            </a:r>
            <a:r>
              <a:rPr lang="en-US" altLang="en-US" sz="4400" b="1" i="1">
                <a:solidFill>
                  <a:schemeClr val="tx1"/>
                </a:solidFill>
              </a:rPr>
              <a:t>R</a:t>
            </a:r>
            <a:r>
              <a:rPr lang="en-US" altLang="en-US" sz="4400" b="1">
                <a:solidFill>
                  <a:schemeClr val="tx1"/>
                </a:solidFill>
              </a:rPr>
              <a:t>a</a:t>
            </a:r>
            <a:br>
              <a:rPr lang="en-US" altLang="en-US" sz="4400" b="1">
                <a:solidFill>
                  <a:schemeClr val="tx1"/>
                </a:solidFill>
              </a:rPr>
            </a:br>
            <a:r>
              <a:rPr lang="en-US" altLang="en-US" sz="4400" b="1">
                <a:solidFill>
                  <a:schemeClr val="tx1"/>
                </a:solidFill>
              </a:rPr>
              <a:t>New Limited Stop Service</a:t>
            </a:r>
            <a:br>
              <a:rPr lang="en-US" altLang="en-US" sz="4400" b="1">
                <a:solidFill>
                  <a:schemeClr val="tx1"/>
                </a:solidFill>
              </a:rPr>
            </a:br>
            <a:r>
              <a:rPr lang="en-US" altLang="en-US" sz="4400" b="1">
                <a:solidFill>
                  <a:schemeClr val="tx1"/>
                </a:solidFill>
              </a:rPr>
              <a:t>On Maryland Route355</a:t>
            </a:r>
            <a:br>
              <a:rPr lang="en-US" altLang="en-US" sz="4400" b="1">
                <a:solidFill>
                  <a:schemeClr val="tx1"/>
                </a:solidFill>
              </a:rPr>
            </a:br>
            <a:br>
              <a:rPr lang="en-US" altLang="en-US" sz="2400" b="1">
                <a:solidFill>
                  <a:schemeClr val="tx1"/>
                </a:solidFill>
              </a:rPr>
            </a:br>
            <a:r>
              <a:rPr lang="en-US" altLang="en-US" sz="2400">
                <a:solidFill>
                  <a:schemeClr val="tx1"/>
                </a:solidFill>
              </a:rPr>
              <a:t>(Lakeforest to Medical Center Station)</a:t>
            </a:r>
          </a:p>
        </p:txBody>
      </p:sp>
      <p:sp>
        <p:nvSpPr>
          <p:cNvPr id="5124" name="TextBox 2"/>
          <p:cNvSpPr txBox="1">
            <a:spLocks noChangeArrowheads="1"/>
          </p:cNvSpPr>
          <p:nvPr/>
        </p:nvSpPr>
        <p:spPr bwMode="auto">
          <a:xfrm>
            <a:off x="2362200" y="5875337"/>
            <a:ext cx="42021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eaLnBrk="1" hangingPunct="1">
              <a:spcBef>
                <a:spcPct val="0"/>
              </a:spcBef>
              <a:buClrTx/>
              <a:buSzTx/>
              <a:buFontTx/>
              <a:buNone/>
            </a:pPr>
            <a:r>
              <a:rPr lang="en-US" altLang="en-US" sz="2400" b="1" dirty="0">
                <a:solidFill>
                  <a:schemeClr val="tx1"/>
                </a:solidFill>
                <a:latin typeface="Arial" charset="0"/>
              </a:rPr>
              <a:t>Dan </a:t>
            </a:r>
            <a:r>
              <a:rPr lang="en-US" altLang="en-US" sz="2400" b="1" dirty="0" err="1">
                <a:solidFill>
                  <a:schemeClr val="tx1"/>
                </a:solidFill>
                <a:latin typeface="Arial" charset="0"/>
              </a:rPr>
              <a:t>Hibbert</a:t>
            </a:r>
            <a:r>
              <a:rPr lang="en-US" altLang="en-US" sz="2400" b="1" dirty="0">
                <a:solidFill>
                  <a:schemeClr val="tx1"/>
                </a:solidFill>
                <a:latin typeface="Arial" charset="0"/>
              </a:rPr>
              <a:t>, Chief</a:t>
            </a:r>
          </a:p>
          <a:p>
            <a:pPr eaLnBrk="1" hangingPunct="1">
              <a:spcBef>
                <a:spcPct val="0"/>
              </a:spcBef>
              <a:buClrTx/>
              <a:buSzTx/>
              <a:buFontTx/>
              <a:buNone/>
            </a:pPr>
            <a:r>
              <a:rPr lang="en-US" altLang="en-US" sz="2400" b="1" dirty="0">
                <a:solidFill>
                  <a:schemeClr val="tx1"/>
                </a:solidFill>
                <a:latin typeface="Arial" charset="0"/>
              </a:rPr>
              <a:t>Division of Transit Services</a:t>
            </a:r>
          </a:p>
        </p:txBody>
      </p:sp>
      <p:pic>
        <p:nvPicPr>
          <p:cNvPr id="512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111125"/>
            <a:ext cx="49561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10"/>
          <p:cNvPicPr>
            <a:picLocks noChangeAspect="1"/>
          </p:cNvPicPr>
          <p:nvPr/>
        </p:nvPicPr>
        <p:blipFill>
          <a:blip r:embed="rId3">
            <a:extLst>
              <a:ext uri="{28A0092B-C50C-407E-A947-70E740481C1C}">
                <a14:useLocalDpi xmlns:a14="http://schemas.microsoft.com/office/drawing/2010/main" val="0"/>
              </a:ext>
            </a:extLst>
          </a:blip>
          <a:srcRect l="29498" t="32637" r="-893" b="34700"/>
          <a:stretch>
            <a:fillRect/>
          </a:stretch>
        </p:blipFill>
        <p:spPr bwMode="auto">
          <a:xfrm>
            <a:off x="1219200" y="4598988"/>
            <a:ext cx="84931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1382713" y="4660900"/>
            <a:ext cx="582612" cy="165100"/>
          </a:xfrm>
          <a:prstGeom prst="rect">
            <a:avLst/>
          </a:prstGeom>
          <a:pattFill prst="dashVert">
            <a:fgClr>
              <a:schemeClr val="accent6">
                <a:lumMod val="20000"/>
                <a:lumOff val="80000"/>
              </a:schemeClr>
            </a:fgClr>
            <a:bgClr>
              <a:schemeClr val="accent6">
                <a:lumMod val="20000"/>
                <a:lumOff val="80000"/>
              </a:schemeClr>
            </a:bgClr>
          </a:pattFill>
        </p:spPr>
      </p:pic>
      <p:pic>
        <p:nvPicPr>
          <p:cNvPr id="14341"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524000"/>
            <a:ext cx="6308976" cy="3733800"/>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4342" name="Content Placeholder 3"/>
          <p:cNvPicPr>
            <a:picLocks/>
          </p:cNvPicPr>
          <p:nvPr/>
        </p:nvPicPr>
        <p:blipFill>
          <a:blip r:embed="rId6">
            <a:extLst>
              <a:ext uri="{28A0092B-C50C-407E-A947-70E740481C1C}">
                <a14:useLocalDpi xmlns:a14="http://schemas.microsoft.com/office/drawing/2010/main" val="0"/>
              </a:ext>
            </a:extLst>
          </a:blip>
          <a:srcRect l="6715" t="17975" r="8948" b="15530"/>
          <a:stretch>
            <a:fillRect/>
          </a:stretch>
        </p:blipFill>
        <p:spPr bwMode="auto">
          <a:xfrm>
            <a:off x="833438" y="2124075"/>
            <a:ext cx="104933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itle 1"/>
          <p:cNvSpPr>
            <a:spLocks noGrp="1"/>
          </p:cNvSpPr>
          <p:nvPr>
            <p:ph type="title"/>
          </p:nvPr>
        </p:nvSpPr>
        <p:spPr>
          <a:xfrm>
            <a:off x="71438" y="76200"/>
            <a:ext cx="8158162" cy="1320800"/>
          </a:xfrm>
        </p:spPr>
        <p:txBody>
          <a:bodyPr/>
          <a:lstStyle/>
          <a:p>
            <a:pPr eaLnBrk="1" hangingPunct="1"/>
            <a:r>
              <a:rPr lang="en-US" altLang="en-US" sz="4400" b="1" dirty="0"/>
              <a:t>Bus Shelter Graphic Design</a:t>
            </a:r>
            <a:br>
              <a:rPr lang="en-US" altLang="en-US" sz="4400" b="1" dirty="0"/>
            </a:br>
            <a:r>
              <a:rPr lang="en-US" altLang="en-US" sz="2400" i="1" dirty="0"/>
              <a:t>(continued)</a:t>
            </a:r>
          </a:p>
        </p:txBody>
      </p:sp>
      <p:pic>
        <p:nvPicPr>
          <p:cNvPr id="9"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6200" y="76200"/>
            <a:ext cx="7391400" cy="1320800"/>
          </a:xfrm>
        </p:spPr>
        <p:txBody>
          <a:bodyPr/>
          <a:lstStyle/>
          <a:p>
            <a:pPr eaLnBrk="1" hangingPunct="1"/>
            <a:r>
              <a:rPr lang="en-US" altLang="en-US" sz="4400" b="1" dirty="0"/>
              <a:t>Communications Plan</a:t>
            </a:r>
          </a:p>
        </p:txBody>
      </p:sp>
      <p:pic>
        <p:nvPicPr>
          <p:cNvPr id="153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990600"/>
            <a:ext cx="7775575" cy="4648200"/>
          </a:xfrm>
          <a:ln>
            <a:solidFill>
              <a:schemeClr val="accent2">
                <a:lumMod val="75000"/>
              </a:schemeClr>
            </a:solid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6050"/>
            <a:ext cx="7018338" cy="4679950"/>
          </a:xfrm>
        </p:spPr>
        <p:txBody>
          <a:bodyPr/>
          <a:lstStyle/>
          <a:p>
            <a:pPr>
              <a:defRPr/>
            </a:pPr>
            <a:r>
              <a:rPr lang="en-US" sz="2400" b="1" dirty="0"/>
              <a:t>Media Releases: April, July, and October</a:t>
            </a:r>
          </a:p>
          <a:p>
            <a:pPr marL="0" indent="0">
              <a:buFont typeface="Wingdings 3" pitchFamily="18" charset="2"/>
              <a:buNone/>
              <a:defRPr/>
            </a:pPr>
            <a:r>
              <a:rPr lang="en-US" sz="2400" b="1" dirty="0"/>
              <a:t>    Presentations</a:t>
            </a:r>
          </a:p>
          <a:p>
            <a:pPr>
              <a:defRPr/>
            </a:pPr>
            <a:r>
              <a:rPr lang="en-US" sz="2400" b="1" dirty="0"/>
              <a:t>Gaithersburg City Council</a:t>
            </a:r>
          </a:p>
          <a:p>
            <a:pPr>
              <a:defRPr/>
            </a:pPr>
            <a:r>
              <a:rPr lang="en-US" sz="2400" b="1" dirty="0"/>
              <a:t>Rockville City Council</a:t>
            </a:r>
          </a:p>
          <a:p>
            <a:pPr>
              <a:defRPr/>
            </a:pPr>
            <a:r>
              <a:rPr lang="en-US" sz="2400" b="1" dirty="0"/>
              <a:t>Bethesda Regional Services Center Citizens’ Advisory Group</a:t>
            </a:r>
          </a:p>
          <a:p>
            <a:pPr>
              <a:defRPr/>
            </a:pPr>
            <a:r>
              <a:rPr lang="en-US" sz="2400" b="1" dirty="0"/>
              <a:t>UpCounty Regional Services Center Citizens’ Advisory Group</a:t>
            </a:r>
          </a:p>
          <a:p>
            <a:pPr>
              <a:defRPr/>
            </a:pPr>
            <a:r>
              <a:rPr lang="en-US" sz="2400" b="1" dirty="0"/>
              <a:t>TMD Advisory Committees: North Bethesda, Shady Grove</a:t>
            </a:r>
          </a:p>
        </p:txBody>
      </p:sp>
      <p:sp>
        <p:nvSpPr>
          <p:cNvPr id="16388" name="Title 1"/>
          <p:cNvSpPr>
            <a:spLocks noGrp="1"/>
          </p:cNvSpPr>
          <p:nvPr>
            <p:ph type="title"/>
          </p:nvPr>
        </p:nvSpPr>
        <p:spPr>
          <a:xfrm>
            <a:off x="76200" y="76200"/>
            <a:ext cx="7391400" cy="1320800"/>
          </a:xfrm>
        </p:spPr>
        <p:txBody>
          <a:bodyPr/>
          <a:lstStyle/>
          <a:p>
            <a:pPr eaLnBrk="1" hangingPunct="1"/>
            <a:r>
              <a:rPr lang="en-US" altLang="en-US" sz="4400" b="1" dirty="0"/>
              <a:t>Communications Plan</a:t>
            </a:r>
            <a:br>
              <a:rPr lang="en-US" altLang="en-US" sz="4400" b="1" dirty="0"/>
            </a:br>
            <a:r>
              <a:rPr lang="en-US" altLang="en-US" sz="2400" i="1" dirty="0"/>
              <a:t>(continued)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1447800"/>
            <a:ext cx="7018338" cy="4187825"/>
          </a:xfrm>
        </p:spPr>
        <p:txBody>
          <a:bodyPr/>
          <a:lstStyle/>
          <a:p>
            <a:r>
              <a:rPr lang="en-US" altLang="en-US" sz="2400" b="1" dirty="0"/>
              <a:t>Friends of White Flint – Amy Ginsburg is Executive Director</a:t>
            </a:r>
          </a:p>
          <a:p>
            <a:r>
              <a:rPr lang="en-US" altLang="en-US" sz="2400" b="1" dirty="0"/>
              <a:t>White Flint Partnership – developer interests (JBG and FRIT) </a:t>
            </a:r>
          </a:p>
          <a:p>
            <a:r>
              <a:rPr lang="en-US" altLang="en-US" sz="2400" b="1" dirty="0"/>
              <a:t>White Flint Downtown Committee </a:t>
            </a:r>
          </a:p>
          <a:p>
            <a:r>
              <a:rPr lang="en-US" altLang="en-US" sz="2400" b="1" dirty="0"/>
              <a:t>White Flint Implementation Advisory Committee </a:t>
            </a:r>
          </a:p>
          <a:p>
            <a:r>
              <a:rPr lang="en-US" altLang="en-US" sz="2400" b="1" dirty="0"/>
              <a:t>NIH/Walter Reed</a:t>
            </a:r>
          </a:p>
          <a:p>
            <a:r>
              <a:rPr lang="en-US" altLang="en-US" sz="2400" b="1" dirty="0"/>
              <a:t>Montgomery College/Rockville </a:t>
            </a:r>
          </a:p>
        </p:txBody>
      </p:sp>
      <p:sp>
        <p:nvSpPr>
          <p:cNvPr id="17412" name="Title 1"/>
          <p:cNvSpPr>
            <a:spLocks noGrp="1"/>
          </p:cNvSpPr>
          <p:nvPr>
            <p:ph type="title"/>
          </p:nvPr>
        </p:nvSpPr>
        <p:spPr>
          <a:xfrm>
            <a:off x="76200" y="76200"/>
            <a:ext cx="7391400" cy="1320800"/>
          </a:xfrm>
        </p:spPr>
        <p:txBody>
          <a:bodyPr/>
          <a:lstStyle/>
          <a:p>
            <a:pPr eaLnBrk="1" hangingPunct="1"/>
            <a:r>
              <a:rPr lang="en-US" altLang="en-US" sz="4400" b="1" dirty="0"/>
              <a:t>Communications Plan</a:t>
            </a:r>
            <a:br>
              <a:rPr lang="en-US" altLang="en-US" sz="4400" b="1" dirty="0"/>
            </a:br>
            <a:r>
              <a:rPr lang="en-US" altLang="en-US" sz="2400" i="1" dirty="0"/>
              <a:t>(continued)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6200" y="76200"/>
            <a:ext cx="6348413" cy="1320800"/>
          </a:xfrm>
        </p:spPr>
        <p:txBody>
          <a:bodyPr/>
          <a:lstStyle/>
          <a:p>
            <a:pPr eaLnBrk="1" hangingPunct="1"/>
            <a:r>
              <a:rPr lang="en-US" altLang="en-US" sz="4400" b="1" dirty="0"/>
              <a:t>Exterior Bus Ad Designs</a:t>
            </a:r>
          </a:p>
        </p:txBody>
      </p:sp>
      <p:pic>
        <p:nvPicPr>
          <p:cNvPr id="18435"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04800" y="1524000"/>
            <a:ext cx="8229600" cy="1716088"/>
          </a:xfrm>
        </p:spPr>
      </p:pic>
      <p:pic>
        <p:nvPicPr>
          <p:cNvPr id="1843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962401"/>
            <a:ext cx="8153400" cy="170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ctrTitle"/>
          </p:nvPr>
        </p:nvSpPr>
        <p:spPr>
          <a:xfrm>
            <a:off x="1066800" y="228600"/>
            <a:ext cx="5562600" cy="685800"/>
          </a:xfrm>
        </p:spPr>
        <p:txBody>
          <a:bodyPr/>
          <a:lstStyle/>
          <a:p>
            <a:pPr algn="ctr" eaLnBrk="1" hangingPunct="1"/>
            <a:r>
              <a:rPr lang="en-US" altLang="en-US" sz="4400" b="1" dirty="0"/>
              <a:t>Thank You!</a:t>
            </a:r>
          </a:p>
        </p:txBody>
      </p:sp>
      <p:sp>
        <p:nvSpPr>
          <p:cNvPr id="27651" name="Rectangle 5"/>
          <p:cNvSpPr>
            <a:spLocks noGrp="1" noChangeArrowheads="1"/>
          </p:cNvSpPr>
          <p:nvPr>
            <p:ph type="subTitle" idx="1"/>
          </p:nvPr>
        </p:nvSpPr>
        <p:spPr>
          <a:xfrm>
            <a:off x="1130300" y="4051300"/>
            <a:ext cx="5827713" cy="1096963"/>
          </a:xfrm>
        </p:spPr>
        <p:txBody>
          <a:bodyPr rtlCol="0">
            <a:normAutofit/>
          </a:bodyPr>
          <a:lstStyle/>
          <a:p>
            <a:pPr eaLnBrk="1" fontAlgn="auto" hangingPunct="1">
              <a:spcAft>
                <a:spcPts val="0"/>
              </a:spcAft>
              <a:buFont typeface="Wingdings 3" charset="2"/>
              <a:buNone/>
              <a:defRPr/>
            </a:pPr>
            <a:r>
              <a:rPr lang="en-US" altLang="en-US" dirty="0"/>
              <a:t> </a:t>
            </a:r>
          </a:p>
        </p:txBody>
      </p:sp>
      <p:pic>
        <p:nvPicPr>
          <p:cNvPr id="19460" name="Picture 6" descr="Ride On bus graphic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124200"/>
            <a:ext cx="3429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57313"/>
            <a:ext cx="628967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902325"/>
            <a:ext cx="27146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76200"/>
            <a:ext cx="8229600" cy="1143000"/>
          </a:xfrm>
        </p:spPr>
        <p:txBody>
          <a:bodyPr/>
          <a:lstStyle/>
          <a:p>
            <a:pPr eaLnBrk="1" hangingPunct="1"/>
            <a:r>
              <a:rPr lang="en-US" altLang="en-US" sz="4400" b="1" dirty="0"/>
              <a:t>Ride On Overview</a:t>
            </a:r>
          </a:p>
        </p:txBody>
      </p:sp>
      <p:sp>
        <p:nvSpPr>
          <p:cNvPr id="6147" name="Rectangle 3"/>
          <p:cNvSpPr>
            <a:spLocks noGrp="1" noChangeArrowheads="1"/>
          </p:cNvSpPr>
          <p:nvPr>
            <p:ph idx="1"/>
          </p:nvPr>
        </p:nvSpPr>
        <p:spPr>
          <a:xfrm>
            <a:off x="447675" y="1066800"/>
            <a:ext cx="7172325" cy="4525963"/>
          </a:xfrm>
        </p:spPr>
        <p:txBody>
          <a:bodyPr/>
          <a:lstStyle/>
          <a:p>
            <a:pPr eaLnBrk="1" hangingPunct="1">
              <a:lnSpc>
                <a:spcPct val="90000"/>
              </a:lnSpc>
            </a:pPr>
            <a:r>
              <a:rPr lang="en-US" altLang="en-US" sz="2400" b="1" dirty="0">
                <a:solidFill>
                  <a:schemeClr val="tx1"/>
                </a:solidFill>
              </a:rPr>
              <a:t>Ride On</a:t>
            </a:r>
          </a:p>
          <a:p>
            <a:pPr lvl="1" eaLnBrk="1" hangingPunct="1">
              <a:lnSpc>
                <a:spcPct val="90000"/>
              </a:lnSpc>
            </a:pPr>
            <a:r>
              <a:rPr lang="en-US" altLang="en-US" sz="2400" b="1" dirty="0">
                <a:solidFill>
                  <a:schemeClr val="tx1"/>
                </a:solidFill>
              </a:rPr>
              <a:t>850 Employees</a:t>
            </a:r>
          </a:p>
          <a:p>
            <a:pPr lvl="1" eaLnBrk="1" hangingPunct="1">
              <a:lnSpc>
                <a:spcPct val="90000"/>
              </a:lnSpc>
            </a:pPr>
            <a:r>
              <a:rPr lang="en-US" altLang="en-US" sz="2400" b="1" dirty="0">
                <a:solidFill>
                  <a:schemeClr val="tx1"/>
                </a:solidFill>
              </a:rPr>
              <a:t>343 Buses</a:t>
            </a:r>
          </a:p>
          <a:p>
            <a:pPr lvl="1" eaLnBrk="1" hangingPunct="1">
              <a:lnSpc>
                <a:spcPct val="90000"/>
              </a:lnSpc>
            </a:pPr>
            <a:r>
              <a:rPr lang="en-US" altLang="en-US" sz="2400" b="1" dirty="0">
                <a:solidFill>
                  <a:schemeClr val="tx1"/>
                </a:solidFill>
              </a:rPr>
              <a:t>79 Routes</a:t>
            </a:r>
          </a:p>
          <a:p>
            <a:pPr lvl="1" eaLnBrk="1" hangingPunct="1">
              <a:lnSpc>
                <a:spcPct val="90000"/>
              </a:lnSpc>
            </a:pPr>
            <a:r>
              <a:rPr lang="en-US" altLang="en-US" sz="2400" b="1" dirty="0">
                <a:solidFill>
                  <a:schemeClr val="tx1"/>
                </a:solidFill>
              </a:rPr>
              <a:t>24 Million </a:t>
            </a:r>
            <a:r>
              <a:rPr lang="en-US" altLang="en-US" sz="2400" b="1" dirty="0" err="1">
                <a:solidFill>
                  <a:schemeClr val="tx1"/>
                </a:solidFill>
              </a:rPr>
              <a:t>Boardings</a:t>
            </a:r>
            <a:r>
              <a:rPr lang="en-US" altLang="en-US" sz="2400" b="1" dirty="0">
                <a:solidFill>
                  <a:schemeClr val="tx1"/>
                </a:solidFill>
              </a:rPr>
              <a:t> Per Year</a:t>
            </a:r>
          </a:p>
          <a:p>
            <a:pPr lvl="1" eaLnBrk="1" hangingPunct="1">
              <a:lnSpc>
                <a:spcPct val="90000"/>
              </a:lnSpc>
            </a:pPr>
            <a:r>
              <a:rPr lang="en-US" altLang="en-US" sz="2400" b="1" dirty="0">
                <a:solidFill>
                  <a:schemeClr val="tx1"/>
                </a:solidFill>
              </a:rPr>
              <a:t>39 Largest Transit System in miles traveled</a:t>
            </a:r>
          </a:p>
          <a:p>
            <a:pPr lvl="1" eaLnBrk="1" hangingPunct="1">
              <a:lnSpc>
                <a:spcPct val="90000"/>
              </a:lnSpc>
            </a:pPr>
            <a:r>
              <a:rPr lang="en-US" altLang="en-US" sz="2400" b="1" dirty="0">
                <a:solidFill>
                  <a:schemeClr val="tx1"/>
                </a:solidFill>
              </a:rPr>
              <a:t>5,000 Bus Stops, 500 Bus Shelters</a:t>
            </a:r>
          </a:p>
          <a:p>
            <a:pPr lvl="1" eaLnBrk="1" hangingPunct="1">
              <a:lnSpc>
                <a:spcPct val="90000"/>
              </a:lnSpc>
            </a:pPr>
            <a:r>
              <a:rPr lang="en-US" altLang="en-US" sz="2400" b="1" dirty="0">
                <a:solidFill>
                  <a:schemeClr val="tx1"/>
                </a:solidFill>
              </a:rPr>
              <a:t>Regional Partner with WMATA, Prince George’s, VA &amp; MTA</a:t>
            </a:r>
          </a:p>
          <a:p>
            <a:pPr eaLnBrk="1" hangingPunct="1">
              <a:lnSpc>
                <a:spcPct val="90000"/>
              </a:lnSpc>
            </a:pPr>
            <a:r>
              <a:rPr lang="en-US" altLang="en-US" sz="2400" b="1" dirty="0">
                <a:solidFill>
                  <a:schemeClr val="tx1"/>
                </a:solidFill>
              </a:rPr>
              <a:t>Medicaid &amp; Senior Transportation</a:t>
            </a:r>
          </a:p>
        </p:txBody>
      </p:sp>
      <p:pic>
        <p:nvPicPr>
          <p:cNvPr id="61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90600"/>
            <a:ext cx="2033588" cy="1804988"/>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 y="76200"/>
            <a:ext cx="9099550" cy="1143000"/>
          </a:xfrm>
        </p:spPr>
        <p:txBody>
          <a:bodyPr/>
          <a:lstStyle/>
          <a:p>
            <a:pPr eaLnBrk="1" hangingPunct="1"/>
            <a:r>
              <a:rPr lang="en-US" altLang="en-US" sz="4400" b="1" dirty="0"/>
              <a:t>Ride On Bus Service</a:t>
            </a:r>
          </a:p>
        </p:txBody>
      </p:sp>
      <p:sp>
        <p:nvSpPr>
          <p:cNvPr id="72707" name="Rectangle 3"/>
          <p:cNvSpPr>
            <a:spLocks noGrp="1" noChangeArrowheads="1"/>
          </p:cNvSpPr>
          <p:nvPr>
            <p:ph idx="1"/>
          </p:nvPr>
        </p:nvSpPr>
        <p:spPr>
          <a:xfrm>
            <a:off x="0" y="1524000"/>
            <a:ext cx="3533775" cy="3995738"/>
          </a:xfrm>
        </p:spPr>
        <p:txBody>
          <a:bodyPr rtlCol="0">
            <a:noAutofit/>
          </a:bodyPr>
          <a:lstStyle/>
          <a:p>
            <a:pPr marL="457200" lvl="1" indent="0" eaLnBrk="1" fontAlgn="auto" hangingPunct="1">
              <a:lnSpc>
                <a:spcPct val="90000"/>
              </a:lnSpc>
              <a:spcAft>
                <a:spcPts val="0"/>
              </a:spcAft>
              <a:buFontTx/>
              <a:buNone/>
              <a:defRPr/>
            </a:pPr>
            <a:r>
              <a:rPr lang="en-US" sz="2400" b="1" dirty="0">
                <a:solidFill>
                  <a:schemeClr val="tx1">
                    <a:lumMod val="75000"/>
                    <a:lumOff val="25000"/>
                  </a:schemeClr>
                </a:solidFill>
              </a:rPr>
              <a:t>Current State</a:t>
            </a:r>
          </a:p>
          <a:p>
            <a:pPr lvl="1" eaLnBrk="1" fontAlgn="auto" hangingPunct="1">
              <a:lnSpc>
                <a:spcPct val="90000"/>
              </a:lnSpc>
              <a:spcAft>
                <a:spcPts val="0"/>
              </a:spcAft>
              <a:buFont typeface="Wingdings 3" charset="2"/>
              <a:buChar char=""/>
              <a:defRPr/>
            </a:pPr>
            <a:r>
              <a:rPr lang="en-US" sz="2400" b="1" dirty="0">
                <a:solidFill>
                  <a:schemeClr val="tx1">
                    <a:lumMod val="75000"/>
                    <a:lumOff val="25000"/>
                  </a:schemeClr>
                </a:solidFill>
              </a:rPr>
              <a:t>Ridership down 7% YTD</a:t>
            </a:r>
          </a:p>
          <a:p>
            <a:pPr lvl="1" eaLnBrk="1" fontAlgn="auto" hangingPunct="1">
              <a:lnSpc>
                <a:spcPct val="90000"/>
              </a:lnSpc>
              <a:spcAft>
                <a:spcPts val="0"/>
              </a:spcAft>
              <a:buFont typeface="Wingdings 3" charset="2"/>
              <a:buChar char=""/>
              <a:defRPr/>
            </a:pPr>
            <a:r>
              <a:rPr lang="en-US" sz="2400" b="1" dirty="0">
                <a:solidFill>
                  <a:srgbClr val="FF0000"/>
                </a:solidFill>
              </a:rPr>
              <a:t>Over capacity on MD 355 Corridor </a:t>
            </a:r>
            <a:r>
              <a:rPr lang="en-US" sz="2400" dirty="0">
                <a:solidFill>
                  <a:srgbClr val="FF0000"/>
                </a:solidFill>
              </a:rPr>
              <a:t>(Routes 46 and 55)</a:t>
            </a:r>
          </a:p>
          <a:p>
            <a:pPr lvl="1" eaLnBrk="1" fontAlgn="auto" hangingPunct="1">
              <a:lnSpc>
                <a:spcPct val="90000"/>
              </a:lnSpc>
              <a:spcAft>
                <a:spcPts val="0"/>
              </a:spcAft>
              <a:buFont typeface="Wingdings 3" charset="2"/>
              <a:buChar char=""/>
              <a:defRPr/>
            </a:pPr>
            <a:r>
              <a:rPr lang="en-US" sz="2400" b="1" dirty="0">
                <a:solidFill>
                  <a:schemeClr val="tx1">
                    <a:lumMod val="75000"/>
                    <a:lumOff val="25000"/>
                  </a:schemeClr>
                </a:solidFill>
              </a:rPr>
              <a:t>Increasing traffic congestion</a:t>
            </a:r>
          </a:p>
        </p:txBody>
      </p:sp>
      <p:pic>
        <p:nvPicPr>
          <p:cNvPr id="717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Content Placeholder 5"/>
          <p:cNvPicPr>
            <a:picLocks noChangeAspect="1"/>
          </p:cNvPicPr>
          <p:nvPr/>
        </p:nvPicPr>
        <p:blipFill>
          <a:blip r:embed="rId3"/>
          <a:srcRect/>
          <a:stretch>
            <a:fillRect/>
          </a:stretch>
        </p:blipFill>
        <p:spPr bwMode="auto">
          <a:xfrm>
            <a:off x="3733800" y="1752600"/>
            <a:ext cx="4543425" cy="2971800"/>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467" y="1371600"/>
            <a:ext cx="4038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lvl="1" indent="0" eaLnBrk="1" fontAlgn="auto" hangingPunct="1">
              <a:lnSpc>
                <a:spcPct val="90000"/>
              </a:lnSpc>
              <a:spcAft>
                <a:spcPts val="0"/>
              </a:spcAft>
              <a:buFontTx/>
              <a:buNone/>
              <a:defRPr/>
            </a:pPr>
            <a:r>
              <a:rPr lang="en-US" sz="2400" b="1" dirty="0">
                <a:solidFill>
                  <a:schemeClr val="tx1">
                    <a:lumMod val="75000"/>
                    <a:lumOff val="25000"/>
                  </a:schemeClr>
                </a:solidFill>
              </a:rPr>
              <a:t>Future State</a:t>
            </a:r>
          </a:p>
          <a:p>
            <a:pPr lvl="1" eaLnBrk="1" fontAlgn="auto" hangingPunct="1">
              <a:lnSpc>
                <a:spcPct val="90000"/>
              </a:lnSpc>
              <a:spcAft>
                <a:spcPts val="0"/>
              </a:spcAft>
              <a:buFont typeface="Wingdings 3" charset="2"/>
              <a:buChar char=""/>
              <a:defRPr/>
            </a:pPr>
            <a:r>
              <a:rPr lang="en-US" sz="2400" b="1" dirty="0">
                <a:solidFill>
                  <a:schemeClr val="tx1">
                    <a:lumMod val="75000"/>
                    <a:lumOff val="25000"/>
                  </a:schemeClr>
                </a:solidFill>
              </a:rPr>
              <a:t>3 Tiers of Bus Service</a:t>
            </a:r>
          </a:p>
          <a:p>
            <a:pPr lvl="2" eaLnBrk="1" fontAlgn="auto" hangingPunct="1">
              <a:lnSpc>
                <a:spcPct val="90000"/>
              </a:lnSpc>
              <a:spcAft>
                <a:spcPts val="0"/>
              </a:spcAft>
              <a:buFont typeface="Wingdings 3" charset="2"/>
              <a:buChar char=""/>
              <a:defRPr/>
            </a:pPr>
            <a:r>
              <a:rPr lang="en-US" sz="2400" b="1" dirty="0">
                <a:solidFill>
                  <a:schemeClr val="tx1">
                    <a:lumMod val="75000"/>
                    <a:lumOff val="25000"/>
                  </a:schemeClr>
                </a:solidFill>
              </a:rPr>
              <a:t>Ride On</a:t>
            </a:r>
          </a:p>
          <a:p>
            <a:pPr lvl="2" eaLnBrk="1" fontAlgn="auto" hangingPunct="1">
              <a:lnSpc>
                <a:spcPct val="90000"/>
              </a:lnSpc>
              <a:spcAft>
                <a:spcPts val="0"/>
              </a:spcAft>
              <a:buFont typeface="Wingdings 3" charset="2"/>
              <a:buChar char=""/>
              <a:defRPr/>
            </a:pPr>
            <a:r>
              <a:rPr lang="en-US" sz="2400" b="1" dirty="0">
                <a:solidFill>
                  <a:schemeClr val="tx1">
                    <a:lumMod val="75000"/>
                    <a:lumOff val="25000"/>
                  </a:schemeClr>
                </a:solidFill>
              </a:rPr>
              <a:t>Ride On </a:t>
            </a:r>
            <a:r>
              <a:rPr lang="en-US" sz="2400" b="1" dirty="0" err="1">
                <a:solidFill>
                  <a:schemeClr val="tx1">
                    <a:lumMod val="75000"/>
                    <a:lumOff val="25000"/>
                  </a:schemeClr>
                </a:solidFill>
              </a:rPr>
              <a:t>ext</a:t>
            </a:r>
            <a:r>
              <a:rPr lang="en-US" sz="2400" b="1" i="1" dirty="0" err="1">
                <a:solidFill>
                  <a:schemeClr val="tx1">
                    <a:lumMod val="75000"/>
                    <a:lumOff val="25000"/>
                  </a:schemeClr>
                </a:solidFill>
              </a:rPr>
              <a:t>R</a:t>
            </a:r>
            <a:r>
              <a:rPr lang="en-US" sz="2400" b="1" dirty="0" err="1">
                <a:solidFill>
                  <a:schemeClr val="tx1">
                    <a:lumMod val="75000"/>
                    <a:lumOff val="25000"/>
                  </a:schemeClr>
                </a:solidFill>
              </a:rPr>
              <a:t>a</a:t>
            </a:r>
            <a:r>
              <a:rPr lang="en-US" sz="2400" b="1" dirty="0">
                <a:solidFill>
                  <a:schemeClr val="tx1">
                    <a:lumMod val="75000"/>
                    <a:lumOff val="25000"/>
                  </a:schemeClr>
                </a:solidFill>
              </a:rPr>
              <a:t> (an extension of Ride On brand)</a:t>
            </a:r>
          </a:p>
          <a:p>
            <a:pPr lvl="2" eaLnBrk="1" fontAlgn="auto" hangingPunct="1">
              <a:lnSpc>
                <a:spcPct val="90000"/>
              </a:lnSpc>
              <a:spcAft>
                <a:spcPts val="0"/>
              </a:spcAft>
              <a:buFont typeface="Wingdings 3" charset="2"/>
              <a:buChar char=""/>
              <a:defRPr/>
            </a:pPr>
            <a:r>
              <a:rPr lang="en-US" sz="2400" b="1" dirty="0">
                <a:solidFill>
                  <a:schemeClr val="tx1">
                    <a:lumMod val="75000"/>
                    <a:lumOff val="25000"/>
                  </a:schemeClr>
                </a:solidFill>
              </a:rPr>
              <a:t>BRT (separate and distinct brand)</a:t>
            </a:r>
          </a:p>
          <a:p>
            <a:pPr lvl="3" eaLnBrk="1" fontAlgn="auto" hangingPunct="1">
              <a:lnSpc>
                <a:spcPct val="90000"/>
              </a:lnSpc>
              <a:spcAft>
                <a:spcPts val="0"/>
              </a:spcAft>
              <a:buFont typeface="Wingdings 3" charset="2"/>
              <a:buChar char=""/>
              <a:defRPr/>
            </a:pPr>
            <a:r>
              <a:rPr lang="en-US" sz="2400" b="1" dirty="0">
                <a:solidFill>
                  <a:schemeClr val="tx1">
                    <a:lumMod val="75000"/>
                    <a:lumOff val="25000"/>
                  </a:schemeClr>
                </a:solidFill>
              </a:rPr>
              <a:t>Reduces congestion on major arteries</a:t>
            </a:r>
            <a:endParaRPr lang="en-US" sz="2400" i="1" dirty="0">
              <a:solidFill>
                <a:schemeClr val="tx1">
                  <a:lumMod val="75000"/>
                  <a:lumOff val="25000"/>
                </a:schemeClr>
              </a:solidFill>
              <a:effectLst>
                <a:outerShdw blurRad="38100" dist="38100" dir="2700000" algn="tl">
                  <a:srgbClr val="C0C0C0"/>
                </a:outerShdw>
              </a:effectLst>
            </a:endParaRPr>
          </a:p>
          <a:p>
            <a:pPr lvl="1" eaLnBrk="1" fontAlgn="auto" hangingPunct="1">
              <a:lnSpc>
                <a:spcPct val="90000"/>
              </a:lnSpc>
              <a:spcAft>
                <a:spcPts val="0"/>
              </a:spcAft>
              <a:buFont typeface="Wingdings 3" charset="2"/>
              <a:buChar char=""/>
              <a:defRPr/>
            </a:pPr>
            <a:endParaRPr lang="en-US" sz="2400" b="1" dirty="0">
              <a:solidFill>
                <a:schemeClr val="tx1">
                  <a:lumMod val="75000"/>
                  <a:lumOff val="25000"/>
                </a:schemeClr>
              </a:solidFill>
            </a:endParaRPr>
          </a:p>
        </p:txBody>
      </p:sp>
      <p:sp>
        <p:nvSpPr>
          <p:cNvPr id="8195" name="Rectangle 2"/>
          <p:cNvSpPr>
            <a:spLocks noGrp="1" noChangeArrowheads="1"/>
          </p:cNvSpPr>
          <p:nvPr>
            <p:ph type="title"/>
          </p:nvPr>
        </p:nvSpPr>
        <p:spPr>
          <a:xfrm>
            <a:off x="76200" y="76200"/>
            <a:ext cx="9099550" cy="1143000"/>
          </a:xfrm>
        </p:spPr>
        <p:txBody>
          <a:bodyPr/>
          <a:lstStyle/>
          <a:p>
            <a:pPr eaLnBrk="1" hangingPunct="1"/>
            <a:r>
              <a:rPr lang="en-US" altLang="en-US" sz="4400" b="1" dirty="0"/>
              <a:t>Ride On Bus Service</a:t>
            </a:r>
            <a:br>
              <a:rPr lang="en-US" altLang="en-US" sz="4400" b="1" dirty="0"/>
            </a:br>
            <a:r>
              <a:rPr lang="en-US" altLang="en-US" sz="2400" i="1" dirty="0"/>
              <a:t>(continued)</a:t>
            </a:r>
            <a:endParaRPr lang="en-US" altLang="en-US" i="1" dirty="0"/>
          </a:p>
        </p:txBody>
      </p:sp>
      <p:pic>
        <p:nvPicPr>
          <p:cNvPr id="5" name="Content Placeholder 5"/>
          <p:cNvPicPr>
            <a:picLocks noChangeAspect="1"/>
          </p:cNvPicPr>
          <p:nvPr/>
        </p:nvPicPr>
        <p:blipFill>
          <a:blip r:embed="rId2"/>
          <a:srcRect/>
          <a:stretch>
            <a:fillRect/>
          </a:stretch>
        </p:blipFill>
        <p:spPr bwMode="auto">
          <a:xfrm>
            <a:off x="4343400" y="1727200"/>
            <a:ext cx="4543425" cy="2971800"/>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 y="76200"/>
            <a:ext cx="8534400" cy="1143000"/>
          </a:xfrm>
        </p:spPr>
        <p:txBody>
          <a:bodyPr/>
          <a:lstStyle/>
          <a:p>
            <a:pPr eaLnBrk="1" hangingPunct="1"/>
            <a:r>
              <a:rPr lang="en-US" altLang="en-US" sz="4400" b="1" dirty="0">
                <a:solidFill>
                  <a:srgbClr val="92D050"/>
                </a:solidFill>
              </a:rPr>
              <a:t>Ride On </a:t>
            </a:r>
            <a:r>
              <a:rPr lang="en-US" altLang="en-US" sz="4400" b="1" dirty="0" err="1">
                <a:solidFill>
                  <a:srgbClr val="0070C0"/>
                </a:solidFill>
              </a:rPr>
              <a:t>ext</a:t>
            </a:r>
            <a:r>
              <a:rPr lang="en-US" altLang="en-US" sz="4400" b="1" i="1" dirty="0" err="1">
                <a:solidFill>
                  <a:srgbClr val="0070C0"/>
                </a:solidFill>
              </a:rPr>
              <a:t>R</a:t>
            </a:r>
            <a:r>
              <a:rPr lang="en-US" altLang="en-US" sz="4400" b="1" dirty="0" err="1">
                <a:solidFill>
                  <a:srgbClr val="0070C0"/>
                </a:solidFill>
              </a:rPr>
              <a:t>a</a:t>
            </a:r>
            <a:r>
              <a:rPr lang="en-US" altLang="en-US" sz="4400" b="1" dirty="0"/>
              <a:t> - Service</a:t>
            </a:r>
          </a:p>
        </p:txBody>
      </p:sp>
      <p:sp>
        <p:nvSpPr>
          <p:cNvPr id="12291" name="Content Placeholder 2"/>
          <p:cNvSpPr>
            <a:spLocks noGrp="1"/>
          </p:cNvSpPr>
          <p:nvPr>
            <p:ph idx="1"/>
          </p:nvPr>
        </p:nvSpPr>
        <p:spPr>
          <a:xfrm>
            <a:off x="381000" y="1066800"/>
            <a:ext cx="7239000" cy="5029200"/>
          </a:xfrm>
        </p:spPr>
        <p:txBody>
          <a:bodyPr rtlCol="0">
            <a:noAutofit/>
          </a:bodyPr>
          <a:lstStyle/>
          <a:p>
            <a:pPr eaLnBrk="1" fontAlgn="auto" hangingPunct="1">
              <a:spcAft>
                <a:spcPts val="0"/>
              </a:spcAft>
              <a:buFont typeface="Wingdings 3" charset="2"/>
              <a:buChar char=""/>
              <a:defRPr/>
            </a:pPr>
            <a:r>
              <a:rPr lang="en-US" altLang="en-US" sz="2400" b="1" dirty="0">
                <a:solidFill>
                  <a:srgbClr val="0070C0"/>
                </a:solidFill>
              </a:rPr>
              <a:t>Limited Stop service</a:t>
            </a:r>
            <a:r>
              <a:rPr lang="en-US" altLang="en-US" sz="2400" b="1" dirty="0">
                <a:solidFill>
                  <a:schemeClr val="tx1">
                    <a:lumMod val="75000"/>
                    <a:lumOff val="25000"/>
                  </a:schemeClr>
                </a:solidFill>
              </a:rPr>
              <a:t>: operates between Lakeforest Transit Center and Medical Center Metro Station. </a:t>
            </a:r>
          </a:p>
          <a:p>
            <a:pPr eaLnBrk="1" fontAlgn="auto" hangingPunct="1">
              <a:spcAft>
                <a:spcPts val="0"/>
              </a:spcAft>
              <a:buFont typeface="Wingdings 3" charset="2"/>
              <a:buChar char=""/>
              <a:defRPr/>
            </a:pPr>
            <a:r>
              <a:rPr lang="en-US" altLang="en-US" sz="2400" b="1" dirty="0">
                <a:solidFill>
                  <a:schemeClr val="tx1">
                    <a:lumMod val="75000"/>
                    <a:lumOff val="25000"/>
                  </a:schemeClr>
                </a:solidFill>
              </a:rPr>
              <a:t>Due to limited stops-the Ride On ext</a:t>
            </a:r>
            <a:r>
              <a:rPr lang="en-US" altLang="en-US" sz="2400" b="1" i="1" dirty="0">
                <a:solidFill>
                  <a:schemeClr val="tx1">
                    <a:lumMod val="75000"/>
                    <a:lumOff val="25000"/>
                  </a:schemeClr>
                </a:solidFill>
              </a:rPr>
              <a:t>R</a:t>
            </a:r>
            <a:r>
              <a:rPr lang="en-US" altLang="en-US" sz="2400" b="1" dirty="0">
                <a:solidFill>
                  <a:schemeClr val="tx1">
                    <a:lumMod val="75000"/>
                    <a:lumOff val="25000"/>
                  </a:schemeClr>
                </a:solidFill>
              </a:rPr>
              <a:t>a will operate </a:t>
            </a:r>
            <a:r>
              <a:rPr lang="en-US" altLang="en-US" sz="2400" b="1" dirty="0">
                <a:solidFill>
                  <a:srgbClr val="0070C0"/>
                </a:solidFill>
              </a:rPr>
              <a:t>30-40% quicker </a:t>
            </a:r>
            <a:r>
              <a:rPr lang="en-US" altLang="en-US" sz="2400" b="1" dirty="0">
                <a:solidFill>
                  <a:schemeClr val="tx1">
                    <a:lumMod val="75000"/>
                    <a:lumOff val="25000"/>
                  </a:schemeClr>
                </a:solidFill>
              </a:rPr>
              <a:t>than local buses.</a:t>
            </a:r>
          </a:p>
          <a:p>
            <a:pPr eaLnBrk="1" fontAlgn="auto" hangingPunct="1">
              <a:spcAft>
                <a:spcPts val="0"/>
              </a:spcAft>
              <a:buFont typeface="Wingdings 3" charset="2"/>
              <a:buChar char=""/>
              <a:defRPr/>
            </a:pPr>
            <a:r>
              <a:rPr lang="en-US" altLang="en-US" sz="2400" b="1" dirty="0">
                <a:solidFill>
                  <a:srgbClr val="0070C0"/>
                </a:solidFill>
              </a:rPr>
              <a:t>Transit Signal Priority (TSP) </a:t>
            </a:r>
            <a:r>
              <a:rPr lang="en-US" altLang="en-US" sz="2400" b="1" dirty="0">
                <a:solidFill>
                  <a:schemeClr val="tx1">
                    <a:lumMod val="75000"/>
                    <a:lumOff val="25000"/>
                  </a:schemeClr>
                </a:solidFill>
              </a:rPr>
              <a:t>will be utilized at 15 to 17 intersections to help ensure the Ride On ext</a:t>
            </a:r>
            <a:r>
              <a:rPr lang="en-US" altLang="en-US" sz="2400" b="1" i="1" dirty="0">
                <a:solidFill>
                  <a:schemeClr val="tx1">
                    <a:lumMod val="75000"/>
                    <a:lumOff val="25000"/>
                  </a:schemeClr>
                </a:solidFill>
              </a:rPr>
              <a:t>R</a:t>
            </a:r>
            <a:r>
              <a:rPr lang="en-US" altLang="en-US" sz="2400" b="1" dirty="0">
                <a:solidFill>
                  <a:schemeClr val="tx1">
                    <a:lumMod val="75000"/>
                    <a:lumOff val="25000"/>
                  </a:schemeClr>
                </a:solidFill>
              </a:rPr>
              <a:t>a service reliability.</a:t>
            </a:r>
          </a:p>
          <a:p>
            <a:pPr eaLnBrk="1" fontAlgn="auto" hangingPunct="1">
              <a:spcAft>
                <a:spcPts val="0"/>
              </a:spcAft>
              <a:buFont typeface="Wingdings 3" charset="2"/>
              <a:buChar char=""/>
              <a:defRPr/>
            </a:pPr>
            <a:r>
              <a:rPr lang="en-US" altLang="en-US" sz="2400" b="1" dirty="0">
                <a:solidFill>
                  <a:schemeClr val="tx1">
                    <a:lumMod val="75000"/>
                    <a:lumOff val="25000"/>
                  </a:schemeClr>
                </a:solidFill>
              </a:rPr>
              <a:t>17 dedicated and specially branded buses will be utilized to provide</a:t>
            </a:r>
            <a:r>
              <a:rPr lang="en-US" altLang="en-US" sz="2400" b="1" dirty="0">
                <a:solidFill>
                  <a:srgbClr val="0070C0"/>
                </a:solidFill>
              </a:rPr>
              <a:t>10 minute headways</a:t>
            </a:r>
            <a:r>
              <a:rPr lang="en-US" altLang="en-US" sz="2400" b="1" dirty="0">
                <a:solidFill>
                  <a:schemeClr val="tx1">
                    <a:lumMod val="75000"/>
                    <a:lumOff val="25000"/>
                  </a:schemeClr>
                </a:solidFill>
              </a:rPr>
              <a:t> during the peak periods (530a-930a/330p-730p).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6200" y="76200"/>
            <a:ext cx="8534400" cy="1143000"/>
          </a:xfrm>
        </p:spPr>
        <p:txBody>
          <a:bodyPr/>
          <a:lstStyle/>
          <a:p>
            <a:pPr eaLnBrk="1" hangingPunct="1"/>
            <a:r>
              <a:rPr lang="en-US" altLang="en-US" sz="4400" b="1" dirty="0">
                <a:solidFill>
                  <a:srgbClr val="92D050"/>
                </a:solidFill>
              </a:rPr>
              <a:t>Ride On </a:t>
            </a:r>
            <a:r>
              <a:rPr lang="en-US" altLang="en-US" sz="4400" b="1" dirty="0" err="1">
                <a:solidFill>
                  <a:srgbClr val="0070C0"/>
                </a:solidFill>
              </a:rPr>
              <a:t>ext</a:t>
            </a:r>
            <a:r>
              <a:rPr lang="en-US" altLang="en-US" sz="4400" b="1" i="1" dirty="0" err="1">
                <a:solidFill>
                  <a:srgbClr val="0070C0"/>
                </a:solidFill>
              </a:rPr>
              <a:t>R</a:t>
            </a:r>
            <a:r>
              <a:rPr lang="en-US" altLang="en-US" sz="4400" b="1" dirty="0" err="1">
                <a:solidFill>
                  <a:srgbClr val="0070C0"/>
                </a:solidFill>
              </a:rPr>
              <a:t>a</a:t>
            </a:r>
            <a:r>
              <a:rPr lang="en-US" altLang="en-US" sz="4400" b="1" dirty="0"/>
              <a:t> – Service</a:t>
            </a:r>
            <a:br>
              <a:rPr lang="en-US" altLang="en-US" sz="4400" b="1" dirty="0"/>
            </a:br>
            <a:r>
              <a:rPr lang="en-US" altLang="en-US" sz="2400" i="1" dirty="0"/>
              <a:t>(continued)</a:t>
            </a:r>
          </a:p>
        </p:txBody>
      </p:sp>
      <p:sp>
        <p:nvSpPr>
          <p:cNvPr id="12291" name="Content Placeholder 2"/>
          <p:cNvSpPr>
            <a:spLocks noGrp="1"/>
          </p:cNvSpPr>
          <p:nvPr>
            <p:ph idx="1"/>
          </p:nvPr>
        </p:nvSpPr>
        <p:spPr>
          <a:xfrm>
            <a:off x="381000" y="1265238"/>
            <a:ext cx="7467600" cy="4525962"/>
          </a:xfrm>
        </p:spPr>
        <p:txBody>
          <a:bodyPr rtlCol="0">
            <a:noAutofit/>
          </a:bodyPr>
          <a:lstStyle/>
          <a:p>
            <a:pPr eaLnBrk="1" fontAlgn="auto" hangingPunct="1">
              <a:spcAft>
                <a:spcPts val="0"/>
              </a:spcAft>
              <a:buFont typeface="Wingdings 3" charset="2"/>
              <a:buChar char=""/>
              <a:defRPr/>
            </a:pPr>
            <a:r>
              <a:rPr lang="en-US" altLang="en-US" sz="2400" b="1" dirty="0">
                <a:solidFill>
                  <a:srgbClr val="0070C0"/>
                </a:solidFill>
              </a:rPr>
              <a:t>Buses will include WiFi and USB charging outlets</a:t>
            </a:r>
            <a:r>
              <a:rPr lang="en-US" altLang="en-US" sz="2400" b="1" dirty="0">
                <a:solidFill>
                  <a:schemeClr val="tx1">
                    <a:lumMod val="75000"/>
                    <a:lumOff val="25000"/>
                  </a:schemeClr>
                </a:solidFill>
              </a:rPr>
              <a:t>.</a:t>
            </a:r>
          </a:p>
          <a:p>
            <a:pPr eaLnBrk="1" fontAlgn="auto" hangingPunct="1">
              <a:spcAft>
                <a:spcPts val="0"/>
              </a:spcAft>
              <a:buFont typeface="Wingdings 3" charset="2"/>
              <a:buChar char=""/>
              <a:defRPr/>
            </a:pPr>
            <a:r>
              <a:rPr lang="en-US" altLang="en-US" sz="2400" b="1" dirty="0">
                <a:solidFill>
                  <a:srgbClr val="0070C0"/>
                </a:solidFill>
              </a:rPr>
              <a:t>15 bus stops </a:t>
            </a:r>
            <a:r>
              <a:rPr lang="en-US" altLang="en-US" sz="2400" b="1" dirty="0">
                <a:solidFill>
                  <a:schemeClr val="tx1">
                    <a:lumMod val="75000"/>
                    <a:lumOff val="25000"/>
                  </a:schemeClr>
                </a:solidFill>
              </a:rPr>
              <a:t>will be provided with new amenities including Real Time Information Monitors.</a:t>
            </a:r>
          </a:p>
          <a:p>
            <a:pPr eaLnBrk="1" fontAlgn="auto" hangingPunct="1">
              <a:spcAft>
                <a:spcPts val="0"/>
              </a:spcAft>
              <a:buFont typeface="Wingdings 3" charset="2"/>
              <a:buChar char=""/>
              <a:defRPr/>
            </a:pPr>
            <a:r>
              <a:rPr lang="en-US" altLang="en-US" sz="2400" b="1" dirty="0">
                <a:solidFill>
                  <a:srgbClr val="0070C0"/>
                </a:solidFill>
              </a:rPr>
              <a:t>Connections</a:t>
            </a:r>
            <a:r>
              <a:rPr lang="en-US" altLang="en-US" sz="2400" b="1" dirty="0">
                <a:solidFill>
                  <a:schemeClr val="tx1">
                    <a:lumMod val="75000"/>
                    <a:lumOff val="25000"/>
                  </a:schemeClr>
                </a:solidFill>
              </a:rPr>
              <a:t> will be made to multiple MetroRail Red Line Stations, the MARC Brunswick Line, MTA Commuter buses, 42 Ride On routes and 15 MetroBus routes while serving high residential and commercial points in the corridor.</a:t>
            </a:r>
          </a:p>
          <a:p>
            <a:pPr eaLnBrk="1" fontAlgn="auto" hangingPunct="1">
              <a:spcAft>
                <a:spcPts val="0"/>
              </a:spcAft>
              <a:buFont typeface="Wingdings 3" charset="2"/>
              <a:buChar char=""/>
              <a:defRPr/>
            </a:pPr>
            <a:r>
              <a:rPr lang="en-US" altLang="en-US" sz="2400" b="1" dirty="0">
                <a:solidFill>
                  <a:schemeClr val="tx1">
                    <a:lumMod val="75000"/>
                    <a:lumOff val="25000"/>
                  </a:schemeClr>
                </a:solidFill>
              </a:rPr>
              <a:t>The Ride On ext</a:t>
            </a:r>
            <a:r>
              <a:rPr lang="en-US" altLang="en-US" sz="2400" b="1" i="1" dirty="0">
                <a:solidFill>
                  <a:schemeClr val="tx1">
                    <a:lumMod val="75000"/>
                    <a:lumOff val="25000"/>
                  </a:schemeClr>
                </a:solidFill>
              </a:rPr>
              <a:t>R</a:t>
            </a:r>
            <a:r>
              <a:rPr lang="en-US" altLang="en-US" sz="2400" b="1" dirty="0">
                <a:solidFill>
                  <a:schemeClr val="tx1">
                    <a:lumMod val="75000"/>
                    <a:lumOff val="25000"/>
                  </a:schemeClr>
                </a:solidFill>
              </a:rPr>
              <a:t>a will begin operation </a:t>
            </a:r>
            <a:r>
              <a:rPr lang="en-US" altLang="en-US" sz="2400" b="1" dirty="0">
                <a:solidFill>
                  <a:srgbClr val="0070C0"/>
                </a:solidFill>
              </a:rPr>
              <a:t>October 2, 2017</a:t>
            </a:r>
            <a:r>
              <a:rPr lang="en-US" altLang="en-US" sz="2400" b="1" dirty="0">
                <a:solidFill>
                  <a:schemeClr val="tx1">
                    <a:lumMod val="75000"/>
                    <a:lumOff val="25000"/>
                  </a:schemeClr>
                </a:solidFill>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rotWithShape="1">
          <a:blip r:embed="rId2">
            <a:extLst>
              <a:ext uri="{28A0092B-C50C-407E-A947-70E740481C1C}">
                <a14:useLocalDpi xmlns:a14="http://schemas.microsoft.com/office/drawing/2010/main" val="0"/>
              </a:ext>
            </a:extLst>
          </a:blip>
          <a:srcRect l="8226" t="4777" r="8226" b="4777"/>
          <a:stretch/>
        </p:blipFill>
        <p:spPr bwMode="auto">
          <a:xfrm>
            <a:off x="609599" y="184420"/>
            <a:ext cx="5943601" cy="651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35774"/>
            <a:ext cx="1447800" cy="411162"/>
          </a:xfrm>
          <a:prstGeom prst="rect">
            <a:avLst/>
          </a:prstGeom>
          <a:solidFill>
            <a:schemeClr val="bg1"/>
          </a:solidFill>
          <a:ln>
            <a:noFill/>
          </a:ln>
          <a:extLst/>
        </p:spPr>
      </p:pic>
      <p:pic>
        <p:nvPicPr>
          <p:cNvPr id="4"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5638" y="609600"/>
            <a:ext cx="1914524" cy="69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5"/>
          <p:cNvSpPr txBox="1">
            <a:spLocks noChangeArrowheads="1"/>
          </p:cNvSpPr>
          <p:nvPr/>
        </p:nvSpPr>
        <p:spPr bwMode="auto">
          <a:xfrm>
            <a:off x="4496329" y="6019799"/>
            <a:ext cx="22092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algn="ctr">
              <a:spcBef>
                <a:spcPct val="0"/>
              </a:spcBef>
              <a:buClrTx/>
              <a:buSzTx/>
              <a:buFontTx/>
              <a:buNone/>
            </a:pPr>
            <a:r>
              <a:rPr lang="en-US" altLang="en-US" sz="1600" dirty="0">
                <a:solidFill>
                  <a:schemeClr val="tx1"/>
                </a:solidFill>
              </a:rPr>
              <a:t>Frederick Ave and South Summit Avenue</a:t>
            </a:r>
          </a:p>
        </p:txBody>
      </p:sp>
      <p:sp>
        <p:nvSpPr>
          <p:cNvPr id="12293" name="TextBox 6"/>
          <p:cNvSpPr txBox="1">
            <a:spLocks noChangeArrowheads="1"/>
          </p:cNvSpPr>
          <p:nvPr/>
        </p:nvSpPr>
        <p:spPr bwMode="auto">
          <a:xfrm>
            <a:off x="1122293" y="3078163"/>
            <a:ext cx="22305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algn="ctr">
              <a:spcBef>
                <a:spcPct val="0"/>
              </a:spcBef>
              <a:buClrTx/>
              <a:buSzTx/>
              <a:buFontTx/>
              <a:buNone/>
            </a:pPr>
            <a:r>
              <a:rPr lang="en-US" altLang="en-US" sz="1600" dirty="0">
                <a:solidFill>
                  <a:schemeClr val="tx1"/>
                </a:solidFill>
              </a:rPr>
              <a:t>Frederick Ave and North Westland Drive</a:t>
            </a:r>
          </a:p>
        </p:txBody>
      </p:sp>
      <p:pic>
        <p:nvPicPr>
          <p:cNvPr id="1229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6962" y="3124200"/>
            <a:ext cx="3906838" cy="2895600"/>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29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9863"/>
            <a:ext cx="3775075" cy="2908300"/>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296" name="TextBox 1"/>
          <p:cNvSpPr txBox="1">
            <a:spLocks noChangeArrowheads="1"/>
          </p:cNvSpPr>
          <p:nvPr/>
        </p:nvSpPr>
        <p:spPr bwMode="auto">
          <a:xfrm>
            <a:off x="457200" y="3962400"/>
            <a:ext cx="2895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a:spcBef>
                <a:spcPct val="0"/>
              </a:spcBef>
              <a:buClrTx/>
              <a:buSzTx/>
              <a:buFontTx/>
              <a:buNone/>
            </a:pPr>
            <a:r>
              <a:rPr lang="en-US" altLang="en-US" sz="2400" b="1" dirty="0">
                <a:solidFill>
                  <a:srgbClr val="0070C0"/>
                </a:solidFill>
              </a:rPr>
              <a:t>Four current shelters will be replaced with the new Ride On </a:t>
            </a:r>
            <a:r>
              <a:rPr lang="en-US" altLang="en-US" sz="2400" b="1" dirty="0" err="1">
                <a:solidFill>
                  <a:srgbClr val="0070C0"/>
                </a:solidFill>
              </a:rPr>
              <a:t>extRa</a:t>
            </a:r>
            <a:r>
              <a:rPr lang="en-US" altLang="en-US" sz="2400" b="1" dirty="0">
                <a:solidFill>
                  <a:srgbClr val="0070C0"/>
                </a:solidFill>
              </a:rPr>
              <a:t> shelters</a:t>
            </a:r>
          </a:p>
        </p:txBody>
      </p:sp>
      <p:sp>
        <p:nvSpPr>
          <p:cNvPr id="12297" name="TextBox 3"/>
          <p:cNvSpPr txBox="1">
            <a:spLocks noChangeArrowheads="1"/>
          </p:cNvSpPr>
          <p:nvPr/>
        </p:nvSpPr>
        <p:spPr bwMode="auto">
          <a:xfrm>
            <a:off x="4225971" y="1200150"/>
            <a:ext cx="30764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algn="ctr">
              <a:spcBef>
                <a:spcPct val="0"/>
              </a:spcBef>
              <a:buClrTx/>
              <a:buSzTx/>
              <a:buFontTx/>
              <a:buNone/>
            </a:pPr>
            <a:r>
              <a:rPr lang="en-US" altLang="en-US" sz="2400" b="1" dirty="0">
                <a:solidFill>
                  <a:schemeClr val="tx1"/>
                </a:solidFill>
              </a:rPr>
              <a:t>Shelters in </a:t>
            </a:r>
          </a:p>
          <a:p>
            <a:pPr algn="ctr">
              <a:spcBef>
                <a:spcPct val="0"/>
              </a:spcBef>
              <a:buClrTx/>
              <a:buSzTx/>
              <a:buFontTx/>
              <a:buNone/>
            </a:pPr>
            <a:r>
              <a:rPr lang="en-US" altLang="en-US" sz="2400" b="1" dirty="0">
                <a:solidFill>
                  <a:schemeClr val="tx1"/>
                </a:solidFill>
              </a:rPr>
              <a:t>City of Gaithersburg</a:t>
            </a:r>
          </a:p>
        </p:txBody>
      </p:sp>
      <p:pic>
        <p:nvPicPr>
          <p:cNvPr id="1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1438" y="76200"/>
            <a:ext cx="8158162" cy="762000"/>
          </a:xfrm>
        </p:spPr>
        <p:txBody>
          <a:bodyPr/>
          <a:lstStyle/>
          <a:p>
            <a:pPr eaLnBrk="1" hangingPunct="1"/>
            <a:r>
              <a:rPr lang="en-US" altLang="en-US" sz="4400" b="1" dirty="0"/>
              <a:t>Bus Shelter Graphic Design</a:t>
            </a:r>
          </a:p>
        </p:txBody>
      </p:sp>
      <p:pic>
        <p:nvPicPr>
          <p:cNvPr id="1331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471083"/>
            <a:ext cx="5468810" cy="3414712"/>
          </a:xfrm>
          <a:ln>
            <a:solidFill>
              <a:schemeClr val="accent2">
                <a:lumMod val="75000"/>
              </a:schemeClr>
            </a:solidFill>
          </a:ln>
        </p:spPr>
      </p:pic>
      <p:grpSp>
        <p:nvGrpSpPr>
          <p:cNvPr id="3" name="Group 2"/>
          <p:cNvGrpSpPr/>
          <p:nvPr/>
        </p:nvGrpSpPr>
        <p:grpSpPr>
          <a:xfrm>
            <a:off x="6019800" y="3048000"/>
            <a:ext cx="1325562" cy="1393825"/>
            <a:chOff x="1119188" y="4192588"/>
            <a:chExt cx="1325562" cy="1393825"/>
          </a:xfrm>
        </p:grpSpPr>
        <p:pic>
          <p:nvPicPr>
            <p:cNvPr id="13317" name="Picture 9"/>
            <p:cNvPicPr>
              <a:picLocks noChangeAspect="1"/>
            </p:cNvPicPr>
            <p:nvPr/>
          </p:nvPicPr>
          <p:blipFill>
            <a:blip r:embed="rId4">
              <a:extLst>
                <a:ext uri="{28A0092B-C50C-407E-A947-70E740481C1C}">
                  <a14:useLocalDpi xmlns:a14="http://schemas.microsoft.com/office/drawing/2010/main" val="0"/>
                </a:ext>
              </a:extLst>
            </a:blip>
            <a:srcRect l="29169" t="821"/>
            <a:stretch>
              <a:fillRect/>
            </a:stretch>
          </p:blipFill>
          <p:spPr bwMode="auto">
            <a:xfrm>
              <a:off x="1119188" y="4192588"/>
              <a:ext cx="1325562" cy="1393825"/>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10"/>
            <p:cNvPicPr>
              <a:picLocks noChangeAspect="1"/>
            </p:cNvPicPr>
            <p:nvPr/>
          </p:nvPicPr>
          <p:blipFill>
            <a:blip r:embed="rId5">
              <a:extLst>
                <a:ext uri="{28A0092B-C50C-407E-A947-70E740481C1C}">
                  <a14:useLocalDpi xmlns:a14="http://schemas.microsoft.com/office/drawing/2010/main" val="0"/>
                </a:ext>
              </a:extLst>
            </a:blip>
            <a:srcRect l="29498" t="32637" r="-893" b="34700"/>
            <a:stretch>
              <a:fillRect/>
            </a:stretch>
          </p:blipFill>
          <p:spPr bwMode="auto">
            <a:xfrm>
              <a:off x="1219200" y="4598988"/>
              <a:ext cx="849313" cy="290512"/>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382713" y="4660900"/>
              <a:ext cx="582612" cy="165100"/>
            </a:xfrm>
            <a:prstGeom prst="rect">
              <a:avLst/>
            </a:prstGeom>
            <a:pattFill prst="dashVert">
              <a:fgClr>
                <a:schemeClr val="accent6">
                  <a:lumMod val="20000"/>
                  <a:lumOff val="80000"/>
                </a:schemeClr>
              </a:fgClr>
              <a:bgClr>
                <a:schemeClr val="accent6">
                  <a:lumMod val="20000"/>
                  <a:lumOff val="80000"/>
                </a:schemeClr>
              </a:bgClr>
            </a:pattFill>
            <a:ln>
              <a:solidFill>
                <a:schemeClr val="accent2">
                  <a:lumMod val="75000"/>
                </a:schemeClr>
              </a:solidFill>
            </a:ln>
          </p:spPr>
        </p:pic>
      </p:grpSp>
      <p:sp>
        <p:nvSpPr>
          <p:cNvPr id="13320" name="TextBox 3"/>
          <p:cNvSpPr txBox="1">
            <a:spLocks noChangeArrowheads="1"/>
          </p:cNvSpPr>
          <p:nvPr/>
        </p:nvSpPr>
        <p:spPr bwMode="auto">
          <a:xfrm>
            <a:off x="457200" y="4960203"/>
            <a:ext cx="63825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eaLnBrk="1" hangingPunct="1">
              <a:spcBef>
                <a:spcPct val="0"/>
              </a:spcBef>
              <a:buClrTx/>
              <a:buSzTx/>
              <a:buFontTx/>
              <a:buNone/>
            </a:pPr>
            <a:r>
              <a:rPr lang="en-US" altLang="en-US" sz="2400" dirty="0">
                <a:solidFill>
                  <a:srgbClr val="0070C0"/>
                </a:solidFill>
                <a:latin typeface="Arial" charset="0"/>
              </a:rPr>
              <a:t>Artwork on concrete pad </a:t>
            </a:r>
            <a:r>
              <a:rPr lang="en-US" altLang="en-US" sz="2400" dirty="0" err="1">
                <a:solidFill>
                  <a:srgbClr val="0070C0"/>
                </a:solidFill>
                <a:latin typeface="Arial" charset="0"/>
              </a:rPr>
              <a:t>RealTime</a:t>
            </a:r>
            <a:r>
              <a:rPr lang="en-US" altLang="en-US" sz="2400" dirty="0">
                <a:solidFill>
                  <a:srgbClr val="0070C0"/>
                </a:solidFill>
                <a:latin typeface="Arial" charset="0"/>
              </a:rPr>
              <a:t> Monitor on left wall </a:t>
            </a:r>
            <a:r>
              <a:rPr lang="en-US" altLang="en-US" sz="2400" dirty="0" err="1">
                <a:solidFill>
                  <a:srgbClr val="0070C0"/>
                </a:solidFill>
                <a:latin typeface="Arial" charset="0"/>
              </a:rPr>
              <a:t>ext</a:t>
            </a:r>
            <a:r>
              <a:rPr lang="en-US" altLang="en-US" sz="2400" i="1" dirty="0" err="1">
                <a:solidFill>
                  <a:srgbClr val="0070C0"/>
                </a:solidFill>
                <a:latin typeface="Arial" charset="0"/>
              </a:rPr>
              <a:t>R</a:t>
            </a:r>
            <a:r>
              <a:rPr lang="en-US" altLang="en-US" sz="2400" dirty="0" err="1">
                <a:solidFill>
                  <a:srgbClr val="0070C0"/>
                </a:solidFill>
                <a:latin typeface="Arial" charset="0"/>
              </a:rPr>
              <a:t>a</a:t>
            </a:r>
            <a:r>
              <a:rPr lang="en-US" altLang="en-US" sz="2400" dirty="0">
                <a:solidFill>
                  <a:srgbClr val="0070C0"/>
                </a:solidFill>
                <a:latin typeface="Arial" charset="0"/>
              </a:rPr>
              <a:t> flag on bus stop pole</a:t>
            </a:r>
          </a:p>
        </p:txBody>
      </p:sp>
      <p:sp>
        <p:nvSpPr>
          <p:cNvPr id="13321" name="TextBox 7"/>
          <p:cNvSpPr txBox="1">
            <a:spLocks noChangeArrowheads="1"/>
          </p:cNvSpPr>
          <p:nvPr/>
        </p:nvSpPr>
        <p:spPr bwMode="auto">
          <a:xfrm>
            <a:off x="381000" y="1066799"/>
            <a:ext cx="640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itchFamily="18" charset="2"/>
              <a:buChar char=""/>
              <a:defRPr>
                <a:solidFill>
                  <a:srgbClr val="404040"/>
                </a:solidFill>
                <a:latin typeface="Trebuchet MS"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Trebuchet MS"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Trebuchet MS"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Trebuchet MS" pitchFamily="34" charset="0"/>
              </a:defRPr>
            </a:lvl5pPr>
            <a:lvl6pPr marL="25146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6pPr>
            <a:lvl7pPr marL="29718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7pPr>
            <a:lvl8pPr marL="34290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8pPr>
            <a:lvl9pPr marL="3886200" indent="-228600" defTabSz="457200" eaLnBrk="0" fontAlgn="base" hangingPunct="0">
              <a:spcBef>
                <a:spcPts val="1000"/>
              </a:spcBef>
              <a:spcAft>
                <a:spcPct val="0"/>
              </a:spcAft>
              <a:buClr>
                <a:schemeClr val="accent1"/>
              </a:buClr>
              <a:buSzPct val="80000"/>
              <a:buFont typeface="Wingdings 3" pitchFamily="18" charset="2"/>
              <a:buChar char=""/>
              <a:defRPr sz="1200">
                <a:solidFill>
                  <a:srgbClr val="404040"/>
                </a:solidFill>
                <a:latin typeface="Trebuchet MS" pitchFamily="34" charset="0"/>
              </a:defRPr>
            </a:lvl9pPr>
          </a:lstStyle>
          <a:p>
            <a:pPr eaLnBrk="1" hangingPunct="1">
              <a:spcBef>
                <a:spcPct val="0"/>
              </a:spcBef>
              <a:buClrTx/>
              <a:buSzTx/>
              <a:buFontTx/>
              <a:buNone/>
            </a:pPr>
            <a:r>
              <a:rPr lang="en-US" altLang="en-US" sz="2400" dirty="0">
                <a:solidFill>
                  <a:srgbClr val="0070C0"/>
                </a:solidFill>
                <a:latin typeface="Arial" charset="0"/>
              </a:rPr>
              <a:t>Shelter will be painted silver to match buses</a:t>
            </a:r>
          </a:p>
        </p:txBody>
      </p:sp>
      <p:pic>
        <p:nvPicPr>
          <p:cNvPr id="11"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6248400"/>
            <a:ext cx="1447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10650</TotalTime>
  <Words>431</Words>
  <Application>Microsoft Office PowerPoint</Application>
  <PresentationFormat>On-screen Show (4:3)</PresentationFormat>
  <Paragraphs>65</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Trebuchet MS</vt:lpstr>
      <vt:lpstr>Wingdings 3</vt:lpstr>
      <vt:lpstr>Facet</vt:lpstr>
      <vt:lpstr>Ride On extRa New Limited Stop Service On Maryland Route355  (Lakeforest to Medical Center Station)</vt:lpstr>
      <vt:lpstr>Ride On Overview</vt:lpstr>
      <vt:lpstr>Ride On Bus Service</vt:lpstr>
      <vt:lpstr>Ride On Bus Service (continued)</vt:lpstr>
      <vt:lpstr>Ride On extRa - Service</vt:lpstr>
      <vt:lpstr>Ride On extRa – Service (continued)</vt:lpstr>
      <vt:lpstr>PowerPoint Presentation</vt:lpstr>
      <vt:lpstr>PowerPoint Presentation</vt:lpstr>
      <vt:lpstr>Bus Shelter Graphic Design</vt:lpstr>
      <vt:lpstr>Bus Shelter Graphic Design (continued)</vt:lpstr>
      <vt:lpstr>Communications Plan</vt:lpstr>
      <vt:lpstr>Communications Plan (continued)</vt:lpstr>
      <vt:lpstr>Communications Plan (continued)</vt:lpstr>
      <vt:lpstr>Exterior Bus Ad Designs</vt:lpstr>
      <vt:lpstr>Thank You!</vt:lpstr>
    </vt:vector>
  </TitlesOfParts>
  <Company>Montgomery County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County User</dc:creator>
  <cp:lastModifiedBy>Mclaughlin, Philip</cp:lastModifiedBy>
  <cp:revision>144</cp:revision>
  <cp:lastPrinted>2016-02-18T15:14:11Z</cp:lastPrinted>
  <dcterms:created xsi:type="dcterms:W3CDTF">2013-10-15T20:10:06Z</dcterms:created>
  <dcterms:modified xsi:type="dcterms:W3CDTF">2017-04-17T19:20:04Z</dcterms:modified>
</cp:coreProperties>
</file>