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8" r:id="rId6"/>
    <p:sldId id="259" r:id="rId7"/>
    <p:sldId id="260" r:id="rId8"/>
    <p:sldId id="269" r:id="rId9"/>
    <p:sldId id="272" r:id="rId10"/>
    <p:sldId id="263" r:id="rId11"/>
    <p:sldId id="275" r:id="rId12"/>
    <p:sldId id="262" r:id="rId13"/>
    <p:sldId id="261" r:id="rId14"/>
    <p:sldId id="264" r:id="rId15"/>
    <p:sldId id="271" r:id="rId16"/>
    <p:sldId id="274" r:id="rId17"/>
    <p:sldId id="273" r:id="rId18"/>
    <p:sldId id="278" r:id="rId19"/>
    <p:sldId id="277" r:id="rId20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AE3F3"/>
    <a:srgbClr val="BFC7E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3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5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6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9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4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2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3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65B3-B361-4BAB-8B1D-DDA4D9D9173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FD0F-9ED8-446B-B2DB-E5325F9B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6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uterchoicemaryland.com/taxcredit.ht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tweb.org/" TargetMode="External"/><Relationship Id="rId3" Type="http://schemas.openxmlformats.org/officeDocument/2006/relationships/hyperlink" Target="http://www.montgomerycountymd.gov/dot-dir/commuter/" TargetMode="External"/><Relationship Id="rId7" Type="http://schemas.openxmlformats.org/officeDocument/2006/relationships/hyperlink" Target="http://www.nctr.usf.edu/ABE50/othsites.htm" TargetMode="External"/><Relationship Id="rId2" Type="http://schemas.openxmlformats.org/officeDocument/2006/relationships/hyperlink" Target="mailto:Commuter.Services@montgomerycountymd.gov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utr.usf.edu/" TargetMode="External"/><Relationship Id="rId5" Type="http://schemas.openxmlformats.org/officeDocument/2006/relationships/hyperlink" Target="http://www.nctr.usf.edu/" TargetMode="External"/><Relationship Id="rId4" Type="http://schemas.openxmlformats.org/officeDocument/2006/relationships/hyperlink" Target="http://www.vtpi.org/" TargetMode="External"/><Relationship Id="rId9" Type="http://schemas.openxmlformats.org/officeDocument/2006/relationships/hyperlink" Target="https://www.bestworkplaces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ter.Services@montgomerycountymd.gov" TargetMode="External"/><Relationship Id="rId7" Type="http://schemas.openxmlformats.org/officeDocument/2006/relationships/hyperlink" Target="mailto:beth.dennard@montgomerycountymd.gov" TargetMode="External"/><Relationship Id="rId2" Type="http://schemas.openxmlformats.org/officeDocument/2006/relationships/hyperlink" Target="http://www.montgomerycountymd.gov/commut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ichelle.golden@montgomerycountymd.gov" TargetMode="External"/><Relationship Id="rId5" Type="http://schemas.openxmlformats.org/officeDocument/2006/relationships/hyperlink" Target="mailto:james.carlson@montgomerycountymd.gov" TargetMode="External"/><Relationship Id="rId4" Type="http://schemas.openxmlformats.org/officeDocument/2006/relationships/hyperlink" Target="mailto:sandra.brecher@montgomerycountymd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53F1-85F4-457F-AA54-411F11296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17462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NextGen</a:t>
            </a:r>
            <a:r>
              <a:rPr lang="en-US" dirty="0"/>
              <a:t> TDM</a:t>
            </a:r>
            <a:br>
              <a:rPr lang="en-US" dirty="0"/>
            </a:br>
            <a:r>
              <a:rPr lang="en-US" sz="3200" dirty="0"/>
              <a:t>Proposed Code Changes &amp; Executive Regulations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C950E-A51F-469F-B96F-3F8033A00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12534"/>
            <a:ext cx="9144000" cy="2560987"/>
          </a:xfrm>
        </p:spPr>
        <p:txBody>
          <a:bodyPr>
            <a:normAutofit/>
          </a:bodyPr>
          <a:lstStyle/>
          <a:p>
            <a:r>
              <a:rPr lang="en-US" dirty="0"/>
              <a:t>Supporting Transportation Demand Management </a:t>
            </a:r>
          </a:p>
          <a:p>
            <a:r>
              <a:rPr lang="en-US" dirty="0"/>
              <a:t>And Multi-Modal Options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/>
              <a:t> </a:t>
            </a:r>
          </a:p>
          <a:p>
            <a:r>
              <a:rPr lang="en-US" dirty="0"/>
              <a:t>For New Developments, </a:t>
            </a:r>
          </a:p>
          <a:p>
            <a:r>
              <a:rPr lang="en-US" dirty="0"/>
              <a:t>Employers and Multi-Unit Residential Projects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county2">
            <a:extLst>
              <a:ext uri="{FF2B5EF4-FFF2-40B4-BE49-F238E27FC236}">
                <a16:creationId xmlns:a16="http://schemas.microsoft.com/office/drawing/2014/main" id="{4EF7C2AA-0AD6-44A9-AD82-AB91B43CC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669" y="5473520"/>
            <a:ext cx="1171370" cy="114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19CD6E-24BA-4C73-8F56-E3095688B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68" y="5948413"/>
            <a:ext cx="3715787" cy="5138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517388-1387-4952-ACBC-2419B9B71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315" y="212622"/>
            <a:ext cx="2824838" cy="93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4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7D1E-0F22-430A-9D01-3755BE1D5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638" y="1122363"/>
            <a:ext cx="7986562" cy="311801"/>
          </a:xfrm>
        </p:spPr>
        <p:txBody>
          <a:bodyPr>
            <a:noAutofit/>
          </a:bodyPr>
          <a:lstStyle/>
          <a:p>
            <a:r>
              <a:rPr lang="en-US" sz="2400" b="1" dirty="0"/>
              <a:t>Next Steps/Critical Path</a:t>
            </a:r>
            <a:br>
              <a:rPr lang="en-US" sz="2000" b="1" dirty="0"/>
            </a:br>
            <a:br>
              <a:rPr lang="en-US" sz="2000" b="1" dirty="0"/>
            </a:br>
            <a:endParaRPr lang="en-US" sz="2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7E42B-AA88-47B6-B775-201843AF0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361" y="1193533"/>
            <a:ext cx="7673741" cy="532277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MCDOT continues to receive public input</a:t>
            </a:r>
            <a:endParaRPr lang="en-US" sz="1400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Materials posted on website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Presentations to TMD Advisory Committees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Meetings/presentations with other stakeholders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Public Open House – Monday evening 7/16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Bill to be submitted to County Council for introduction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Draft proposed Executive Regulation will accompany Bill but not for official action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Public hearing to be held in fall 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US" dirty="0"/>
              <a:t>MCDOT may submit recommended revisions after public hearing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Council Committees and full Council process conducted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Changes/Amendments to Bill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Bill adopted late fall</a:t>
            </a:r>
          </a:p>
          <a:p>
            <a:pPr lvl="1" algn="l"/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Executive Regulation to be finalized &amp; adopted after Bill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Advertised in County Register for 30 days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Council approves Exec Reg (Method 2) after Bill approval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7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40E8-E2F0-4B09-882D-86848B761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81562"/>
            <a:ext cx="7772400" cy="1655761"/>
          </a:xfrm>
        </p:spPr>
        <p:txBody>
          <a:bodyPr>
            <a:noAutofit/>
          </a:bodyPr>
          <a:lstStyle/>
          <a:p>
            <a:r>
              <a:rPr lang="en-US" sz="3600" b="1" dirty="0"/>
              <a:t>Additional Detail on </a:t>
            </a:r>
            <a:br>
              <a:rPr lang="en-US" sz="3600" b="1" dirty="0"/>
            </a:br>
            <a:r>
              <a:rPr lang="en-US" sz="3600" b="1" dirty="0"/>
              <a:t>Proposed Changes to Code &amp; Exec Regs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B4843-8D47-4A47-8BDE-7A544CA0F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Required TDM Program Components</a:t>
            </a:r>
            <a:br>
              <a:rPr lang="en-US" b="1" dirty="0"/>
            </a:br>
            <a:r>
              <a:rPr lang="en-US" b="1" dirty="0"/>
              <a:t>For New Development Projects</a:t>
            </a:r>
          </a:p>
          <a:p>
            <a:r>
              <a:rPr lang="en-US" b="1" dirty="0"/>
              <a:t>&amp;</a:t>
            </a:r>
          </a:p>
          <a:p>
            <a:r>
              <a:rPr lang="en-US" b="1" dirty="0"/>
              <a:t>Employer Traffic Mitigation Plans </a:t>
            </a:r>
          </a:p>
          <a:p>
            <a:r>
              <a:rPr lang="en-US" b="1" dirty="0"/>
              <a:t>Sample TMPs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4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1EA067-96A4-4CC6-A5D8-73071C31A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5500"/>
              </p:ext>
            </p:extLst>
          </p:nvPr>
        </p:nvGraphicFramePr>
        <p:xfrm>
          <a:off x="644893" y="856649"/>
          <a:ext cx="7430702" cy="2326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7794">
                  <a:extLst>
                    <a:ext uri="{9D8B030D-6E8A-4147-A177-3AD203B41FA5}">
                      <a16:colId xmlns:a16="http://schemas.microsoft.com/office/drawing/2014/main" val="1625640533"/>
                    </a:ext>
                  </a:extLst>
                </a:gridCol>
                <a:gridCol w="1147467">
                  <a:extLst>
                    <a:ext uri="{9D8B030D-6E8A-4147-A177-3AD203B41FA5}">
                      <a16:colId xmlns:a16="http://schemas.microsoft.com/office/drawing/2014/main" val="2459136085"/>
                    </a:ext>
                  </a:extLst>
                </a:gridCol>
                <a:gridCol w="1127162">
                  <a:extLst>
                    <a:ext uri="{9D8B030D-6E8A-4147-A177-3AD203B41FA5}">
                      <a16:colId xmlns:a16="http://schemas.microsoft.com/office/drawing/2014/main" val="271389977"/>
                    </a:ext>
                  </a:extLst>
                </a:gridCol>
                <a:gridCol w="1544159">
                  <a:extLst>
                    <a:ext uri="{9D8B030D-6E8A-4147-A177-3AD203B41FA5}">
                      <a16:colId xmlns:a16="http://schemas.microsoft.com/office/drawing/2014/main" val="431129218"/>
                    </a:ext>
                  </a:extLst>
                </a:gridCol>
                <a:gridCol w="2014120">
                  <a:extLst>
                    <a:ext uri="{9D8B030D-6E8A-4147-A177-3AD203B41FA5}">
                      <a16:colId xmlns:a16="http://schemas.microsoft.com/office/drawing/2014/main" val="2352541391"/>
                    </a:ext>
                  </a:extLst>
                </a:gridCol>
              </a:tblGrid>
              <a:tr h="973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400" dirty="0">
                          <a:effectLst/>
                        </a:rPr>
                        <a:t>Subdivision Staging Policy Area (Color)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 Requirements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Basic Program (No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Action Program (“Action-Based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”)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Results Program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(“Results-Based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”)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142625"/>
                  </a:ext>
                </a:extLst>
              </a:tr>
              <a:tr h="244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Red Areas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&lt;25K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25K – 100K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Not Applicable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554263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Orange Areas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&lt;50K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50K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&gt;100-200K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&gt;200+K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006614"/>
                  </a:ext>
                </a:extLst>
              </a:tr>
              <a:tr h="4812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Yellow Areas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&lt;75K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75K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 required – May be used upon Applicant request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982937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93C5B72-7241-4BE4-8CA1-382B28E0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49" y="212323"/>
            <a:ext cx="7658702" cy="740579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Required TDM Program Components</a:t>
            </a:r>
            <a:br>
              <a:rPr lang="en-US" sz="1800" b="1" dirty="0"/>
            </a:br>
            <a:r>
              <a:rPr lang="en-US" sz="1800" b="1" dirty="0"/>
              <a:t>For New Development Projects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2FC6ECE-966C-473B-B867-080E1653D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267391"/>
              </p:ext>
            </p:extLst>
          </p:nvPr>
        </p:nvGraphicFramePr>
        <p:xfrm>
          <a:off x="635269" y="3183108"/>
          <a:ext cx="7440326" cy="355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419">
                  <a:extLst>
                    <a:ext uri="{9D8B030D-6E8A-4147-A177-3AD203B41FA5}">
                      <a16:colId xmlns:a16="http://schemas.microsoft.com/office/drawing/2014/main" val="587701566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357981902"/>
                    </a:ext>
                  </a:extLst>
                </a:gridCol>
                <a:gridCol w="1126156">
                  <a:extLst>
                    <a:ext uri="{9D8B030D-6E8A-4147-A177-3AD203B41FA5}">
                      <a16:colId xmlns:a16="http://schemas.microsoft.com/office/drawing/2014/main" val="2957315468"/>
                    </a:ext>
                  </a:extLst>
                </a:gridCol>
                <a:gridCol w="1549668">
                  <a:extLst>
                    <a:ext uri="{9D8B030D-6E8A-4147-A177-3AD203B41FA5}">
                      <a16:colId xmlns:a16="http://schemas.microsoft.com/office/drawing/2014/main" val="2563473882"/>
                    </a:ext>
                  </a:extLst>
                </a:gridCol>
                <a:gridCol w="2002052">
                  <a:extLst>
                    <a:ext uri="{9D8B030D-6E8A-4147-A177-3AD203B41FA5}">
                      <a16:colId xmlns:a16="http://schemas.microsoft.com/office/drawing/2014/main" val="3424458297"/>
                    </a:ext>
                  </a:extLst>
                </a:gridCol>
              </a:tblGrid>
              <a:tr h="3517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 TDM Program Components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27"/>
                  </a:ext>
                </a:extLst>
              </a:tr>
              <a:tr h="414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 contact person</a:t>
                      </a:r>
                      <a:endParaRPr lang="en-US" sz="12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888444"/>
                  </a:ext>
                </a:extLst>
              </a:tr>
              <a:tr h="744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 outreach/information  to on-site population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301694"/>
                  </a:ext>
                </a:extLst>
              </a:tr>
              <a:tr h="823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Real Time and other TDM-related information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70030"/>
                  </a:ext>
                </a:extLst>
              </a:tr>
              <a:tr h="73473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Coordinate/Cooperate with County program efforts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58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67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1EA067-96A4-4CC6-A5D8-73071C31A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13588"/>
              </p:ext>
            </p:extLst>
          </p:nvPr>
        </p:nvGraphicFramePr>
        <p:xfrm>
          <a:off x="587141" y="808523"/>
          <a:ext cx="7507704" cy="2326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796">
                  <a:extLst>
                    <a:ext uri="{9D8B030D-6E8A-4147-A177-3AD203B41FA5}">
                      <a16:colId xmlns:a16="http://schemas.microsoft.com/office/drawing/2014/main" val="1625640533"/>
                    </a:ext>
                  </a:extLst>
                </a:gridCol>
                <a:gridCol w="1147467">
                  <a:extLst>
                    <a:ext uri="{9D8B030D-6E8A-4147-A177-3AD203B41FA5}">
                      <a16:colId xmlns:a16="http://schemas.microsoft.com/office/drawing/2014/main" val="2459136085"/>
                    </a:ext>
                  </a:extLst>
                </a:gridCol>
                <a:gridCol w="1127162">
                  <a:extLst>
                    <a:ext uri="{9D8B030D-6E8A-4147-A177-3AD203B41FA5}">
                      <a16:colId xmlns:a16="http://schemas.microsoft.com/office/drawing/2014/main" val="271389977"/>
                    </a:ext>
                  </a:extLst>
                </a:gridCol>
                <a:gridCol w="1544159">
                  <a:extLst>
                    <a:ext uri="{9D8B030D-6E8A-4147-A177-3AD203B41FA5}">
                      <a16:colId xmlns:a16="http://schemas.microsoft.com/office/drawing/2014/main" val="431129218"/>
                    </a:ext>
                  </a:extLst>
                </a:gridCol>
                <a:gridCol w="2014120">
                  <a:extLst>
                    <a:ext uri="{9D8B030D-6E8A-4147-A177-3AD203B41FA5}">
                      <a16:colId xmlns:a16="http://schemas.microsoft.com/office/drawing/2014/main" val="2352541391"/>
                    </a:ext>
                  </a:extLst>
                </a:gridCol>
              </a:tblGrid>
              <a:tr h="973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Subdivision Staging Policy Area (Color)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 Requirements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Basic Program (No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TDM Action Program (“Action-Based TMAg”)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TDM Results Program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(“Results-Based TMAg”)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142625"/>
                  </a:ext>
                </a:extLst>
              </a:tr>
              <a:tr h="244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Red Areas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&lt;25K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25K – 100K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Not Applicable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554263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Orange Areas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&lt;50K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50K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&gt;100-200K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&gt;200+K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006614"/>
                  </a:ext>
                </a:extLst>
              </a:tr>
              <a:tr h="4812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Yellow Areas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&lt;75K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75K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 required – May be used upon Applicant request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982937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93C5B72-7241-4BE4-8CA1-382B28E0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649" y="0"/>
            <a:ext cx="7658702" cy="740579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Required TDM Program Components </a:t>
            </a:r>
            <a:br>
              <a:rPr lang="en-US" sz="1800" b="1" dirty="0"/>
            </a:br>
            <a:r>
              <a:rPr lang="en-US" sz="1800" b="1" dirty="0"/>
              <a:t>For New Development Projects(Continued)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2FC6ECE-966C-473B-B867-080E1653D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701926"/>
              </p:ext>
            </p:extLst>
          </p:nvPr>
        </p:nvGraphicFramePr>
        <p:xfrm>
          <a:off x="587141" y="3012139"/>
          <a:ext cx="7507703" cy="2947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796">
                  <a:extLst>
                    <a:ext uri="{9D8B030D-6E8A-4147-A177-3AD203B41FA5}">
                      <a16:colId xmlns:a16="http://schemas.microsoft.com/office/drawing/2014/main" val="587701566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357981902"/>
                    </a:ext>
                  </a:extLst>
                </a:gridCol>
                <a:gridCol w="1126156">
                  <a:extLst>
                    <a:ext uri="{9D8B030D-6E8A-4147-A177-3AD203B41FA5}">
                      <a16:colId xmlns:a16="http://schemas.microsoft.com/office/drawing/2014/main" val="2957315468"/>
                    </a:ext>
                  </a:extLst>
                </a:gridCol>
                <a:gridCol w="1549668">
                  <a:extLst>
                    <a:ext uri="{9D8B030D-6E8A-4147-A177-3AD203B41FA5}">
                      <a16:colId xmlns:a16="http://schemas.microsoft.com/office/drawing/2014/main" val="2563473882"/>
                    </a:ext>
                  </a:extLst>
                </a:gridCol>
                <a:gridCol w="2002052">
                  <a:extLst>
                    <a:ext uri="{9D8B030D-6E8A-4147-A177-3AD203B41FA5}">
                      <a16:colId xmlns:a16="http://schemas.microsoft.com/office/drawing/2014/main" val="3424458297"/>
                    </a:ext>
                  </a:extLst>
                </a:gridCol>
              </a:tblGrid>
              <a:tr h="35573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 TDM Program Components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27"/>
                  </a:ext>
                </a:extLst>
              </a:tr>
              <a:tr h="26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Commitment to TDM Strategies Selected by Applicant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i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Menu of Strategies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888444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 Financial Commitment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 of 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TDM Fee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 of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TDM Fee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301694"/>
                  </a:ext>
                </a:extLst>
              </a:tr>
              <a:tr h="4138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Self-Monitoring – Every 2 years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570030"/>
                  </a:ext>
                </a:extLst>
              </a:tr>
              <a:tr h="7074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Monitoring – Beginning in 6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58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66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1EA067-96A4-4CC6-A5D8-73071C31A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82086"/>
              </p:ext>
            </p:extLst>
          </p:nvPr>
        </p:nvGraphicFramePr>
        <p:xfrm>
          <a:off x="731520" y="808523"/>
          <a:ext cx="7363325" cy="2232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0417">
                  <a:extLst>
                    <a:ext uri="{9D8B030D-6E8A-4147-A177-3AD203B41FA5}">
                      <a16:colId xmlns:a16="http://schemas.microsoft.com/office/drawing/2014/main" val="1625640533"/>
                    </a:ext>
                  </a:extLst>
                </a:gridCol>
                <a:gridCol w="1147467">
                  <a:extLst>
                    <a:ext uri="{9D8B030D-6E8A-4147-A177-3AD203B41FA5}">
                      <a16:colId xmlns:a16="http://schemas.microsoft.com/office/drawing/2014/main" val="2459136085"/>
                    </a:ext>
                  </a:extLst>
                </a:gridCol>
                <a:gridCol w="1127162">
                  <a:extLst>
                    <a:ext uri="{9D8B030D-6E8A-4147-A177-3AD203B41FA5}">
                      <a16:colId xmlns:a16="http://schemas.microsoft.com/office/drawing/2014/main" val="271389977"/>
                    </a:ext>
                  </a:extLst>
                </a:gridCol>
                <a:gridCol w="1544159">
                  <a:extLst>
                    <a:ext uri="{9D8B030D-6E8A-4147-A177-3AD203B41FA5}">
                      <a16:colId xmlns:a16="http://schemas.microsoft.com/office/drawing/2014/main" val="431129218"/>
                    </a:ext>
                  </a:extLst>
                </a:gridCol>
                <a:gridCol w="2014120">
                  <a:extLst>
                    <a:ext uri="{9D8B030D-6E8A-4147-A177-3AD203B41FA5}">
                      <a16:colId xmlns:a16="http://schemas.microsoft.com/office/drawing/2014/main" val="2352541391"/>
                    </a:ext>
                  </a:extLst>
                </a:gridCol>
              </a:tblGrid>
              <a:tr h="9734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Subdivision Staging Policy Area (Color)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 Requirements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Basic Program (No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TDM Action Program (“Action-Based TMAg”)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TDM Results Program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(“Results-Based TMAg”)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142625"/>
                  </a:ext>
                </a:extLst>
              </a:tr>
              <a:tr h="244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Red Areas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&lt;25K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25K – 100K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Not Applicable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554263"/>
                  </a:ext>
                </a:extLst>
              </a:tr>
              <a:tr h="504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Orange Areas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&lt;50K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50K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&gt;100-200K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&gt;200+K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006614"/>
                  </a:ext>
                </a:extLst>
              </a:tr>
              <a:tr h="4812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Yellow Areas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&lt;75K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75K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 required – May be used upon Applicant request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982937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93C5B72-7241-4BE4-8CA1-382B28E0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649" y="0"/>
            <a:ext cx="7658702" cy="740579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Required TDM Program Components</a:t>
            </a:r>
            <a:br>
              <a:rPr lang="en-US" sz="1800" b="1" dirty="0"/>
            </a:br>
            <a:r>
              <a:rPr lang="en-US" sz="1800" b="1" dirty="0"/>
              <a:t>For New Development Projects (Continued)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2FC6ECE-966C-473B-B867-080E1653D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144365"/>
              </p:ext>
            </p:extLst>
          </p:nvPr>
        </p:nvGraphicFramePr>
        <p:xfrm>
          <a:off x="712269" y="2935704"/>
          <a:ext cx="7372950" cy="3843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043">
                  <a:extLst>
                    <a:ext uri="{9D8B030D-6E8A-4147-A177-3AD203B41FA5}">
                      <a16:colId xmlns:a16="http://schemas.microsoft.com/office/drawing/2014/main" val="587701566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357981902"/>
                    </a:ext>
                  </a:extLst>
                </a:gridCol>
                <a:gridCol w="1126156">
                  <a:extLst>
                    <a:ext uri="{9D8B030D-6E8A-4147-A177-3AD203B41FA5}">
                      <a16:colId xmlns:a16="http://schemas.microsoft.com/office/drawing/2014/main" val="2957315468"/>
                    </a:ext>
                  </a:extLst>
                </a:gridCol>
                <a:gridCol w="1549668">
                  <a:extLst>
                    <a:ext uri="{9D8B030D-6E8A-4147-A177-3AD203B41FA5}">
                      <a16:colId xmlns:a16="http://schemas.microsoft.com/office/drawing/2014/main" val="2563473882"/>
                    </a:ext>
                  </a:extLst>
                </a:gridCol>
                <a:gridCol w="2002052">
                  <a:extLst>
                    <a:ext uri="{9D8B030D-6E8A-4147-A177-3AD203B41FA5}">
                      <a16:colId xmlns:a16="http://schemas.microsoft.com/office/drawing/2014/main" val="3424458297"/>
                    </a:ext>
                  </a:extLst>
                </a:gridCol>
              </a:tblGrid>
              <a:tr h="35573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 TDM Program Components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27"/>
                  </a:ext>
                </a:extLst>
              </a:tr>
              <a:tr h="204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Biennial Report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888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Addition/Substitution of TDM Strategies (Beginning 4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 if needed)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301694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Penalties – Beginning 6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 if no progress/goal achievement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 Multiple of Annual TDM Fees -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augment Project’s program, or provided to County program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 = 2X Annual TDM Fees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 = 4X Annual TDM Fees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augment Project’s program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570030"/>
                  </a:ext>
                </a:extLst>
              </a:tr>
              <a:tr h="554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Rewards – For 10 years of ongoing progress/goal achievement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 of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TDM Fee for </a:t>
                      </a: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toward TMD Goal Achievement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 of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TDM Fee for TMD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Goal Achievement</a:t>
                      </a:r>
                      <a:endParaRPr lang="en-US" sz="11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58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76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62EAA3-8CEF-4854-B5FF-B886BEDE0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801" y="363105"/>
            <a:ext cx="3741654" cy="51163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A958B2-FC7B-4066-865F-1E3E14D06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10655"/>
              </p:ext>
            </p:extLst>
          </p:nvPr>
        </p:nvGraphicFramePr>
        <p:xfrm>
          <a:off x="1194416" y="1966185"/>
          <a:ext cx="6092348" cy="45422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771">
                  <a:extLst>
                    <a:ext uri="{9D8B030D-6E8A-4147-A177-3AD203B41FA5}">
                      <a16:colId xmlns:a16="http://schemas.microsoft.com/office/drawing/2014/main" val="2223751993"/>
                    </a:ext>
                  </a:extLst>
                </a:gridCol>
                <a:gridCol w="3099966">
                  <a:extLst>
                    <a:ext uri="{9D8B030D-6E8A-4147-A177-3AD203B41FA5}">
                      <a16:colId xmlns:a16="http://schemas.microsoft.com/office/drawing/2014/main" val="2921618492"/>
                    </a:ext>
                  </a:extLst>
                </a:gridCol>
                <a:gridCol w="2666611">
                  <a:extLst>
                    <a:ext uri="{9D8B030D-6E8A-4147-A177-3AD203B41FA5}">
                      <a16:colId xmlns:a16="http://schemas.microsoft.com/office/drawing/2014/main" val="3586395775"/>
                    </a:ext>
                  </a:extLst>
                </a:gridCol>
              </a:tblGrid>
              <a:tr h="1496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TRAFFIC MITIGATION STRATEGY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EMPLOYER DESCRIPTION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422925678"/>
                  </a:ext>
                </a:extLst>
              </a:tr>
              <a:tr h="748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Contact person designated to receive and distribute information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Mary Jenkins, Executive Assistant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301-444-4444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maryjenkins@abc.com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 will notify the TMD in writing of any changes in this information.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2294296197"/>
                  </a:ext>
                </a:extLst>
              </a:tr>
              <a:tr h="449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Information on transit/pooling/other commute alternatives distributed/posted regularly (furnished by TMD)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Information on transit/ carpooling/other commute alternatives is posted regularly in the employee break area.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3475475007"/>
                  </a:ext>
                </a:extLst>
              </a:tr>
              <a:tr h="748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Facilitate TMD staff presentations to employees and HR/Administrative staff on commuter information/ alternatives on periodic basis.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hold office meetings periodically and will invite TMD staff to present information at the meetings. We will inform employees when TMD staff holds a “Commuter Information Event” in our building.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649710133"/>
                  </a:ext>
                </a:extLst>
              </a:tr>
              <a:tr h="449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Guaranteed Ride Home Promotion (free regional program offering emergency rides)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will promote the Guaranteed Ride Home program to our employees. We will provide brochures.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409848351"/>
                  </a:ext>
                </a:extLst>
              </a:tr>
              <a:tr h="598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Annual Commuter Survey distributed to employees (short survey of transportation-supplied by TMD). Please describe you approach to gaining 80% participation for your employees.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will distribute the survey to employees and offer small incentives to complete.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2486824186"/>
                  </a:ext>
                </a:extLst>
              </a:tr>
              <a:tr h="449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ADA information provided (transportation services for people with disabilities)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will provide disabled employees with information on the regional Metro Access program.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495897262"/>
                  </a:ext>
                </a:extLst>
              </a:tr>
              <a:tr h="427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Permanent display area for TMD-provided bus schedules and other worksite and other transportation information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plan to display a transit map and brochure in our employee break area.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302575419"/>
                  </a:ext>
                </a:extLst>
              </a:tr>
              <a:tr h="44907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Compile information on yearly TMP activities and submit Annual Report</a:t>
                      </a:r>
                    </a:p>
                  </a:txBody>
                  <a:tcPr marL="65270" marR="65270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 will keep on our TMP activities and submit an Annual Report.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402512056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C492C993-2B0A-47C6-B03B-915AE1A70263}"/>
              </a:ext>
            </a:extLst>
          </p:cNvPr>
          <p:cNvSpPr/>
          <p:nvPr/>
        </p:nvSpPr>
        <p:spPr>
          <a:xfrm>
            <a:off x="1121226" y="904356"/>
            <a:ext cx="664270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SAMPLE EMPLOYER TRAFFIC MITIGATION PLAN (TMP)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Employer Name: 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</a:rPr>
              <a:t>Company ABC, Inc.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Address: 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</a:rPr>
              <a:t>0000 Main Street, Rockville, MD 20850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Full time employees: 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</a:rPr>
              <a:t>80      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Part Time Employees: 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</a:rPr>
              <a:t>10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5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Strategies # 1 – 8 are required.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B71CD7-FD2F-4120-8227-A38A2A8BF3BA}"/>
              </a:ext>
            </a:extLst>
          </p:cNvPr>
          <p:cNvSpPr/>
          <p:nvPr/>
        </p:nvSpPr>
        <p:spPr>
          <a:xfrm>
            <a:off x="1235978" y="2290212"/>
            <a:ext cx="23945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490C00-72BC-44DA-8428-38BF545208AC}"/>
              </a:ext>
            </a:extLst>
          </p:cNvPr>
          <p:cNvSpPr/>
          <p:nvPr/>
        </p:nvSpPr>
        <p:spPr>
          <a:xfrm>
            <a:off x="1235978" y="2959626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2EFA3B-4546-4633-A9F7-E0A9584A448A}"/>
              </a:ext>
            </a:extLst>
          </p:cNvPr>
          <p:cNvSpPr/>
          <p:nvPr/>
        </p:nvSpPr>
        <p:spPr>
          <a:xfrm>
            <a:off x="1235978" y="3559564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endParaRPr lang="en-US" sz="12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468B28-5B84-4284-86ED-AF9589CACA66}"/>
              </a:ext>
            </a:extLst>
          </p:cNvPr>
          <p:cNvSpPr/>
          <p:nvPr/>
        </p:nvSpPr>
        <p:spPr>
          <a:xfrm>
            <a:off x="1227128" y="4186162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49AF888-708E-4090-85AF-FCD0B039F69C}"/>
              </a:ext>
            </a:extLst>
          </p:cNvPr>
          <p:cNvSpPr/>
          <p:nvPr/>
        </p:nvSpPr>
        <p:spPr>
          <a:xfrm>
            <a:off x="1238067" y="4703016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endParaRPr lang="en-US" sz="12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E021A3-40D8-4A22-A134-F01E5C130531}"/>
              </a:ext>
            </a:extLst>
          </p:cNvPr>
          <p:cNvSpPr/>
          <p:nvPr/>
        </p:nvSpPr>
        <p:spPr>
          <a:xfrm>
            <a:off x="1236337" y="5247991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22F48B-72F8-40F2-A909-1A6CE03AC8D0}"/>
              </a:ext>
            </a:extLst>
          </p:cNvPr>
          <p:cNvSpPr/>
          <p:nvPr/>
        </p:nvSpPr>
        <p:spPr>
          <a:xfrm>
            <a:off x="1239837" y="5682488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493CEF-F382-45F7-B8D7-64634B33781C}"/>
              </a:ext>
            </a:extLst>
          </p:cNvPr>
          <p:cNvSpPr/>
          <p:nvPr/>
        </p:nvSpPr>
        <p:spPr>
          <a:xfrm>
            <a:off x="1235978" y="6127550"/>
            <a:ext cx="248304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4014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DCDE9B-4859-40F6-A3C6-5545F7344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529447"/>
              </p:ext>
            </p:extLst>
          </p:nvPr>
        </p:nvGraphicFramePr>
        <p:xfrm>
          <a:off x="388978" y="472131"/>
          <a:ext cx="3910880" cy="591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5936">
                  <a:extLst>
                    <a:ext uri="{9D8B030D-6E8A-4147-A177-3AD203B41FA5}">
                      <a16:colId xmlns:a16="http://schemas.microsoft.com/office/drawing/2014/main" val="2280360904"/>
                    </a:ext>
                  </a:extLst>
                </a:gridCol>
                <a:gridCol w="2034550">
                  <a:extLst>
                    <a:ext uri="{9D8B030D-6E8A-4147-A177-3AD203B41FA5}">
                      <a16:colId xmlns:a16="http://schemas.microsoft.com/office/drawing/2014/main" val="2909820031"/>
                    </a:ext>
                  </a:extLst>
                </a:gridCol>
                <a:gridCol w="1590394">
                  <a:extLst>
                    <a:ext uri="{9D8B030D-6E8A-4147-A177-3AD203B41FA5}">
                      <a16:colId xmlns:a16="http://schemas.microsoft.com/office/drawing/2014/main" val="850151316"/>
                    </a:ext>
                  </a:extLst>
                </a:gridCol>
              </a:tblGrid>
              <a:tr h="655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Attendance at free CSS-sponsored meetings/workshops permitted for designated contact person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will allow Tracy Smith to attendance free CSS-sponsored meetings or workshops permitted as her schedule permits.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549610536"/>
                  </a:ext>
                </a:extLst>
              </a:tr>
              <a:tr h="438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Information on commuting alternatives provided to new employees (TMD can provide materials and/or attend orientations)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will put brochures and other information provided by TMD in new employee orientation packages.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4096168930"/>
                  </a:ext>
                </a:extLst>
              </a:tr>
              <a:tr h="292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Free or reduced rate parking for car/vanpools offered to employees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Carpoolers can park for free.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3344120956"/>
                  </a:ext>
                </a:extLst>
              </a:tr>
              <a:tr h="292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Preferred location and/or reserved parking for car/vanpools offered to employees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2 spaces reserved for carpools are in preferred locations.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2565440991"/>
                  </a:ext>
                </a:extLst>
              </a:tr>
              <a:tr h="876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Provision of car sharing space in highly visible location within on-site parking facility.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will look into providing this in the future.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1458795429"/>
                  </a:ext>
                </a:extLst>
              </a:tr>
              <a:tr h="575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Provision of car sharing incentives, including paying part or all of membership costs, rental costs, or similar incentives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 only promote car sharing at this time but plan to subsidize membership costs in the future.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1014234085"/>
                  </a:ext>
                </a:extLst>
              </a:tr>
              <a:tr h="431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Bike amenities at worksite, such as racks, lockers and showers (TMD may be able to supply)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Our building has bike racks for employees to use. 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3249759189"/>
                  </a:ext>
                </a:extLst>
              </a:tr>
              <a:tr h="730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Transit/pedestrian amenities at worksite, e.g., sidewalks, benches, etc.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There is a Metrobus stop a block from our office. A sidewalk leads from the bus stop to our door.  We make sure the sidewalk is clear of snow or debris.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521" marR="67521" marT="0" marB="0"/>
                </a:tc>
                <a:extLst>
                  <a:ext uri="{0D108BD9-81ED-4DB2-BD59-A6C34878D82A}">
                    <a16:rowId xmlns:a16="http://schemas.microsoft.com/office/drawing/2014/main" val="110789564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4FA7F3-199D-4640-8C14-2CF823BC1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43198"/>
              </p:ext>
            </p:extLst>
          </p:nvPr>
        </p:nvGraphicFramePr>
        <p:xfrm>
          <a:off x="4539343" y="472131"/>
          <a:ext cx="3907971" cy="5897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0371">
                  <a:extLst>
                    <a:ext uri="{9D8B030D-6E8A-4147-A177-3AD203B41FA5}">
                      <a16:colId xmlns:a16="http://schemas.microsoft.com/office/drawing/2014/main" val="1652403693"/>
                    </a:ext>
                  </a:extLst>
                </a:gridCol>
                <a:gridCol w="1947088">
                  <a:extLst>
                    <a:ext uri="{9D8B030D-6E8A-4147-A177-3AD203B41FA5}">
                      <a16:colId xmlns:a16="http://schemas.microsoft.com/office/drawing/2014/main" val="2867213758"/>
                    </a:ext>
                  </a:extLst>
                </a:gridCol>
                <a:gridCol w="1710512">
                  <a:extLst>
                    <a:ext uri="{9D8B030D-6E8A-4147-A177-3AD203B41FA5}">
                      <a16:colId xmlns:a16="http://schemas.microsoft.com/office/drawing/2014/main" val="1810240154"/>
                    </a:ext>
                  </a:extLst>
                </a:gridCol>
              </a:tblGrid>
              <a:tr h="5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Carpool matching for employees (as part of free region-wide matching program, or can be onsite only)</a:t>
                      </a: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 do not offer carpool matching for our employees, but encourage them to contact our TMD representative for information.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4768152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Alternative work schedules. Indicate which one(s) you offer: Flex time, </a:t>
                      </a:r>
                      <a:r>
                        <a:rPr lang="en-US" sz="900" dirty="0" err="1">
                          <a:effectLst/>
                        </a:rPr>
                        <a:t>Jobsharing</a:t>
                      </a:r>
                      <a:r>
                        <a:rPr lang="en-US" sz="900" dirty="0">
                          <a:effectLst/>
                        </a:rPr>
                        <a:t>, Compressed Work seek or Telecommute/Teleworking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 do not offer alternative work schedules at this time.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821624838"/>
                  </a:ext>
                </a:extLst>
              </a:tr>
              <a:tr h="791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Monthly transit subsidies provided to employees.  Indicate the amount of pre-tax and amount of direct benefits you provide.  Indicate if the pre-tax or direct benefit is more or less than you provided last year, and if so how much (as a percent or dollar amount).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 participate in the SmartBenefits program with WMATA.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163881922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Maryland State Commuter Tax Credit for employers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For more information visit the website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  <a:hlinkClick r:id="rId2"/>
                        </a:rPr>
                        <a:t>http://www.commuterchoicemaryland.com/taxcredit.htm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We take advantage of the commuter tax credit.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455753013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Pre-tax payroll deduction for transit costs offered to employees (saves employer and employee money)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 plan to offer pre-tax payroll deductions for transit costs in the future.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842008350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Transit passes offered for purchase at worksite (at full or reduced price)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 sell SmarTrip cards to employees who need them.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29858211"/>
                  </a:ext>
                </a:extLst>
              </a:tr>
              <a:tr h="5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Subsidize employee parking and transit equally (if employee parking is currently subsidized, offer equal subsidy for transit costs)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 plan to do this in the future.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022242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Ozone Action Days participation (regional program to alert people to dangerous air quality days)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 Clean Air Partners website to sign up for air alerts. http://www.cleanairpartners.net </a:t>
                      </a:r>
                    </a:p>
                  </a:txBody>
                  <a:tcPr marL="59336" marR="5933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We include information about Ozone Action Days to summer editions of our e-newsletter.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1892718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5D0460E-A674-4C17-8F0B-EE12DC5A8615}"/>
              </a:ext>
            </a:extLst>
          </p:cNvPr>
          <p:cNvSpPr txBox="1"/>
          <p:nvPr/>
        </p:nvSpPr>
        <p:spPr>
          <a:xfrm>
            <a:off x="292234" y="113122"/>
            <a:ext cx="6565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TDM Strategies – To Be Selected by Employers</a:t>
            </a:r>
          </a:p>
        </p:txBody>
      </p:sp>
    </p:spTree>
    <p:extLst>
      <p:ext uri="{BB962C8B-B14F-4D97-AF65-F5344CB8AC3E}">
        <p14:creationId xmlns:p14="http://schemas.microsoft.com/office/powerpoint/2010/main" val="285327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FE7C-1FAC-496A-8A24-1FC94D39FE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Acronyms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561FA5E-7974-4F02-A0A8-A9253FECF5E2}"/>
              </a:ext>
            </a:extLst>
          </p:cNvPr>
          <p:cNvGrpSpPr/>
          <p:nvPr/>
        </p:nvGrpSpPr>
        <p:grpSpPr>
          <a:xfrm>
            <a:off x="471638" y="-1186315"/>
            <a:ext cx="8043712" cy="6605337"/>
            <a:chOff x="0" y="0"/>
            <a:chExt cx="1828800" cy="63230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861292A-12FB-4FB1-A4CE-C09819C49932}"/>
                </a:ext>
              </a:extLst>
            </p:cNvPr>
            <p:cNvSpPr/>
            <p:nvPr/>
          </p:nvSpPr>
          <p:spPr>
            <a:xfrm>
              <a:off x="0" y="0"/>
              <a:ext cx="1828800" cy="228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CCE5D5C-2127-46BC-B126-0F9C43F6F521}"/>
                </a:ext>
              </a:extLst>
            </p:cNvPr>
            <p:cNvSpPr/>
            <p:nvPr/>
          </p:nvSpPr>
          <p:spPr>
            <a:xfrm>
              <a:off x="39919" y="2862400"/>
              <a:ext cx="1788880" cy="3460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182880" rIns="109728" bIns="2286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tx1"/>
                  </a:solidFill>
                  <a:effectLst/>
                </a:rPr>
                <a:t>LATR = Local Area Transportation Review</a:t>
              </a: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 </a:t>
              </a: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NADMS = Non-Auto Driver Mode Share</a:t>
              </a: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 </a:t>
              </a: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TDM = Transportation Demand Management</a:t>
              </a: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 </a:t>
              </a: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TMD = Transportation Management District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>
                  <a:solidFill>
                    <a:schemeClr val="tx1"/>
                  </a:solidFill>
                  <a:effectLst/>
                </a:rPr>
                <a:t>TMP = Traffic Mitigation Plans – Employers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err="1">
                  <a:solidFill>
                    <a:schemeClr val="tx1"/>
                  </a:solidFill>
                  <a:effectLst/>
                </a:rPr>
                <a:t>TMAg</a:t>
              </a:r>
              <a:r>
                <a:rPr lang="en-US" dirty="0">
                  <a:solidFill>
                    <a:schemeClr val="tx1"/>
                  </a:solidFill>
                  <a:effectLst/>
                </a:rPr>
                <a:t> = Traffic Mitigation Agreements - Developers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414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227125-4896-40D0-A5A3-042E95EBE6FE}"/>
              </a:ext>
            </a:extLst>
          </p:cNvPr>
          <p:cNvSpPr/>
          <p:nvPr/>
        </p:nvSpPr>
        <p:spPr>
          <a:xfrm>
            <a:off x="1352349" y="721483"/>
            <a:ext cx="643930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rgbClr val="003366"/>
                </a:solidFill>
              </a:rPr>
              <a:t>For </a:t>
            </a:r>
            <a:r>
              <a:rPr lang="en-US" altLang="en-US" sz="3200" b="1" dirty="0">
                <a:solidFill>
                  <a:srgbClr val="003366"/>
                </a:solidFill>
              </a:rPr>
              <a:t>More</a:t>
            </a:r>
            <a:r>
              <a:rPr lang="en-US" altLang="en-US" sz="3600" b="1" dirty="0">
                <a:solidFill>
                  <a:srgbClr val="003366"/>
                </a:solidFill>
              </a:rPr>
              <a:t> Information</a:t>
            </a:r>
            <a:br>
              <a:rPr lang="en-US" altLang="en-US" sz="2000" dirty="0"/>
            </a:br>
            <a:r>
              <a:rPr lang="en-US" sz="2000" dirty="0"/>
              <a:t>Sign up for CSS e-newsletter:  </a:t>
            </a:r>
            <a:r>
              <a:rPr lang="en-US" sz="2000" dirty="0">
                <a:hlinkClick r:id="rId2"/>
              </a:rPr>
              <a:t>Commuter.Services@montgomerycountymd.gov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Go to CSS website:  </a:t>
            </a:r>
            <a:r>
              <a:rPr lang="en-US" sz="2000" dirty="0">
                <a:hlinkClick r:id="rId3"/>
              </a:rPr>
              <a:t>http://www.montgomerycountymd.gov/dot-dir/commuter/</a:t>
            </a:r>
            <a:br>
              <a:rPr lang="en-US" sz="2000" dirty="0"/>
            </a:br>
            <a:endParaRPr lang="en-US" altLang="en-US" sz="3200" b="1" dirty="0">
              <a:solidFill>
                <a:srgbClr val="0033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3366"/>
                </a:solidFill>
              </a:rPr>
              <a:t>Additional TDM Resources</a:t>
            </a:r>
            <a:endParaRPr lang="en-US" altLang="en-US" sz="2400" b="1" dirty="0">
              <a:solidFill>
                <a:srgbClr val="0033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3366"/>
                </a:solidFill>
              </a:rPr>
              <a:t>  </a:t>
            </a:r>
          </a:p>
          <a:p>
            <a:r>
              <a:rPr lang="en-US" u="sng" dirty="0">
                <a:hlinkClick r:id="rId4"/>
              </a:rPr>
              <a:t>www.vtpi.org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http://www.nctr.usf.edu/</a:t>
            </a:r>
            <a:endParaRPr lang="en-US" dirty="0"/>
          </a:p>
          <a:p>
            <a:r>
              <a:rPr lang="en-US" u="sng" dirty="0">
                <a:hlinkClick r:id="rId6"/>
              </a:rPr>
              <a:t>www.cutr.usf.edu</a:t>
            </a:r>
            <a:endParaRPr lang="en-US" dirty="0"/>
          </a:p>
          <a:p>
            <a:r>
              <a:rPr lang="en-US" u="sng" dirty="0">
                <a:hlinkClick r:id="rId7"/>
              </a:rPr>
              <a:t>http://www.nctr.usf.edu/ABE50/othsites.htm</a:t>
            </a:r>
            <a:endParaRPr lang="en-US" dirty="0"/>
          </a:p>
          <a:p>
            <a:r>
              <a:rPr lang="en-US" u="sng" dirty="0">
                <a:hlinkClick r:id="rId8"/>
              </a:rPr>
              <a:t>www.actweb.org</a:t>
            </a:r>
            <a:endParaRPr lang="en-US" dirty="0"/>
          </a:p>
          <a:p>
            <a:r>
              <a:rPr lang="en-US" dirty="0">
                <a:hlinkClick r:id="rId9"/>
              </a:rPr>
              <a:t>https://www.bestworkplaces.org/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8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AF151-B780-4BA3-97E2-0C1709F68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14" y="3798186"/>
            <a:ext cx="7729086" cy="2554488"/>
          </a:xfrm>
        </p:spPr>
        <p:txBody>
          <a:bodyPr>
            <a:normAutofit/>
          </a:bodyPr>
          <a:lstStyle/>
          <a:p>
            <a:br>
              <a:rPr lang="en-US" sz="1100" dirty="0"/>
            </a:br>
            <a:endParaRPr lang="en-US" sz="1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BE1BF-4516-4517-983E-D3C933FC7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670" y="577517"/>
            <a:ext cx="8176659" cy="6025414"/>
          </a:xfrm>
        </p:spPr>
        <p:txBody>
          <a:bodyPr>
            <a:normAutofit fontScale="25000" lnSpcReduction="20000"/>
          </a:bodyPr>
          <a:lstStyle/>
          <a:p>
            <a:endParaRPr lang="en-US" b="1" dirty="0"/>
          </a:p>
          <a:p>
            <a:pPr fontAlgn="base"/>
            <a:r>
              <a:rPr lang="en-US" sz="6200" b="1" dirty="0"/>
              <a:t>Contact Us:</a:t>
            </a:r>
            <a:endParaRPr lang="en-US" sz="6200" dirty="0"/>
          </a:p>
          <a:p>
            <a:pPr fontAlgn="base"/>
            <a:r>
              <a:rPr lang="en-US" sz="5600" b="1" dirty="0"/>
              <a:t>Montgomery County Commuter Services</a:t>
            </a:r>
            <a:endParaRPr lang="en-US" sz="5600" dirty="0"/>
          </a:p>
          <a:p>
            <a:pPr fontAlgn="base"/>
            <a:r>
              <a:rPr lang="en-US" sz="5600" dirty="0"/>
              <a:t>Department of Transportation</a:t>
            </a:r>
          </a:p>
          <a:p>
            <a:pPr fontAlgn="base"/>
            <a:r>
              <a:rPr lang="en-US" sz="5600" dirty="0"/>
              <a:t>Office of Transportation Policy</a:t>
            </a:r>
          </a:p>
          <a:p>
            <a:pPr fontAlgn="base"/>
            <a:r>
              <a:rPr lang="en-US" sz="5600" dirty="0"/>
              <a:t>101 Monroe Street –10</a:t>
            </a:r>
            <a:r>
              <a:rPr lang="en-US" sz="5600" baseline="30000" dirty="0"/>
              <a:t>th</a:t>
            </a:r>
            <a:r>
              <a:rPr lang="en-US" sz="5600" dirty="0"/>
              <a:t> Floor</a:t>
            </a:r>
          </a:p>
          <a:p>
            <a:pPr fontAlgn="base"/>
            <a:r>
              <a:rPr lang="en-US" sz="5600" dirty="0"/>
              <a:t>Rockville, MD 20850</a:t>
            </a:r>
          </a:p>
          <a:p>
            <a:pPr fontAlgn="base"/>
            <a:r>
              <a:rPr lang="en-US" sz="5600" u="sng" dirty="0">
                <a:hlinkClick r:id="rId2"/>
              </a:rPr>
              <a:t>www.montgomerycountymd.gov/commute</a:t>
            </a:r>
            <a:endParaRPr lang="en-US" sz="5600" u="sng" dirty="0"/>
          </a:p>
          <a:p>
            <a:pPr fontAlgn="base"/>
            <a:r>
              <a:rPr lang="en-US" sz="5600" b="1" u="sng" dirty="0"/>
              <a:t>(240) 777-8380</a:t>
            </a:r>
            <a:endParaRPr lang="en-US" sz="5600" b="1" dirty="0"/>
          </a:p>
          <a:p>
            <a:pPr fontAlgn="base"/>
            <a:r>
              <a:rPr lang="en-US" sz="5600" u="sng" dirty="0">
                <a:hlinkClick r:id="rId3"/>
              </a:rPr>
              <a:t>Commuter.Services@montgomerycountymd.gov</a:t>
            </a:r>
            <a:endParaRPr lang="en-US" sz="5600" u="sng" dirty="0"/>
          </a:p>
          <a:p>
            <a:pPr fontAlgn="base"/>
            <a:endParaRPr lang="en-US" sz="5600" dirty="0"/>
          </a:p>
          <a:p>
            <a:pPr fontAlgn="base"/>
            <a:r>
              <a:rPr lang="en-US" sz="4300" b="1" dirty="0"/>
              <a:t>Sandra L. Brecher, Section Chief</a:t>
            </a:r>
            <a:endParaRPr lang="en-US" sz="4300" dirty="0"/>
          </a:p>
          <a:p>
            <a:pPr fontAlgn="base"/>
            <a:r>
              <a:rPr lang="en-US" sz="4300" dirty="0"/>
              <a:t>(240) 777-8383</a:t>
            </a:r>
          </a:p>
          <a:p>
            <a:pPr fontAlgn="base"/>
            <a:r>
              <a:rPr lang="en-US" sz="4300" u="sng" dirty="0">
                <a:hlinkClick r:id="rId4"/>
              </a:rPr>
              <a:t>sandra.brecher@montgomerycountymd.gov</a:t>
            </a:r>
            <a:endParaRPr lang="en-US" sz="4300" dirty="0"/>
          </a:p>
          <a:p>
            <a:pPr fontAlgn="base"/>
            <a:r>
              <a:rPr lang="en-US" sz="4300" b="1" dirty="0"/>
              <a:t>Jim Carlson, Planning Specialist – TMDs, Advisory Committees, Surveys, Stats, </a:t>
            </a:r>
            <a:r>
              <a:rPr lang="en-US" sz="4300" b="1" dirty="0" err="1"/>
              <a:t>Fare$hare</a:t>
            </a:r>
            <a:endParaRPr lang="en-US" sz="4300" dirty="0"/>
          </a:p>
          <a:p>
            <a:pPr fontAlgn="base"/>
            <a:r>
              <a:rPr lang="en-US" sz="4300" dirty="0"/>
              <a:t>(240) 777-8382</a:t>
            </a:r>
          </a:p>
          <a:p>
            <a:pPr fontAlgn="base"/>
            <a:r>
              <a:rPr lang="en-US" sz="4300" u="sng" dirty="0">
                <a:hlinkClick r:id="rId5"/>
              </a:rPr>
              <a:t>james.carlson@montgomerycountymd.gov</a:t>
            </a:r>
            <a:endParaRPr lang="en-US" sz="4300" u="sng" dirty="0"/>
          </a:p>
          <a:p>
            <a:pPr fontAlgn="base"/>
            <a:r>
              <a:rPr lang="en-US" sz="4300" b="1" dirty="0"/>
              <a:t>Michelle Golden, Senior Marketing Manager – Outreach, Promotion, Events</a:t>
            </a:r>
            <a:endParaRPr lang="en-US" sz="4300" dirty="0"/>
          </a:p>
          <a:p>
            <a:pPr fontAlgn="base"/>
            <a:r>
              <a:rPr lang="en-US" sz="4300" dirty="0"/>
              <a:t>(240) 777-8386</a:t>
            </a:r>
          </a:p>
          <a:p>
            <a:pPr fontAlgn="base"/>
            <a:r>
              <a:rPr lang="en-US" sz="4300" u="sng" dirty="0">
                <a:hlinkClick r:id="rId6"/>
              </a:rPr>
              <a:t>michelle.golden@montgomerycountymd.gov</a:t>
            </a:r>
            <a:endParaRPr lang="en-US" sz="4300" dirty="0"/>
          </a:p>
          <a:p>
            <a:pPr fontAlgn="base"/>
            <a:r>
              <a:rPr lang="en-US" sz="4300" b="1" dirty="0"/>
              <a:t>Beth Dennard – Program Specialist – Developer Agreements, Employer Plans</a:t>
            </a:r>
          </a:p>
          <a:p>
            <a:pPr fontAlgn="base"/>
            <a:r>
              <a:rPr lang="en-US" sz="4300" dirty="0"/>
              <a:t>(240) 777-8384</a:t>
            </a:r>
          </a:p>
          <a:p>
            <a:pPr fontAlgn="base"/>
            <a:r>
              <a:rPr lang="en-US" sz="4300" dirty="0">
                <a:hlinkClick r:id="rId7"/>
              </a:rPr>
              <a:t>beth.dennard@montgomerycountymd.gov</a:t>
            </a:r>
            <a:endParaRPr lang="en-US" sz="4300" dirty="0"/>
          </a:p>
          <a:p>
            <a:pPr fontAlgn="base"/>
            <a:endParaRPr lang="en-US" sz="4300" dirty="0"/>
          </a:p>
          <a:p>
            <a:pPr fontAlgn="base"/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389986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D2D265-8306-44F2-8C96-CA149F414EDD}"/>
              </a:ext>
            </a:extLst>
          </p:cNvPr>
          <p:cNvSpPr/>
          <p:nvPr/>
        </p:nvSpPr>
        <p:spPr>
          <a:xfrm>
            <a:off x="731520" y="163630"/>
            <a:ext cx="7998594" cy="6594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NextGen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TDM – Goals of the Effort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Streamline Process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need for negotiation during development process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Shorten time for approval of TDM programs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Flexibility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more choices of TDM strategies, tailored to type of project, geography, availability of transportation options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ability to make adjustments, change strategies over time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Fairness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Clarify requirements, including costs to the project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consistency and predictability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Effectiveness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 TDM/multi-modal approaches to broader segment of the County</a:t>
            </a:r>
            <a:endParaRPr lang="en-US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monitoring, reporting &amp; enforcement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incentives/disincentives to promote goal achievement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ability to achieve County’s transportation goals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2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812784-3942-46AF-9244-E581368C77D1}"/>
              </a:ext>
            </a:extLst>
          </p:cNvPr>
          <p:cNvSpPr/>
          <p:nvPr/>
        </p:nvSpPr>
        <p:spPr>
          <a:xfrm>
            <a:off x="558265" y="1149563"/>
            <a:ext cx="8518358" cy="5163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Components 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Revisions to Chapter 42A, Article II of County Code: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“Transportation Demand Management”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Accompanying Executive Regulation (Method 2)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Maintain/enhance shared responsibility for implementing TDM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County, developers, employers, property owners, residents, public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 current Transportation Management Districts (TMDs) as they are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 Countywide TDM program - &amp; allow for Countywide TMD(s)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Revise Code to improve processes &amp; include flexibility for future changes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 Executive Regulation to clarify implementation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 TDM strategies to be added, revised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 other implementation adjustments over time without legislation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3968CB-5806-4B90-BD02-A8FAF74CC63B}"/>
              </a:ext>
            </a:extLst>
          </p:cNvPr>
          <p:cNvSpPr/>
          <p:nvPr/>
        </p:nvSpPr>
        <p:spPr>
          <a:xfrm>
            <a:off x="3237340" y="498024"/>
            <a:ext cx="266932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NextGen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TDM – Overview</a:t>
            </a:r>
          </a:p>
        </p:txBody>
      </p:sp>
    </p:spTree>
    <p:extLst>
      <p:ext uri="{BB962C8B-B14F-4D97-AF65-F5344CB8AC3E}">
        <p14:creationId xmlns:p14="http://schemas.microsoft.com/office/powerpoint/2010/main" val="195984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12E4B4-4F78-48AF-B6EB-464157467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33" y="0"/>
            <a:ext cx="8877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9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388E28-09FA-4A68-AF44-1F311259F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139" y="0"/>
            <a:ext cx="5245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1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A233BC-7381-40DD-A873-328284281577}"/>
              </a:ext>
            </a:extLst>
          </p:cNvPr>
          <p:cNvSpPr/>
          <p:nvPr/>
        </p:nvSpPr>
        <p:spPr>
          <a:xfrm>
            <a:off x="336885" y="1087654"/>
            <a:ext cx="8922618" cy="356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Chapter 42A, Article II – Transportation Demand Management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 to incorporate Subdivision Staging Transportation Policy Areas/Color Categories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developments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to have TDM program with varying minimum sizes: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– 25K GSF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dirty="0">
                <a:highlight>
                  <a:srgbClr val="FF66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Orange – 50K GSF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Yellow – 75K GSF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levels of TDM programs:  Basic, Action, Results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59CFE7-C388-415F-80B1-DFE3FD500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34632"/>
              </p:ext>
            </p:extLst>
          </p:nvPr>
        </p:nvGraphicFramePr>
        <p:xfrm>
          <a:off x="628198" y="4273618"/>
          <a:ext cx="7772100" cy="198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240">
                  <a:extLst>
                    <a:ext uri="{9D8B030D-6E8A-4147-A177-3AD203B41FA5}">
                      <a16:colId xmlns:a16="http://schemas.microsoft.com/office/drawing/2014/main" val="2169356520"/>
                    </a:ext>
                  </a:extLst>
                </a:gridCol>
                <a:gridCol w="1076760">
                  <a:extLst>
                    <a:ext uri="{9D8B030D-6E8A-4147-A177-3AD203B41FA5}">
                      <a16:colId xmlns:a16="http://schemas.microsoft.com/office/drawing/2014/main" val="1226406500"/>
                    </a:ext>
                  </a:extLst>
                </a:gridCol>
                <a:gridCol w="1499646">
                  <a:extLst>
                    <a:ext uri="{9D8B030D-6E8A-4147-A177-3AD203B41FA5}">
                      <a16:colId xmlns:a16="http://schemas.microsoft.com/office/drawing/2014/main" val="2238765653"/>
                    </a:ext>
                  </a:extLst>
                </a:gridCol>
                <a:gridCol w="1608021">
                  <a:extLst>
                    <a:ext uri="{9D8B030D-6E8A-4147-A177-3AD203B41FA5}">
                      <a16:colId xmlns:a16="http://schemas.microsoft.com/office/drawing/2014/main" val="816264868"/>
                    </a:ext>
                  </a:extLst>
                </a:gridCol>
                <a:gridCol w="2626433">
                  <a:extLst>
                    <a:ext uri="{9D8B030D-6E8A-4147-A177-3AD203B41FA5}">
                      <a16:colId xmlns:a16="http://schemas.microsoft.com/office/drawing/2014/main" val="2143297790"/>
                    </a:ext>
                  </a:extLst>
                </a:gridCol>
              </a:tblGrid>
              <a:tr h="855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Subdivision Staging Policy Area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No Requirements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Basic Program (No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Action Program (“Action-Based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”)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TDM Results Program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(“Results-Based </a:t>
                      </a:r>
                      <a:r>
                        <a:rPr lang="en-US" sz="1200" dirty="0" err="1">
                          <a:effectLst/>
                        </a:rPr>
                        <a:t>TMAg</a:t>
                      </a:r>
                      <a:r>
                        <a:rPr lang="en-US" sz="1200" dirty="0">
                          <a:effectLst/>
                        </a:rPr>
                        <a:t>”)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246502"/>
                  </a:ext>
                </a:extLst>
              </a:tr>
              <a:tr h="281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  <a:highlight>
                            <a:srgbClr val="FF0000"/>
                          </a:highlight>
                        </a:rPr>
                        <a:t>Red Areas</a:t>
                      </a:r>
                      <a:endParaRPr lang="en-US" sz="1100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&lt;25K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25K – 100K GSF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Not Applicable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752572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6600"/>
                          </a:highlight>
                        </a:rPr>
                        <a:t>Orange Areas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66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&lt;50K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50K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&gt;100-200K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&gt;200+K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236051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Yellow Areas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&lt;75K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>
                          <a:effectLst/>
                        </a:rPr>
                        <a:t>75K – 100K GSF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&gt;100K GSF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 required – May be used upon request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15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E53D07-1D7B-4926-9855-A40927AC0CDF}"/>
              </a:ext>
            </a:extLst>
          </p:cNvPr>
          <p:cNvSpPr/>
          <p:nvPr/>
        </p:nvSpPr>
        <p:spPr>
          <a:xfrm>
            <a:off x="47224" y="1160975"/>
            <a:ext cx="967203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C4AD83-7E59-47CF-B6A3-E2300D637D39}"/>
              </a:ext>
            </a:extLst>
          </p:cNvPr>
          <p:cNvSpPr/>
          <p:nvPr/>
        </p:nvSpPr>
        <p:spPr>
          <a:xfrm>
            <a:off x="114601" y="525369"/>
            <a:ext cx="8673265" cy="6332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Program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Bare minimum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 contact person, coordinate/cooperate with County program efforts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 outreach to on-site population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Real Time and other TDM-related information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Otherwise relies on County programs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Program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Mid-range commitment:  Must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achieving TMD goal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to implement specific strategies (some required, some applicant-selected)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funding commitment as necessary to achieve progress toward goal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Self-monitoring, reporting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Addition/substitution of program elements if progress is not being made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One-step of modest penalties for non-performance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Rewards for ongoing performance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Program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Highest level commitment: Must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TMD/Project goal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above plus: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monitoring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substantial penalties if result (goal) not obtained after multiple monitoring periods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Rewards for ongoing goal achievement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6216-4B6D-4A5D-9264-A1A3105F5B0C}"/>
              </a:ext>
            </a:extLst>
          </p:cNvPr>
          <p:cNvSpPr/>
          <p:nvPr/>
        </p:nvSpPr>
        <p:spPr>
          <a:xfrm>
            <a:off x="2165233" y="149817"/>
            <a:ext cx="4572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TDM Program Levels</a:t>
            </a:r>
          </a:p>
        </p:txBody>
      </p:sp>
    </p:spTree>
    <p:extLst>
      <p:ext uri="{BB962C8B-B14F-4D97-AF65-F5344CB8AC3E}">
        <p14:creationId xmlns:p14="http://schemas.microsoft.com/office/powerpoint/2010/main" val="415573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AE6941-6E6F-461B-B89E-D7633543D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74" y="0"/>
            <a:ext cx="77724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5C6C-ECB5-4DDD-AA09-AC57DF50D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413" y="303196"/>
            <a:ext cx="7457173" cy="514951"/>
          </a:xfrm>
        </p:spPr>
        <p:txBody>
          <a:bodyPr>
            <a:normAutofit/>
          </a:bodyPr>
          <a:lstStyle/>
          <a:p>
            <a:r>
              <a:rPr lang="en-US" sz="2400" b="1" dirty="0"/>
              <a:t>Employer Traffic Mitigation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E242A-C5D7-42D0-8E04-3EB41D03A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741145"/>
            <a:ext cx="8720487" cy="6116855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sz="2900" b="1" dirty="0"/>
              <a:t>Current Code Requirements:</a:t>
            </a:r>
          </a:p>
          <a:p>
            <a:r>
              <a:rPr lang="en-US" sz="2900" dirty="0"/>
              <a:t>Employers located in TMDs who have 25 or more employees are required to file a </a:t>
            </a:r>
          </a:p>
          <a:p>
            <a:r>
              <a:rPr lang="en-US" sz="2900" b="1" dirty="0"/>
              <a:t>Traffic Mitigation Plan ( TMP)</a:t>
            </a:r>
          </a:p>
          <a:p>
            <a:r>
              <a:rPr lang="en-US" sz="2900" dirty="0"/>
              <a:t>Current Code provision shown below, with proposed edits as strike-throughs &amp; italics for additions.</a:t>
            </a:r>
            <a:endParaRPr lang="en-US" sz="2900" b="1" dirty="0"/>
          </a:p>
          <a:p>
            <a:pPr>
              <a:lnSpc>
                <a:spcPct val="110000"/>
              </a:lnSpc>
            </a:pPr>
            <a:r>
              <a:rPr lang="en-US" sz="2200" dirty="0"/>
              <a:t>“The traffic mitigation plan should be consistent with and contribute to the achievement of any commuting goals set in the </a:t>
            </a:r>
            <a:r>
              <a:rPr lang="en-US" sz="2200" strike="sngStrike" dirty="0"/>
              <a:t>Growth</a:t>
            </a:r>
            <a:r>
              <a:rPr lang="en-US" sz="2200" dirty="0"/>
              <a:t> </a:t>
            </a:r>
            <a:r>
              <a:rPr lang="en-US" sz="2200" i="1" dirty="0">
                <a:solidFill>
                  <a:srgbClr val="00B0F0"/>
                </a:solidFill>
              </a:rPr>
              <a:t>Subdivision Staging</a:t>
            </a:r>
            <a:r>
              <a:rPr lang="en-US" sz="2200" dirty="0">
                <a:solidFill>
                  <a:srgbClr val="00B0F0"/>
                </a:solidFill>
              </a:rPr>
              <a:t> </a:t>
            </a:r>
            <a:r>
              <a:rPr lang="en-US" sz="2200" dirty="0"/>
              <a:t>Policy.  A traffic mitigation plan may include an alternative work hours program, carpool or vanpool incentives, subsidized transit passes, preferential parking, peak period or single-occupancy vehicle parking charges, improved </a:t>
            </a:r>
            <a:r>
              <a:rPr lang="en-US" sz="2200" i="1" dirty="0">
                <a:solidFill>
                  <a:srgbClr val="00B0F0"/>
                </a:solidFill>
              </a:rPr>
              <a:t>transit</a:t>
            </a:r>
            <a:r>
              <a:rPr lang="en-US" sz="2200" dirty="0"/>
              <a:t>, bicycle and pedestrian access and safety, telework, and other transportation demand management measures.”</a:t>
            </a:r>
          </a:p>
          <a:p>
            <a:pPr>
              <a:lnSpc>
                <a:spcPct val="110000"/>
              </a:lnSpc>
            </a:pPr>
            <a:endParaRPr lang="en-US" sz="2200" dirty="0"/>
          </a:p>
          <a:p>
            <a:pPr>
              <a:buSzPct val="150000"/>
            </a:pPr>
            <a:r>
              <a:rPr lang="en-US" sz="2900" dirty="0"/>
              <a:t>Employers of 25+ in these areas are also required by Code to: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500" dirty="0"/>
              <a:t>File a report on the TDM measures they are implementing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500" dirty="0"/>
              <a:t>Participate in the Annual Commuter Survey</a:t>
            </a:r>
          </a:p>
          <a:p>
            <a:r>
              <a:rPr lang="en-US" sz="2900" b="1" dirty="0"/>
              <a:t>MCDOT provides online templates for the TMP and the Annual Report</a:t>
            </a:r>
          </a:p>
          <a:p>
            <a:r>
              <a:rPr lang="en-US" sz="2500" dirty="0"/>
              <a:t>The Plan can be completed and filed online – see template shown on next slides</a:t>
            </a:r>
          </a:p>
          <a:p>
            <a:endParaRPr lang="en-US" dirty="0"/>
          </a:p>
          <a:p>
            <a:r>
              <a:rPr lang="en-US" sz="2900" b="1" dirty="0"/>
              <a:t>Proposed Change to Code: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 Traffic Mitigation Plans would be required Countywide in these Policy Areas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employers of the following sizes in those areas:</a:t>
            </a:r>
          </a:p>
          <a:p>
            <a:pPr marL="231775" lvl="1">
              <a:lnSpc>
                <a:spcPct val="107000"/>
              </a:lnSpc>
              <a:spcAft>
                <a:spcPts val="800"/>
              </a:spcAft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– 100 employees </a:t>
            </a: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</a:t>
            </a:r>
            <a:r>
              <a:rPr lang="en-US" sz="2900" dirty="0">
                <a:highlight>
                  <a:srgbClr val="FF66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Orange – 200 employees</a:t>
            </a: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r>
              <a:rPr lang="en-US" sz="29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Yellow – 300 employee</a:t>
            </a:r>
          </a:p>
          <a:p>
            <a:pPr marL="231775" lvl="1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33BCC5-E5AE-442C-A66D-B251B08B5004}"/>
              </a:ext>
            </a:extLst>
          </p:cNvPr>
          <p:cNvSpPr/>
          <p:nvPr/>
        </p:nvSpPr>
        <p:spPr>
          <a:xfrm>
            <a:off x="587141" y="4932814"/>
            <a:ext cx="8219975" cy="1713297"/>
          </a:xfrm>
          <a:prstGeom prst="rect">
            <a:avLst/>
          </a:prstGeom>
          <a:noFill/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2179</Words>
  <Application>Microsoft Office PowerPoint</Application>
  <PresentationFormat>Letter Paper (8.5x11 in)</PresentationFormat>
  <Paragraphs>458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NextGen TDM Proposed Code Changes &amp; Executive Regulations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Employer Traffic Mitigation Plans</vt:lpstr>
      <vt:lpstr>Next Steps/Critical Path  </vt:lpstr>
      <vt:lpstr>Additional Detail on  Proposed Changes to Code &amp; Exec Regs</vt:lpstr>
      <vt:lpstr>Required TDM Program Components For New Development Projects</vt:lpstr>
      <vt:lpstr>Required TDM Program Components  For New Development Projects(Continued)</vt:lpstr>
      <vt:lpstr>Required TDM Program Components For New Development Projects (Continued)</vt:lpstr>
      <vt:lpstr>PowerPoint Presentation</vt:lpstr>
      <vt:lpstr>PowerPoint Presentation</vt:lpstr>
      <vt:lpstr>Acronyms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NextGen TDM Proposed Code Changes &amp; Executive Regulations</dc:title>
  <dc:creator>Brecher, Sandra</dc:creator>
  <cp:lastModifiedBy>oo</cp:lastModifiedBy>
  <cp:revision>91</cp:revision>
  <cp:lastPrinted>2018-07-16T16:15:40Z</cp:lastPrinted>
  <dcterms:created xsi:type="dcterms:W3CDTF">2018-07-12T20:54:54Z</dcterms:created>
  <dcterms:modified xsi:type="dcterms:W3CDTF">2018-07-24T20:10:23Z</dcterms:modified>
</cp:coreProperties>
</file>