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420" r:id="rId3"/>
    <p:sldId id="406" r:id="rId4"/>
    <p:sldId id="407" r:id="rId5"/>
    <p:sldId id="412" r:id="rId6"/>
    <p:sldId id="414" r:id="rId7"/>
    <p:sldId id="415" r:id="rId8"/>
    <p:sldId id="384" r:id="rId9"/>
    <p:sldId id="299" r:id="rId10"/>
    <p:sldId id="391" r:id="rId11"/>
    <p:sldId id="408" r:id="rId12"/>
    <p:sldId id="417" r:id="rId13"/>
    <p:sldId id="418" r:id="rId14"/>
    <p:sldId id="401" r:id="rId15"/>
    <p:sldId id="411" r:id="rId16"/>
    <p:sldId id="392" r:id="rId17"/>
    <p:sldId id="399" r:id="rId18"/>
    <p:sldId id="398" r:id="rId19"/>
    <p:sldId id="400" r:id="rId20"/>
    <p:sldId id="404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Nulty, Maureen" initials="MM" lastIdx="1" clrIdx="0">
    <p:extLst>
      <p:ext uri="{19B8F6BF-5375-455C-9EA6-DF929625EA0E}">
        <p15:presenceInfo xmlns:p15="http://schemas.microsoft.com/office/powerpoint/2012/main" userId="S::MCNULM01@MontgomeryCountyMD.gov::3435ff44-875c-48f6-8fe0-6933b56e5e64" providerId="AD"/>
      </p:ext>
    </p:extLst>
  </p:cmAuthor>
  <p:cmAuthor id="2" name="Jeffrey, Heather" initials="JH" lastIdx="1" clrIdx="1">
    <p:extLst>
      <p:ext uri="{19B8F6BF-5375-455C-9EA6-DF929625EA0E}">
        <p15:presenceInfo xmlns:p15="http://schemas.microsoft.com/office/powerpoint/2012/main" userId="S-1-5-21-220523388-413027322-725345543-156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3F57A6F7-0521-43DB-8833-A9F0E529BB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73716"/>
            <a:ext cx="5609574" cy="3661028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B442DA0B-2F46-4AD1-98D6-4E95FF204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177E-9905-4397-82F7-E0749F8EB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0DB7C-D6B0-4088-BA72-0BD38D879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1A9E4-0356-408A-A769-2E02A275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54BB-005E-44CD-BAB8-A4376B56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E6A67-218B-4160-BA19-B8385A32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1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9E52-496C-4A93-961E-3AA11B8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37854-2279-4597-8BDB-1C186187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B442-F3C6-4B9F-9097-0BB65DC0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BC89-1C0D-47C6-835E-230DF3AB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A19A4-978B-490F-8CC2-313ED77D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1802-8CAD-400B-BAC0-28A6A6017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EBB81-6FD9-448E-B19D-759ACC69A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576F0-3A42-471A-AF90-D3C9AF71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D995E-5BAA-4D15-9176-689CC968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0AC22-53DA-4F3C-BD52-332291E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2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3DEA-17AE-4D9F-BAC0-B501786B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713D-65BA-4664-9A23-565DF296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53F2-CB5F-493B-BAFE-AA87EB3D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F6243-7C23-40BC-9C83-E2966C54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F7A0-E320-46EC-ABCD-9630167C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9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F13A-58AE-4080-9885-F90627EA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1FB41-AC19-44D5-8104-A258199A8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F641-8BDD-4AE6-AD51-BC36258E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80FEB-05C2-4B2A-808E-A76FEA75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D0A5D-E718-479C-A961-9D2006E8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7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AA92-7106-4F6F-9BEB-6E17E263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35F3-7848-461F-8C98-11DE08EFD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5F753-0D1C-49C7-9EFF-885598FC6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69F53-4452-4EED-9EFE-3B478C21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5DC6E-077A-46D6-9CFE-29CAB995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4D0E-7743-4A68-B722-DD8A4A7E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DFFF-BA5F-40DC-8554-86F28106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9DFB3-0CBC-4BB4-B71F-5048EAE30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7E58E-8A92-44A6-A52F-515415270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3DD41-BA4B-48CC-8F34-E9243C97E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968AA-662F-429B-AE87-FF4639ECD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AE87E-14AC-44F0-AEDC-D64F4784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903DB-5170-4FF1-8944-5E3161D9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8CBE2-399B-4D69-9A5F-89893932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6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118A-0476-4EC4-87CD-DA979201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9088A-943D-43FB-BE7A-D7819C01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7DC4A-FDD2-4AA1-A22E-3B34680D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3925D-148E-4ABF-A013-5D3C27CB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1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4393B-9F41-4D2C-8A6D-4E170FEB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9FDAE-2DFA-4EE3-9C8F-FCB4110D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DED2D-2C55-454D-9094-81BC1C9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0F11-4203-48C4-B120-2701F651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AE608-4A5B-420C-8078-DD4B642B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53FA0-716C-411F-B155-EF1F27FAB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26C96-60EC-4ACD-971B-3818DBF4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2EA4-E667-410B-8C06-A4F972B2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34BC6-4C1C-47A2-8F8D-A7C620C0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9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935D-5D21-4607-AC90-5EE78873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877B8-5FA0-4FDD-B9AC-0FE7C0E5B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86177-7794-40E2-AE00-7D0CEE7C5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2765D-C084-4978-9C98-27C4C985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F145A-577B-4BEE-A516-270E712C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99D84-9DC8-4AE7-A9E2-73C9DDED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7E45D-F79C-4ED5-8ACC-49E7A1A0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62F95-27E4-4EF5-A09D-651EC6B13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0B1B8-51C9-4F6C-9FBC-1E3489651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22E4-D58F-4250-8655-881823F91CE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2537D-BEA0-41F6-B6EF-55B9F29CA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CA8C6-63C5-4DBE-9474-84E583818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7370-82BD-4CC9-A09C-B66B3689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bing.com/images/search?view=detailV2&amp;ccid=8hF5ayUH&amp;id=2A06E1C11F1B9C410F034C44481E6C2418963AFD&amp;thid=OIP.8hF5ayUHfMBY1qygiyQWoAHaFj&amp;mediaurl=https://d2gg9evh47fn9z.cloudfront.net/800px_COLOURBOX2196740.jpg&amp;exph=600&amp;expw=800&amp;q=cartoon+graphic+of+all+white+man&amp;simid=607999305712732414&amp;selectedIndex=120&amp;cbir=sbi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6958-8600-4B63-9653-19285E7CA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New Mobility Options in Montgomery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66DA7-ABAE-42DB-B541-E842E6CBD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8317"/>
            <a:ext cx="9144000" cy="2639231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5700" dirty="0" err="1">
                <a:solidFill>
                  <a:srgbClr val="00B0F0"/>
                </a:solidFill>
              </a:rPr>
              <a:t>Dockless</a:t>
            </a:r>
            <a:r>
              <a:rPr lang="en-US" sz="5700" dirty="0">
                <a:solidFill>
                  <a:srgbClr val="00B0F0"/>
                </a:solidFill>
              </a:rPr>
              <a:t> Vehicles:</a:t>
            </a:r>
          </a:p>
          <a:p>
            <a:r>
              <a:rPr lang="en-US" sz="5700" dirty="0">
                <a:solidFill>
                  <a:srgbClr val="00B0F0"/>
                </a:solidFill>
              </a:rPr>
              <a:t>E-Bikes and E-Scooters</a:t>
            </a:r>
          </a:p>
          <a:p>
            <a:endParaRPr lang="en-US" sz="2800" dirty="0"/>
          </a:p>
          <a:p>
            <a:endParaRPr lang="en-US" sz="4600" dirty="0"/>
          </a:p>
          <a:p>
            <a:r>
              <a:rPr lang="en-US" sz="3800" dirty="0"/>
              <a:t>April 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AE6EB-E59B-4CEA-A0DB-57CA68083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93" y="685803"/>
            <a:ext cx="3012230" cy="962693"/>
          </a:xfrm>
          <a:prstGeom prst="rect">
            <a:avLst/>
          </a:prstGeom>
        </p:spPr>
      </p:pic>
      <p:pic>
        <p:nvPicPr>
          <p:cNvPr id="5" name="Picture 4" descr="county2">
            <a:extLst>
              <a:ext uri="{FF2B5EF4-FFF2-40B4-BE49-F238E27FC236}">
                <a16:creationId xmlns:a16="http://schemas.microsoft.com/office/drawing/2014/main" id="{1DEBDD7D-736C-4F6B-B49E-A3811DE4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61" y="5129014"/>
            <a:ext cx="1419755" cy="138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DAC44-F25B-41F9-8E8E-9AF603C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1BF1-C8DD-4190-B7EF-C0BE90D5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38073"/>
            <a:ext cx="10018713" cy="134906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>
                <a:latin typeface="+mn-lt"/>
              </a:rPr>
              <a:t>Dockless</a:t>
            </a:r>
            <a:r>
              <a:rPr lang="en-US" b="1" dirty="0">
                <a:latin typeface="+mn-lt"/>
              </a:rPr>
              <a:t> Vehicle Expansion </a:t>
            </a:r>
            <a:br>
              <a:rPr lang="en-US" sz="4800" dirty="0"/>
            </a:br>
            <a:r>
              <a:rPr lang="en-US" sz="2700" dirty="0"/>
              <a:t>Pilot Program – Phase 3 – Spring 2019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5A464-15BA-42FE-8EDC-93375F14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90" y="1521317"/>
            <a:ext cx="10018713" cy="5168382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300" b="1" kern="0" dirty="0">
                <a:solidFill>
                  <a:sysClr val="windowText" lastClr="000000"/>
                </a:solidFill>
              </a:rPr>
              <a:t>Adding e-Scooters, Expanding Pilot Area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000" kern="0" dirty="0">
              <a:solidFill>
                <a:sysClr val="windowText" lastClr="000000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300" kern="0" dirty="0">
                <a:solidFill>
                  <a:sysClr val="windowText" lastClr="000000"/>
                </a:solidFill>
              </a:rPr>
              <a:t>6 month pilot – extendable for additional 6 months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300" kern="0" dirty="0">
              <a:solidFill>
                <a:sysClr val="windowText" lastClr="000000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300" kern="0" dirty="0">
                <a:solidFill>
                  <a:sysClr val="windowText" lastClr="000000"/>
                </a:solidFill>
              </a:rPr>
              <a:t>Select 4 vendors from those submitting letters of interest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300" kern="0" dirty="0">
              <a:solidFill>
                <a:sysClr val="windowText" lastClr="000000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300" kern="0" dirty="0">
                <a:solidFill>
                  <a:sysClr val="windowText" lastClr="000000"/>
                </a:solidFill>
              </a:rPr>
              <a:t>Permit e-bikes and e-scooters  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300" kern="0" dirty="0">
              <a:solidFill>
                <a:sysClr val="windowText" lastClr="000000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300" kern="0" dirty="0">
                <a:solidFill>
                  <a:sysClr val="windowText" lastClr="000000"/>
                </a:solidFill>
              </a:rPr>
              <a:t>Preference given to vendors offering both bikes &amp; scooters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300" kern="0" dirty="0">
              <a:solidFill>
                <a:sysClr val="windowText" lastClr="000000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300" kern="0" dirty="0">
                <a:solidFill>
                  <a:sysClr val="windowText" lastClr="000000"/>
                </a:solidFill>
              </a:rPr>
              <a:t>Expanded pilot area includes </a:t>
            </a:r>
            <a:r>
              <a:rPr lang="en-US" sz="2300" u="sng" kern="0" dirty="0">
                <a:solidFill>
                  <a:sysClr val="windowText" lastClr="000000"/>
                </a:solidFill>
              </a:rPr>
              <a:t>additional areas of the County </a:t>
            </a:r>
            <a:r>
              <a:rPr lang="en-US" sz="2300" kern="0" dirty="0">
                <a:solidFill>
                  <a:sysClr val="windowText" lastClr="000000"/>
                </a:solidFill>
              </a:rPr>
              <a:t>except:</a:t>
            </a:r>
            <a:endParaRPr lang="en-US" sz="1900" kern="0" dirty="0">
              <a:solidFill>
                <a:sysClr val="windowText" lastClr="000000"/>
              </a:solidFill>
            </a:endParaRPr>
          </a:p>
          <a:p>
            <a:pPr marL="625475" lvl="1" indent="-34290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300" kern="0" dirty="0">
                <a:solidFill>
                  <a:sysClr val="windowText" lastClr="000000"/>
                </a:solidFill>
              </a:rPr>
              <a:t>Agricultural Reserve</a:t>
            </a:r>
          </a:p>
          <a:p>
            <a:pPr marL="625475" lvl="1" indent="-34290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300" kern="0" dirty="0">
                <a:solidFill>
                  <a:sysClr val="windowText" lastClr="000000"/>
                </a:solidFill>
              </a:rPr>
              <a:t>Non-participating jurisdictions are Geo-fenced out</a:t>
            </a:r>
          </a:p>
          <a:p>
            <a:pPr marL="1082675" lvl="2" indent="-342900">
              <a:spcBef>
                <a:spcPts val="0"/>
              </a:spcBef>
            </a:pPr>
            <a:r>
              <a:rPr lang="en-US" sz="1800" kern="0" dirty="0">
                <a:solidFill>
                  <a:sysClr val="windowText" lastClr="000000"/>
                </a:solidFill>
              </a:rPr>
              <a:t>Vehicles not allowed to end a trip or park in Cities, Villages and Towns that do not opt into the expanded program; penalties may be assessed by vendors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8C423-E259-4889-8E8B-A52FB4E1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943" y="6338701"/>
            <a:ext cx="1488172" cy="476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7CFD1-7CB8-4BE9-A1E8-DCFE68CAE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540" y="1082623"/>
            <a:ext cx="1968643" cy="1434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511409-8248-4A13-A2D9-DFD590329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540" y="2790400"/>
            <a:ext cx="1968643" cy="171694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D5B294-E954-434E-A78A-3108FF02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531" y="6507136"/>
            <a:ext cx="551167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6E2E-BA61-43EC-B841-297405AC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3" y="97968"/>
            <a:ext cx="10515600" cy="100549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Safety Concerns and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A74A-D52D-436C-8BE6-0B81327D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83" y="1103464"/>
            <a:ext cx="10957034" cy="5303837"/>
          </a:xfrm>
        </p:spPr>
        <p:txBody>
          <a:bodyPr>
            <a:normAutofit fontScale="92500"/>
          </a:bodyPr>
          <a:lstStyle/>
          <a:p>
            <a:r>
              <a:rPr lang="en-US" dirty="0"/>
              <a:t>Scooter accidents similar to bicycle accidents</a:t>
            </a:r>
          </a:p>
          <a:p>
            <a:r>
              <a:rPr lang="en-US" dirty="0" err="1"/>
              <a:t>Dockless</a:t>
            </a:r>
            <a:r>
              <a:rPr lang="en-US" dirty="0"/>
              <a:t> vehicle trips replacing car trips that are more dangerous</a:t>
            </a:r>
          </a:p>
          <a:p>
            <a:r>
              <a:rPr lang="en-US" dirty="0"/>
              <a:t>Public agencies can build safe infrastructure and fill potholes</a:t>
            </a:r>
          </a:p>
          <a:p>
            <a:r>
              <a:rPr lang="en-US" dirty="0"/>
              <a:t>Users must be over 16 to use rentals, should wear helmets, not drink and ride</a:t>
            </a:r>
          </a:p>
          <a:p>
            <a:r>
              <a:rPr lang="en-US" dirty="0"/>
              <a:t>Limit overnight operations: Crash risk may be higher late at night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Out of total of 4 fatalities nationwide, 3 took place between 1 am &amp; 5 am</a:t>
            </a:r>
          </a:p>
          <a:p>
            <a:r>
              <a:rPr lang="en-US" dirty="0"/>
              <a:t>Centers for Disease Control evaluating Austin, Texas accident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Results expected this spring</a:t>
            </a:r>
          </a:p>
          <a:p>
            <a:pPr lvl="0"/>
            <a:r>
              <a:rPr lang="en-US" dirty="0"/>
              <a:t>Portland, Oregon – City enforcement personnel issue warnings and fines to vendors for sidewalk riding or illegal parking. </a:t>
            </a:r>
          </a:p>
          <a:p>
            <a:pPr lvl="1"/>
            <a:r>
              <a:rPr lang="en-US" dirty="0"/>
              <a:t>$50 fine for sidewalk riding; $15 fine for illegal parking </a:t>
            </a:r>
          </a:p>
          <a:p>
            <a:pPr lvl="1"/>
            <a:r>
              <a:rPr lang="en-US" dirty="0"/>
              <a:t>Vendors responsible for transferring warning/fines to their riders/account holders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8F9D8-1E42-4D35-8D25-DB176479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090" y="6243978"/>
            <a:ext cx="1610710" cy="5160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C8C72-50BB-467F-8CF3-F7F9D163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924" y="6407301"/>
            <a:ext cx="2743200" cy="501651"/>
          </a:xfrm>
        </p:spPr>
        <p:txBody>
          <a:bodyPr/>
          <a:lstStyle/>
          <a:p>
            <a:fld id="{4A5A7370-82BD-4CC9-A09C-B66B3689AF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5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79C29EA-5A77-4F98-AE76-1B526AFDC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11" t="3832" r="20296" b="2403"/>
          <a:stretch/>
        </p:blipFill>
        <p:spPr>
          <a:xfrm>
            <a:off x="6611305" y="1812021"/>
            <a:ext cx="4679759" cy="4112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CB310-51FD-4C43-8A8A-7A1CC869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Regional Safety Data: Arlington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A14FA-5FDF-45C7-AC45-EB30BA59A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924125"/>
            <a:ext cx="1488172" cy="476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349B81-5CD9-44E3-9ED8-C80B2A312D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71" t="4817" r="17781" b="3836"/>
          <a:stretch/>
        </p:blipFill>
        <p:spPr>
          <a:xfrm>
            <a:off x="1356669" y="1812021"/>
            <a:ext cx="4282751" cy="370611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97AF5A4-E5DF-41DB-BC29-EA3E5466F9C6}"/>
              </a:ext>
            </a:extLst>
          </p:cNvPr>
          <p:cNvSpPr/>
          <p:nvPr/>
        </p:nvSpPr>
        <p:spPr>
          <a:xfrm>
            <a:off x="3452326" y="3136883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EA57D7-4718-4799-BF7C-4CF8B6561702}"/>
              </a:ext>
            </a:extLst>
          </p:cNvPr>
          <p:cNvSpPr txBox="1"/>
          <p:nvPr/>
        </p:nvSpPr>
        <p:spPr>
          <a:xfrm>
            <a:off x="1115736" y="5754848"/>
            <a:ext cx="541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11,000 auto collisions and 280 bike/ped crashes in Montgomery County in similar period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D11F82-EA52-4D54-9854-001C43A99E44}"/>
              </a:ext>
            </a:extLst>
          </p:cNvPr>
          <p:cNvCxnSpPr>
            <a:cxnSpLocks/>
          </p:cNvCxnSpPr>
          <p:nvPr/>
        </p:nvCxnSpPr>
        <p:spPr>
          <a:xfrm flipV="1">
            <a:off x="3574326" y="2530366"/>
            <a:ext cx="4552354" cy="606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3FBC8D3-EBB3-4921-8367-99B1876E5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947057">
            <a:off x="3570985" y="3250738"/>
            <a:ext cx="4508325" cy="14080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05375-A381-47D9-BACA-69E23D8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6A4E-D47E-4A7B-81ED-187BBA6F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Other Regional Safety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64DE3-D75E-4641-B569-AAD4557F0052}"/>
              </a:ext>
            </a:extLst>
          </p:cNvPr>
          <p:cNvSpPr txBox="1"/>
          <p:nvPr/>
        </p:nvSpPr>
        <p:spPr>
          <a:xfrm>
            <a:off x="982822" y="5836621"/>
            <a:ext cx="5753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.087 e-scooter related ER visits per 1,000 e-scooter rides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(August 15, 2018 to February 6,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DDF57-4FE8-47A0-B639-25457D00E843}"/>
              </a:ext>
            </a:extLst>
          </p:cNvPr>
          <p:cNvSpPr txBox="1"/>
          <p:nvPr/>
        </p:nvSpPr>
        <p:spPr>
          <a:xfrm>
            <a:off x="6371488" y="1553957"/>
            <a:ext cx="46823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Washington DC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fatality -- September 2018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data not 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E784E-BE3A-4ED1-A94A-54BF0651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073" y="5747656"/>
            <a:ext cx="1487553" cy="4755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60C8B-C456-4906-83DC-07F613C2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1ABE5-467E-498A-B09F-7EB688BE8240}"/>
              </a:ext>
            </a:extLst>
          </p:cNvPr>
          <p:cNvSpPr/>
          <p:nvPr/>
        </p:nvSpPr>
        <p:spPr>
          <a:xfrm>
            <a:off x="6379580" y="3385151"/>
            <a:ext cx="52028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2" indent="-625475"/>
            <a:r>
              <a:rPr lang="en-US" sz="2400" b="1" dirty="0"/>
              <a:t>Bird reports nationally </a:t>
            </a:r>
            <a:endParaRPr lang="en-US" sz="1000" b="1" dirty="0"/>
          </a:p>
          <a:p>
            <a:pPr marL="625475" lvl="2" indent="-625475"/>
            <a:endParaRPr lang="en-US" sz="800" b="1" dirty="0"/>
          </a:p>
          <a:p>
            <a:pPr marL="280988" lvl="2" indent="-280988">
              <a:buFont typeface="Arial" panose="020B0604020202020204" pitchFamily="34" charset="0"/>
              <a:buChar char="•"/>
            </a:pPr>
            <a:r>
              <a:rPr lang="en-US" dirty="0"/>
              <a:t>1 incident resulting in injury</a:t>
            </a:r>
          </a:p>
          <a:p>
            <a:pPr marL="0" lvl="2"/>
            <a:r>
              <a:rPr lang="en-US" dirty="0"/>
              <a:t>      for every 27,000 miles ridden </a:t>
            </a:r>
          </a:p>
          <a:p>
            <a:pPr marL="0" lvl="2"/>
            <a:r>
              <a:rPr lang="en-US" dirty="0"/>
              <a:t>      =  less than 0.01% of trips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1FABE6-D4B3-4149-B456-FC3F153395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94" t="1672" r="23772" b="2395"/>
          <a:stretch/>
        </p:blipFill>
        <p:spPr>
          <a:xfrm>
            <a:off x="982822" y="1473142"/>
            <a:ext cx="3701967" cy="40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7F79-D24A-427B-A512-19B74456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98" y="669718"/>
            <a:ext cx="10018713" cy="119773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State e-Scooter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B443-E05C-46BE-84F2-EDBA97CFC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698" y="2309340"/>
            <a:ext cx="11358390" cy="3396609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Add definition of e-scooters to State transportation law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“</a:t>
            </a:r>
            <a:r>
              <a:rPr lang="en-US" sz="2200" dirty="0"/>
              <a:t>Vehicle Laws - Electric Low-Speed Scooter”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SB 770/HB 748 – Sponsored by Senator Will Smith &amp; Delegate David Fraser-Hidalgo </a:t>
            </a:r>
          </a:p>
          <a:p>
            <a:pPr marL="457200" lvl="1" indent="0">
              <a:buNone/>
            </a:pPr>
            <a:endParaRPr lang="en-US" sz="900" dirty="0"/>
          </a:p>
          <a:p>
            <a:r>
              <a:rPr lang="en-US" sz="2600" b="1" dirty="0"/>
              <a:t>Define as a type of bicycle  </a:t>
            </a:r>
            <a:r>
              <a:rPr lang="en-US" sz="2200" dirty="0"/>
              <a:t>(Note: e-bikes already defined in State code)</a:t>
            </a:r>
          </a:p>
          <a:p>
            <a:pPr marL="457200" lvl="1" indent="0">
              <a:buNone/>
            </a:pPr>
            <a:endParaRPr lang="en-US" sz="900" dirty="0"/>
          </a:p>
          <a:p>
            <a:r>
              <a:rPr lang="en-US" sz="2600" b="1" dirty="0"/>
              <a:t>e-Scooters required to follow traffic laws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Controls types of roads on which they can operate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Requires adherence to traffic control devices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Maximum speed of 20 mph</a:t>
            </a:r>
          </a:p>
          <a:p>
            <a:pPr marL="457200" lvl="1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126B5-37DC-4FE3-BC47-D70BC1C7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996" y="6147837"/>
            <a:ext cx="1707028" cy="54868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3D832-1367-47BC-9D83-273C83F3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331400"/>
            <a:ext cx="551167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03B2-3ABE-418A-AE55-F89BF8D5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County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47152-E1FB-4FAE-89FC-32DD2931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Permits riding non-motorized bicycles on sidewalks</a:t>
            </a:r>
          </a:p>
          <a:p>
            <a:r>
              <a:rPr lang="en-US" dirty="0"/>
              <a:t>Prohibits motorized bicycles on sidewalks unless personal mobility device like motorized wheelchair</a:t>
            </a:r>
          </a:p>
          <a:p>
            <a:r>
              <a:rPr lang="en-US" dirty="0"/>
              <a:t>E-bikes and e-scooters are not permitted on sidewalks</a:t>
            </a:r>
          </a:p>
          <a:p>
            <a:r>
              <a:rPr lang="en-US" dirty="0"/>
              <a:t>E-bikes and e-scooters must follow all Maryland bicycle codes</a:t>
            </a:r>
          </a:p>
          <a:p>
            <a:r>
              <a:rPr lang="en-US" dirty="0"/>
              <a:t>County MOU regulates: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Vehicle safety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Parking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Operating speed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Contact information required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88887-8F1E-4C00-9155-7CDEF4321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914" y="5752794"/>
            <a:ext cx="1883827" cy="6035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336FF-6B13-49DD-BC63-340CA5C3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99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3571-A238-4C31-876E-4D627CB0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041" y="620050"/>
            <a:ext cx="10018713" cy="1284666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err="1">
                <a:latin typeface="+mn-lt"/>
              </a:rPr>
              <a:t>Dockless</a:t>
            </a:r>
            <a:r>
              <a:rPr lang="en-US" sz="4400" b="1" dirty="0">
                <a:latin typeface="+mn-lt"/>
              </a:rPr>
              <a:t> Vehicle Expansion</a:t>
            </a:r>
            <a:br>
              <a:rPr lang="en-US" sz="4000" dirty="0"/>
            </a:br>
            <a:r>
              <a:rPr lang="en-US" sz="4000" dirty="0"/>
              <a:t>Pilot Program – Phase 3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E702-1E8D-48D6-824F-50AF5098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683" y="1946818"/>
            <a:ext cx="10480163" cy="4662151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b="1" kern="0" dirty="0">
                <a:solidFill>
                  <a:sysClr val="windowText" lastClr="000000"/>
                </a:solidFill>
              </a:rPr>
              <a:t>Proposed Policies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800" kern="0" dirty="0">
              <a:solidFill>
                <a:sysClr val="windowText" lastClr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kern="0" dirty="0">
                <a:solidFill>
                  <a:sysClr val="windowText" lastClr="000000"/>
                </a:solidFill>
              </a:rPr>
              <a:t>Minimum of 200 vehicles &amp; maximum of 500 vehicles per company</a:t>
            </a:r>
          </a:p>
          <a:p>
            <a:pPr marL="115888" lvl="1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kern="0" dirty="0">
                <a:solidFill>
                  <a:sysClr val="windowText" lastClr="000000"/>
                </a:solidFill>
              </a:rPr>
              <a:t>  May be adjusted according to size of area served</a:t>
            </a:r>
          </a:p>
          <a:p>
            <a:pPr marL="0" lvl="1" indent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endParaRPr lang="en-US" sz="1000" kern="0" dirty="0">
              <a:solidFill>
                <a:sysClr val="windowText" lastClr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kern="0" dirty="0">
                <a:solidFill>
                  <a:sysClr val="windowText" lastClr="000000"/>
                </a:solidFill>
              </a:rPr>
              <a:t>Permit increasing maximum if daily use warrants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kern="0" dirty="0">
                <a:solidFill>
                  <a:sysClr val="windowText" lastClr="000000"/>
                </a:solidFill>
              </a:rPr>
              <a:t>   Average weekly ridership: 1 trip/day for bikes, 3 trips/day for e-scooters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kern="0" dirty="0">
                <a:solidFill>
                  <a:sysClr val="windowText" lastClr="000000"/>
                </a:solidFill>
              </a:rPr>
              <a:t>	</a:t>
            </a:r>
          </a:p>
          <a:p>
            <a:pPr>
              <a:spcBef>
                <a:spcPts val="0"/>
              </a:spcBef>
            </a:pPr>
            <a:endParaRPr lang="en-US" sz="1000" kern="0" dirty="0">
              <a:solidFill>
                <a:sysClr val="windowText" lastClr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kern="0" dirty="0">
                <a:solidFill>
                  <a:sysClr val="windowText" lastClr="000000"/>
                </a:solidFill>
              </a:rPr>
              <a:t>Note: Montgomery County Parks Department maintains separate vehicle program/regulations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091E3-AF63-46BD-9FF9-7066F783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479" y="6005413"/>
            <a:ext cx="1883827" cy="603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360D9-7A07-45C8-B9AB-28F970DA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13" y="338073"/>
            <a:ext cx="1457325" cy="19526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3FA6B-0976-4E8D-AF5E-F4C96398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754" y="6285946"/>
            <a:ext cx="551167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2C69-06C4-4607-A78D-69E76DB0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14" y="241883"/>
            <a:ext cx="10018713" cy="11180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Vendor Responsibilities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BF12F-9FFA-4AF4-AAC6-82313A16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15" y="1146845"/>
            <a:ext cx="10018713" cy="5711155"/>
          </a:xfrm>
        </p:spPr>
        <p:txBody>
          <a:bodyPr>
            <a:normAutofit/>
          </a:bodyPr>
          <a:lstStyle/>
          <a:p>
            <a:r>
              <a:rPr lang="en-US" sz="2600" b="1" dirty="0"/>
              <a:t>Operate in compliance with MOU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Draft posted on MCDOT website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Insurance, $10K Performance Bond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Monthly Reporting on use, complaints, accidents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Data to be provided to designated 3</a:t>
            </a:r>
            <a:r>
              <a:rPr lang="en-US" sz="2200" baseline="30000" dirty="0"/>
              <a:t>rd</a:t>
            </a:r>
            <a:r>
              <a:rPr lang="en-US" sz="2200" dirty="0"/>
              <a:t> party vendor to consolidate &amp; analyze info from all operators</a:t>
            </a:r>
          </a:p>
          <a:p>
            <a:r>
              <a:rPr lang="en-US" sz="2600" b="1" dirty="0"/>
              <a:t>Respond to calls within established time parameters</a:t>
            </a:r>
            <a:endParaRPr lang="en-US" sz="800" b="1" dirty="0"/>
          </a:p>
          <a:p>
            <a:r>
              <a:rPr lang="en-US" sz="2600" b="1" dirty="0"/>
              <a:t>Responsible for customer and public 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Conduct regular training sessions and public education programs</a:t>
            </a:r>
          </a:p>
          <a:p>
            <a:r>
              <a:rPr lang="en-US" sz="2600" b="1" dirty="0"/>
              <a:t>Display visible/tactile logo, contact information, website and phone numbers on dockless vehicles</a:t>
            </a:r>
          </a:p>
          <a:p>
            <a:r>
              <a:rPr lang="en-US" sz="2600" b="1" dirty="0"/>
              <a:t>No more than 3 dockless vehicles per block face for each company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Subject to adjustment for block sizes, composition of area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820A6-D4DD-4643-8BDC-1EC2B310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964" y="6120899"/>
            <a:ext cx="1706059" cy="54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18476F-C8B3-4A66-9F58-3D300070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580" y="241883"/>
            <a:ext cx="1457325" cy="188595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6B25BD-338F-47E6-898C-15526EE2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6394199"/>
            <a:ext cx="551167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2EEE-6B8A-420D-A480-56ACD621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52" y="83936"/>
            <a:ext cx="10018713" cy="112046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n>
                  <a:noFill/>
                </a:ln>
                <a:latin typeface="Calibri" panose="020F0502020204030204" pitchFamily="34" charset="0"/>
                <a:ea typeface="+mn-ea"/>
                <a:cs typeface="+mn-cs"/>
              </a:rPr>
              <a:t>Dockless</a:t>
            </a:r>
            <a:r>
              <a:rPr lang="en-US" sz="4000" b="1" dirty="0">
                <a:ln>
                  <a:noFill/>
                </a:ln>
                <a:latin typeface="Calibri" panose="020F0502020204030204" pitchFamily="34" charset="0"/>
                <a:ea typeface="+mn-ea"/>
                <a:cs typeface="+mn-cs"/>
              </a:rPr>
              <a:t> Vehicle Parking Policies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4052-59A1-4529-B56C-172DE395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52" y="1352282"/>
            <a:ext cx="10883945" cy="5505718"/>
          </a:xfrm>
        </p:spPr>
        <p:txBody>
          <a:bodyPr>
            <a:normAutofit/>
          </a:bodyPr>
          <a:lstStyle/>
          <a:p>
            <a:pPr lvl="0" defTabSz="914400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Only permitted in public ROW, bike parking areas, designated areas, sidewalks</a:t>
            </a:r>
          </a:p>
          <a:p>
            <a:pPr lvl="0" defTabSz="914400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May not impede pedestrian access, fire hydrants, street furniture, bus stops or interfere with traffic</a:t>
            </a:r>
          </a:p>
          <a:p>
            <a:pPr lvl="0" defTabSz="914400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MCDOT/vendor identify deployment &amp; preferred parking areas</a:t>
            </a:r>
          </a:p>
          <a:p>
            <a:pPr lvl="0" defTabSz="914400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Vendor required to move improperly parked dockless vehicles</a:t>
            </a:r>
          </a:p>
          <a:p>
            <a:pPr lvl="0" defTabSz="914400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County can remove violating dockless vehicles at vendor expense if vendor fails to do so</a:t>
            </a:r>
          </a:p>
          <a:p>
            <a:pPr lvl="0" defTabSz="914400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Vendors required to ensure that dockless vehicles do not impede sidewalk snow removal</a:t>
            </a:r>
          </a:p>
          <a:p>
            <a:pPr lvl="0" defTabSz="914400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County can require removal of dockless vehicles for other special or emergency conditions</a:t>
            </a:r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BE7BE-CCD5-4A79-8E39-ACDAF6AC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28" y="6077494"/>
            <a:ext cx="1707028" cy="548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5B779-B940-4C98-80ED-C88C75AE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745" y="2258185"/>
            <a:ext cx="1878594" cy="13591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E6DBB7-C276-49D7-8EAC-906D6BA1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408" y="6351838"/>
            <a:ext cx="551167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B46A-32B4-4301-A1F2-51865B37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87" y="190498"/>
            <a:ext cx="10018713" cy="11746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56FA-2BA2-427D-907A-33EEB05F6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365161"/>
            <a:ext cx="10018713" cy="4997002"/>
          </a:xfrm>
        </p:spPr>
        <p:txBody>
          <a:bodyPr>
            <a:normAutofit/>
          </a:bodyPr>
          <a:lstStyle/>
          <a:p>
            <a:r>
              <a:rPr lang="en-US" sz="2800" dirty="0"/>
              <a:t>Vendors of </a:t>
            </a:r>
            <a:r>
              <a:rPr lang="en-US" sz="2800" dirty="0" err="1"/>
              <a:t>dockless</a:t>
            </a:r>
            <a:r>
              <a:rPr lang="en-US" sz="2800" dirty="0"/>
              <a:t> vehicles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Contact information on each dockless vehicle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Access from mobile app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Customer service phone number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Track, address and report complaints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sz="2800" dirty="0"/>
              <a:t>County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County 311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Commuter Services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C0034-6F2F-481C-B093-607F6D563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901" y="6087819"/>
            <a:ext cx="1707028" cy="548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8A7B6F-7C0F-42AC-84D4-011C867A7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25" y="182717"/>
            <a:ext cx="234315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B5A90-939C-4893-A661-66B507C2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108" y="6316773"/>
            <a:ext cx="551167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20B7-BFAA-4EBA-8F60-E6B98AD5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B90E-DD21-4CBF-8599-E9300686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878"/>
            <a:ext cx="10515600" cy="4620499"/>
          </a:xfrm>
        </p:spPr>
        <p:txBody>
          <a:bodyPr>
            <a:noAutofit/>
          </a:bodyPr>
          <a:lstStyle/>
          <a:p>
            <a:r>
              <a:rPr lang="en-US" sz="2400" dirty="0"/>
              <a:t>Improving Personal Mobility Choices</a:t>
            </a:r>
          </a:p>
          <a:p>
            <a:pPr lvl="1"/>
            <a:endParaRPr lang="en-US" sz="800" dirty="0"/>
          </a:p>
          <a:p>
            <a:r>
              <a:rPr lang="en-US" sz="2400" dirty="0" err="1"/>
              <a:t>Dockless</a:t>
            </a:r>
            <a:r>
              <a:rPr lang="en-US" sz="2400" dirty="0"/>
              <a:t> Vehicle Pilot Phasing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Safety Concerns and Plans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State e-Scooter Legislation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County Regulation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/>
              <a:t>Dockless</a:t>
            </a:r>
            <a:r>
              <a:rPr lang="en-US" sz="2400" dirty="0"/>
              <a:t> Vehicle Expansion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9C65F-99C5-4AD2-8258-9EAA232EB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445" y="5612821"/>
            <a:ext cx="1883827" cy="6035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B4B1-D6C4-41DB-9D83-C7025E83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4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C0DF-211F-4E51-BC31-8FEC85A4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8" y="42782"/>
            <a:ext cx="5939352" cy="8886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A1E7A8-6B27-46C3-9ADC-38E80109D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965" y="844730"/>
            <a:ext cx="9141748" cy="559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19B8D-9158-47D6-89AF-C43B60CAB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5" y="3575090"/>
            <a:ext cx="3791445" cy="523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71F44-E8E8-4BA3-95DE-2A3B18937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05" y="5360575"/>
            <a:ext cx="2042258" cy="652695"/>
          </a:xfrm>
          <a:prstGeom prst="rect">
            <a:avLst/>
          </a:prstGeom>
        </p:spPr>
      </p:pic>
      <p:pic>
        <p:nvPicPr>
          <p:cNvPr id="15" name="Picture 14" descr="Image result for cartoon graphic of all white man">
            <a:hlinkClick r:id="rId5"/>
            <a:extLst>
              <a:ext uri="{FF2B5EF4-FFF2-40B4-BE49-F238E27FC236}">
                <a16:creationId xmlns:a16="http://schemas.microsoft.com/office/drawing/2014/main" id="{9B5068D3-34D5-4621-A73D-BFCE90E4A9B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2" y="42782"/>
            <a:ext cx="1906074" cy="88864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C2FD460-04A5-44D1-AD1F-FAAA51CF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20B7-BFAA-4EBA-8F60-E6B98AD5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Improving Personal Mobility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B90E-DD21-4CBF-8599-E9300686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404"/>
            <a:ext cx="10515600" cy="4620499"/>
          </a:xfrm>
        </p:spPr>
        <p:txBody>
          <a:bodyPr>
            <a:noAutofit/>
          </a:bodyPr>
          <a:lstStyle/>
          <a:p>
            <a:r>
              <a:rPr lang="en-US" sz="2400" dirty="0"/>
              <a:t>Supports County Executive’s Goals</a:t>
            </a:r>
          </a:p>
          <a:p>
            <a:pPr lvl="1"/>
            <a:r>
              <a:rPr lang="en-US" sz="2000" dirty="0"/>
              <a:t>A Greener County</a:t>
            </a:r>
          </a:p>
          <a:p>
            <a:pPr lvl="1"/>
            <a:r>
              <a:rPr lang="en-US" sz="2000" dirty="0"/>
              <a:t>Easier Commutes </a:t>
            </a:r>
          </a:p>
          <a:p>
            <a:pPr lvl="1"/>
            <a:r>
              <a:rPr lang="en-US" sz="2000" dirty="0"/>
              <a:t>Safe Neighborhoods </a:t>
            </a:r>
          </a:p>
          <a:p>
            <a:pPr lvl="1"/>
            <a:r>
              <a:rPr lang="en-US" sz="2000" dirty="0"/>
              <a:t>Effective, Sustainable Government</a:t>
            </a:r>
          </a:p>
          <a:p>
            <a:pPr lvl="1"/>
            <a:endParaRPr lang="en-US" sz="800" dirty="0"/>
          </a:p>
          <a:p>
            <a:r>
              <a:rPr lang="en-US" sz="2400" dirty="0"/>
              <a:t>Serves MCDOT Vision </a:t>
            </a:r>
          </a:p>
          <a:p>
            <a:pPr marL="0" indent="0">
              <a:buNone/>
            </a:pPr>
            <a:r>
              <a:rPr lang="en-US" sz="2000" i="1" dirty="0"/>
              <a:t>A seamless transportation system for people of all ages, incomes and abilities that supports a vibrant and sustainable community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Advances MCDOT Mission </a:t>
            </a:r>
          </a:p>
          <a:p>
            <a:pPr marL="0" indent="0">
              <a:buNone/>
            </a:pPr>
            <a:r>
              <a:rPr lang="en-US" sz="2000" i="1" dirty="0"/>
              <a:t>To move people and connect places with the best transportation choices and services</a:t>
            </a:r>
          </a:p>
          <a:p>
            <a:pPr marL="0" indent="0">
              <a:buNone/>
            </a:pPr>
            <a:endParaRPr lang="en-US" sz="800" i="1" dirty="0"/>
          </a:p>
          <a:p>
            <a:r>
              <a:rPr lang="en-US" sz="2400" dirty="0"/>
              <a:t>Answers broader need as demonstrated by regional trend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9C65F-99C5-4AD2-8258-9EAA232EB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445" y="5612821"/>
            <a:ext cx="1883827" cy="6035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B4B1-D6C4-41DB-9D83-C7025E83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ED55-A1A4-4DA2-B631-C7323E9A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Improving Personal Mobility Choices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CD079-B9A2-4421-AF60-906A8A47A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Mile and Last Mile connections to transit and employment</a:t>
            </a:r>
          </a:p>
          <a:p>
            <a:r>
              <a:rPr lang="en-US" dirty="0"/>
              <a:t>Broader transit access for minorities and underserved communities</a:t>
            </a:r>
          </a:p>
          <a:p>
            <a:r>
              <a:rPr lang="en-US" dirty="0"/>
              <a:t>Private interest from developers and property managers</a:t>
            </a:r>
          </a:p>
          <a:p>
            <a:r>
              <a:rPr lang="en-US" dirty="0"/>
              <a:t>Support of TDM program goals</a:t>
            </a:r>
          </a:p>
          <a:p>
            <a:r>
              <a:rPr lang="en-US" dirty="0"/>
              <a:t>Support of Climate Change goals</a:t>
            </a:r>
          </a:p>
          <a:p>
            <a:r>
              <a:rPr lang="en-US" dirty="0"/>
              <a:t>Reduced auto trips and parking demand</a:t>
            </a:r>
          </a:p>
          <a:p>
            <a:r>
              <a:rPr lang="en-US" dirty="0"/>
              <a:t>Participation from Gaithersburg, Rockville and Takoma Park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EA842-C976-4C12-8809-864626A3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246" y="5573407"/>
            <a:ext cx="1883827" cy="6035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20B6D-DB06-4978-A097-177F138C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C272-94A9-401F-85F1-C9AC99FF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Improving Personal Mobility Choices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– Baltimore Survey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FB9483-EF9B-416C-9ED2-BC8C735C4C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910" y="1743538"/>
            <a:ext cx="6063916" cy="4648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411B7-E1B2-495D-8055-EE0D7C45C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910" y="2929812"/>
            <a:ext cx="6177111" cy="279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0C15B-B176-4150-90A8-EDA2C5EB6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803" y="5788291"/>
            <a:ext cx="1883827" cy="6035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EE87F-FE21-4EF6-9029-B44E2339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C272-94A9-401F-85F1-C9AC99FF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Improving Personal Mobility Choices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–</a:t>
            </a:r>
            <a:r>
              <a:rPr lang="en-US" sz="4000" b="1" dirty="0"/>
              <a:t> </a:t>
            </a:r>
            <a:r>
              <a:rPr lang="en-US" sz="4000" b="1" dirty="0">
                <a:latin typeface="+mn-lt"/>
              </a:rPr>
              <a:t>Baltimore Survey </a:t>
            </a:r>
            <a:r>
              <a:rPr lang="en-US" sz="2800" dirty="0">
                <a:latin typeface="+mn-lt"/>
              </a:rPr>
              <a:t>(continued)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F628CC-FA51-4C6F-9E23-6833B7D344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695" y="1852863"/>
            <a:ext cx="6184231" cy="4640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D97004-2ABF-4BE2-931B-5776B81EBD5C}"/>
              </a:ext>
            </a:extLst>
          </p:cNvPr>
          <p:cNvSpPr/>
          <p:nvPr/>
        </p:nvSpPr>
        <p:spPr>
          <a:xfrm>
            <a:off x="2456873" y="2927927"/>
            <a:ext cx="6278053" cy="258618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C60BF-9DB3-4283-ACF8-C34D5B61F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502" y="4326242"/>
            <a:ext cx="6279424" cy="513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68A21-1D64-4B46-8051-9A1F8CD0E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877" y="5760064"/>
            <a:ext cx="1883827" cy="60355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131B3-0A11-4269-B7C6-9ACAE956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D175-1407-4BE0-9057-38F08A00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Improving Personal Mobility Choices –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Portland Survey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03E79-C25C-44A2-9C89-B48FCF29E2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053" y="1804737"/>
            <a:ext cx="7363326" cy="4688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29070F-7CF5-4FAE-A509-FBBAE5EF4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59" y="2720898"/>
            <a:ext cx="8088114" cy="596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93F06E-8DDE-44E9-958F-615FCB2D6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659" y="5296829"/>
            <a:ext cx="8090093" cy="36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2D82BC-3FE1-49A8-BA58-E2E9FE918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814" y="5864517"/>
            <a:ext cx="1883827" cy="60355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D7BB6-843E-4DC7-A714-CFD01F26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7370-82BD-4CC9-A09C-B66B3689AF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0A70-294D-47A2-955B-A9374E6E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07" y="152277"/>
            <a:ext cx="10018713" cy="1366233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latin typeface="+mn-lt"/>
              </a:rPr>
              <a:t>Dockless Bikeshare - Phase 1 Pilot  </a:t>
            </a:r>
            <a:r>
              <a:rPr lang="en-US" sz="4000" b="1" dirty="0"/>
              <a:t>     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1A6D6-F771-4DAF-9243-4088DEF6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80" y="1124125"/>
            <a:ext cx="10018713" cy="53491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400" b="1" dirty="0"/>
              <a:t>Evaluation of Phase 1 Pilot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Conducted by Toole Design Group - Spring 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Executive Summary posted on MCDOT website</a:t>
            </a:r>
          </a:p>
          <a:p>
            <a:pPr lvl="0">
              <a:buNone/>
            </a:pPr>
            <a:r>
              <a:rPr lang="en-US" sz="2400" b="1" dirty="0"/>
              <a:t>Key Take-aways from Evaluation</a:t>
            </a:r>
            <a:endParaRPr lang="en-US" sz="1100" dirty="0"/>
          </a:p>
          <a:p>
            <a:pPr marL="741363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18,000 trips in first six months</a:t>
            </a:r>
          </a:p>
          <a:p>
            <a:pPr marL="741363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 Most trips started and finished in pilot area</a:t>
            </a:r>
          </a:p>
          <a:p>
            <a:pPr marL="741363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93% of bikes were parked without blocking sidewalks/buildings/bus stops</a:t>
            </a:r>
          </a:p>
          <a:p>
            <a:pPr lvl="0">
              <a:buFontTx/>
              <a:buNone/>
            </a:pPr>
            <a:r>
              <a:rPr lang="en-US" sz="2400" b="1" dirty="0"/>
              <a:t>Results From Community &amp; Online Survey </a:t>
            </a:r>
          </a:p>
          <a:p>
            <a:pPr marL="463550" lvl="0" indent="-65088">
              <a:buFont typeface="Wingdings" panose="05000000000000000000" pitchFamily="2" charset="2"/>
              <a:buChar char="Ø"/>
            </a:pPr>
            <a:r>
              <a:rPr lang="en-US" sz="2000" dirty="0"/>
              <a:t>Increase in total bike use</a:t>
            </a:r>
          </a:p>
          <a:p>
            <a:pPr marL="463550" lvl="0" indent="-65088">
              <a:buFont typeface="Wingdings" panose="05000000000000000000" pitchFamily="2" charset="2"/>
              <a:buChar char="Ø"/>
            </a:pPr>
            <a:r>
              <a:rPr lang="en-US" sz="2000" dirty="0"/>
              <a:t>Used both </a:t>
            </a:r>
            <a:r>
              <a:rPr lang="en-US" sz="2000" dirty="0" err="1"/>
              <a:t>dockless</a:t>
            </a:r>
            <a:r>
              <a:rPr lang="en-US" sz="2000" dirty="0"/>
              <a:t> and Capital Bikeshare</a:t>
            </a:r>
          </a:p>
          <a:p>
            <a:pPr marL="463550" lvl="0" indent="-65088">
              <a:buFont typeface="Wingdings" panose="05000000000000000000" pitchFamily="2" charset="2"/>
              <a:buChar char="Ø"/>
            </a:pPr>
            <a:r>
              <a:rPr lang="en-US" sz="2000" dirty="0"/>
              <a:t>84% said to continue the program</a:t>
            </a:r>
          </a:p>
          <a:p>
            <a:pPr marL="463550" lvl="0" indent="-65088">
              <a:buFont typeface="Wingdings" panose="05000000000000000000" pitchFamily="2" charset="2"/>
              <a:buChar char="Ø"/>
            </a:pPr>
            <a:r>
              <a:rPr lang="en-US" sz="2000" dirty="0"/>
              <a:t>Need more bike racks</a:t>
            </a:r>
          </a:p>
          <a:p>
            <a:pPr marL="463550" lvl="0" indent="-65088">
              <a:buFont typeface="Wingdings" panose="05000000000000000000" pitchFamily="2" charset="2"/>
              <a:buChar char="Ø"/>
            </a:pPr>
            <a:r>
              <a:rPr lang="en-US" sz="2000" dirty="0"/>
              <a:t>Expand outreach and education</a:t>
            </a:r>
          </a:p>
          <a:p>
            <a:pPr lvl="0">
              <a:buFontTx/>
              <a:buNone/>
            </a:pPr>
            <a:endParaRPr lang="en-US" sz="2800" b="1" dirty="0"/>
          </a:p>
          <a:p>
            <a:pPr marL="741363" lvl="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DDBF4-1D13-45E2-A578-85EABA29D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437" y="5733875"/>
            <a:ext cx="1885098" cy="603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DBF06A-EAFF-4750-A3C5-73C54AC53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94" y="217868"/>
            <a:ext cx="2828925" cy="180022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12CA0C-9BBE-4016-B79E-F13AAE3B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952" y="6473265"/>
            <a:ext cx="551167" cy="333734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3E2A-19BD-4A4F-8D93-AB311434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31" y="141669"/>
            <a:ext cx="3540298" cy="1687132"/>
          </a:xfrm>
        </p:spPr>
        <p:txBody>
          <a:bodyPr>
            <a:normAutofit/>
          </a:bodyPr>
          <a:lstStyle/>
          <a:p>
            <a:r>
              <a:rPr lang="en-US" sz="2700" b="1" dirty="0" err="1">
                <a:latin typeface="+mn-lt"/>
              </a:rPr>
              <a:t>Dockless</a:t>
            </a:r>
            <a:r>
              <a:rPr lang="en-US" sz="2700" b="1" dirty="0">
                <a:latin typeface="+mn-lt"/>
              </a:rPr>
              <a:t> Vehicle </a:t>
            </a:r>
            <a:br>
              <a:rPr lang="en-US" sz="2700" b="1" dirty="0">
                <a:latin typeface="+mn-lt"/>
              </a:rPr>
            </a:br>
            <a:r>
              <a:rPr lang="en-US" sz="2700" b="1" dirty="0">
                <a:latin typeface="+mn-lt"/>
              </a:rPr>
              <a:t>Pilot Program</a:t>
            </a:r>
            <a:br>
              <a:rPr lang="en-US" sz="2700" b="1" dirty="0">
                <a:latin typeface="+mn-lt"/>
              </a:rPr>
            </a:br>
            <a:r>
              <a:rPr lang="en-US" sz="2700" b="1" dirty="0">
                <a:latin typeface="+mn-lt"/>
              </a:rPr>
              <a:t>Expansion</a:t>
            </a:r>
            <a:br>
              <a:rPr lang="en-US" sz="2200" b="1" dirty="0"/>
            </a:br>
            <a:r>
              <a:rPr lang="en-US" sz="2200" b="1" dirty="0"/>
              <a:t>Phase 2 – Fall/Winter 2018-19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9ACF-90DB-4768-86D6-45A8340A1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33" y="1718442"/>
            <a:ext cx="3333496" cy="4215209"/>
          </a:xfrm>
        </p:spPr>
        <p:txBody>
          <a:bodyPr anchor="t">
            <a:normAutofit fontScale="92500"/>
          </a:bodyPr>
          <a:lstStyle/>
          <a:p>
            <a:endParaRPr lang="en-US" sz="1000" b="1" dirty="0"/>
          </a:p>
          <a:p>
            <a:r>
              <a:rPr lang="en-US" sz="2400" dirty="0"/>
              <a:t>Outreach conducted throughout Proposed Expansion Area</a:t>
            </a:r>
            <a:endParaRPr lang="en-US" sz="1000" dirty="0"/>
          </a:p>
          <a:p>
            <a:r>
              <a:rPr lang="en-US" sz="2400" dirty="0"/>
              <a:t>3 Open Houses</a:t>
            </a:r>
            <a:endParaRPr lang="en-US" sz="900" dirty="0"/>
          </a:p>
          <a:p>
            <a:r>
              <a:rPr lang="en-US" sz="2400" dirty="0"/>
              <a:t>Presentations to many organizations,  Chambers of Commerce, TMD Advisory Committees</a:t>
            </a:r>
          </a:p>
          <a:p>
            <a:r>
              <a:rPr lang="en-US" sz="2400" dirty="0"/>
              <a:t>Pilot Area expanded to include North Bethesda</a:t>
            </a:r>
          </a:p>
          <a:p>
            <a:r>
              <a:rPr lang="en-US" sz="2400" dirty="0"/>
              <a:t> E-bikes added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1BBE6-D46F-4E59-BEB0-D1EE62F0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58" y="639779"/>
            <a:ext cx="7441663" cy="55784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F10A7-E32E-4308-BEAC-05D8B22B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7919" y="6351205"/>
            <a:ext cx="551167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966</Words>
  <Application>Microsoft Office PowerPoint</Application>
  <PresentationFormat>Widescreen</PresentationFormat>
  <Paragraphs>192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New Mobility Options in Montgomery County</vt:lpstr>
      <vt:lpstr>Topics Covered</vt:lpstr>
      <vt:lpstr>Improving Personal Mobility Choices</vt:lpstr>
      <vt:lpstr>Improving Personal Mobility Choices </vt:lpstr>
      <vt:lpstr>Improving Personal Mobility Choices  – Baltimore Survey</vt:lpstr>
      <vt:lpstr>Improving Personal Mobility Choices  – Baltimore Survey (continued)</vt:lpstr>
      <vt:lpstr>Improving Personal Mobility Choices –  Portland Survey</vt:lpstr>
      <vt:lpstr>Dockless Bikeshare - Phase 1 Pilot        </vt:lpstr>
      <vt:lpstr>Dockless Vehicle  Pilot Program Expansion Phase 2 – Fall/Winter 2018-19</vt:lpstr>
      <vt:lpstr>Dockless Vehicle Expansion  Pilot Program – Phase 3 – Spring 2019 </vt:lpstr>
      <vt:lpstr>Safety Concerns and Plans</vt:lpstr>
      <vt:lpstr>Regional Safety Data: Arlington</vt:lpstr>
      <vt:lpstr>Other Regional Safety Data</vt:lpstr>
      <vt:lpstr>State e-Scooter Legislation</vt:lpstr>
      <vt:lpstr>County Regulation</vt:lpstr>
      <vt:lpstr>Dockless Vehicle Expansion Pilot Program – Phase 3 </vt:lpstr>
      <vt:lpstr>Vendor Responsibilities </vt:lpstr>
      <vt:lpstr>Dockless Vehicle Parking Policies</vt:lpstr>
      <vt:lpstr>Customer Service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Mobility Options in Montgomery County</dc:title>
  <dc:creator>Erenrich, Gary</dc:creator>
  <cp:lastModifiedBy>oo</cp:lastModifiedBy>
  <cp:revision>43</cp:revision>
  <cp:lastPrinted>2019-04-05T19:25:07Z</cp:lastPrinted>
  <dcterms:created xsi:type="dcterms:W3CDTF">2019-04-02T14:19:05Z</dcterms:created>
  <dcterms:modified xsi:type="dcterms:W3CDTF">2019-04-23T14:28:59Z</dcterms:modified>
</cp:coreProperties>
</file>