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43" r:id="rId2"/>
    <p:sldId id="357" r:id="rId3"/>
    <p:sldId id="267" r:id="rId4"/>
    <p:sldId id="409" r:id="rId5"/>
    <p:sldId id="361" r:id="rId6"/>
    <p:sldId id="408" r:id="rId7"/>
    <p:sldId id="365" r:id="rId8"/>
    <p:sldId id="280" r:id="rId9"/>
    <p:sldId id="407" r:id="rId10"/>
    <p:sldId id="282" r:id="rId11"/>
    <p:sldId id="410" r:id="rId12"/>
    <p:sldId id="411" r:id="rId13"/>
    <p:sldId id="405" r:id="rId14"/>
    <p:sldId id="390" r:id="rId15"/>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ll, Maren" initials="HM" lastIdx="1" clrIdx="0">
    <p:extLst>
      <p:ext uri="{19B8F6BF-5375-455C-9EA6-DF929625EA0E}">
        <p15:presenceInfo xmlns:p15="http://schemas.microsoft.com/office/powerpoint/2012/main" userId="S-1-5-21-602162358-1409082233-725345543-511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67171"/>
    <a:srgbClr val="EDEDE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26" autoAdjust="0"/>
    <p:restoredTop sz="85714" autoAdjust="0"/>
  </p:normalViewPr>
  <p:slideViewPr>
    <p:cSldViewPr snapToGrid="0">
      <p:cViewPr varScale="1">
        <p:scale>
          <a:sx n="66" d="100"/>
          <a:sy n="66" d="100"/>
        </p:scale>
        <p:origin x="53" y="178"/>
      </p:cViewPr>
      <p:guideLst>
        <p:guide orient="horz" pos="2160"/>
        <p:guide pos="3840"/>
      </p:guideLst>
    </p:cSldViewPr>
  </p:slideViewPr>
  <p:notesTextViewPr>
    <p:cViewPr>
      <p:scale>
        <a:sx n="1" d="1"/>
        <a:sy n="1" d="1"/>
      </p:scale>
      <p:origin x="0" y="0"/>
    </p:cViewPr>
  </p:notesTextViewPr>
  <p:sorterViewPr>
    <p:cViewPr>
      <p:scale>
        <a:sx n="200" d="100"/>
        <a:sy n="200" d="100"/>
      </p:scale>
      <p:origin x="0" y="-14324"/>
    </p:cViewPr>
  </p:sorterViewPr>
  <p:notesViewPr>
    <p:cSldViewPr snapToGrid="0">
      <p:cViewPr varScale="1">
        <p:scale>
          <a:sx n="62" d="100"/>
          <a:sy n="62" d="100"/>
        </p:scale>
        <p:origin x="2621"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6434"/>
          </a:xfrm>
          <a:prstGeom prst="rect">
            <a:avLst/>
          </a:prstGeom>
        </p:spPr>
        <p:txBody>
          <a:bodyPr vert="horz" lIns="93177" tIns="46589" rIns="93177" bIns="46589" rtlCol="0"/>
          <a:lstStyle>
            <a:lvl1pPr algn="r">
              <a:defRPr sz="1200"/>
            </a:lvl1pPr>
          </a:lstStyle>
          <a:p>
            <a:fld id="{1786F435-FE05-4626-80FE-EA8F8160651B}" type="datetimeFigureOut">
              <a:rPr lang="en-US" smtClean="0"/>
              <a:pPr/>
              <a:t>4/18/2017</a:t>
            </a:fld>
            <a:endParaRPr lang="en-US"/>
          </a:p>
        </p:txBody>
      </p:sp>
      <p:sp>
        <p:nvSpPr>
          <p:cNvPr id="4" name="Slide Image Placeholder 3"/>
          <p:cNvSpPr>
            <a:spLocks noGrp="1" noRot="1" noChangeAspect="1"/>
          </p:cNvSpPr>
          <p:nvPr>
            <p:ph type="sldImg" idx="2"/>
          </p:nvPr>
        </p:nvSpPr>
        <p:spPr>
          <a:xfrm>
            <a:off x="654050" y="1162050"/>
            <a:ext cx="5573713"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73893"/>
            <a:ext cx="550545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82119"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3"/>
          </a:xfrm>
          <a:prstGeom prst="rect">
            <a:avLst/>
          </a:prstGeom>
        </p:spPr>
        <p:txBody>
          <a:bodyPr vert="horz" lIns="93177" tIns="46589" rIns="93177" bIns="46589" rtlCol="0" anchor="b"/>
          <a:lstStyle>
            <a:lvl1pPr algn="r">
              <a:defRPr sz="1200"/>
            </a:lvl1pPr>
          </a:lstStyle>
          <a:p>
            <a:fld id="{1236C71C-71B6-4DE9-A344-33002E57E226}" type="slidenum">
              <a:rPr lang="en-US" smtClean="0"/>
              <a:pPr/>
              <a:t>‹#›</a:t>
            </a:fld>
            <a:endParaRPr lang="en-US"/>
          </a:p>
        </p:txBody>
      </p:sp>
    </p:spTree>
    <p:extLst>
      <p:ext uri="{BB962C8B-B14F-4D97-AF65-F5344CB8AC3E}">
        <p14:creationId xmlns:p14="http://schemas.microsoft.com/office/powerpoint/2010/main" val="138607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my name is Maren Hill, I’m a Senior Planner with the Montgomery County Planning Department and I am  lead planner for the Grosvenor-Strathmore Metro Area Minor Master Plan.</a:t>
            </a:r>
          </a:p>
        </p:txBody>
      </p:sp>
      <p:sp>
        <p:nvSpPr>
          <p:cNvPr id="4" name="Slide Number Placeholder 3"/>
          <p:cNvSpPr>
            <a:spLocks noGrp="1"/>
          </p:cNvSpPr>
          <p:nvPr>
            <p:ph type="sldNum" sz="quarter" idx="10"/>
          </p:nvPr>
        </p:nvSpPr>
        <p:spPr/>
        <p:txBody>
          <a:bodyPr/>
          <a:lstStyle/>
          <a:p>
            <a:fld id="{1236C71C-71B6-4DE9-A344-33002E57E226}" type="slidenum">
              <a:rPr lang="en-US" smtClean="0"/>
              <a:pPr/>
              <a:t>1</a:t>
            </a:fld>
            <a:endParaRPr lang="en-US"/>
          </a:p>
        </p:txBody>
      </p:sp>
    </p:spTree>
    <p:extLst>
      <p:ext uri="{BB962C8B-B14F-4D97-AF65-F5344CB8AC3E}">
        <p14:creationId xmlns:p14="http://schemas.microsoft.com/office/powerpoint/2010/main" val="1742451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see the Grosvenor-Strathmore Metro area as a suburban residential center that will continue to be primarily residential.</a:t>
            </a:r>
          </a:p>
          <a:p>
            <a:pPr lvl="0"/>
            <a:r>
              <a:rPr lang="en-US" sz="1200" kern="1200" dirty="0">
                <a:solidFill>
                  <a:schemeClr val="tx1"/>
                </a:solidFill>
                <a:effectLst/>
                <a:latin typeface="+mn-lt"/>
                <a:ea typeface="+mn-ea"/>
                <a:cs typeface="+mn-cs"/>
              </a:rPr>
              <a:t>For our plan area we are analyzing land use scenarios, that range between 2 FAR and 3.5 FAR. We’ve given our traffic modelers the number of units approximated here to analyze the impact of new development.</a:t>
            </a:r>
          </a:p>
        </p:txBody>
      </p:sp>
      <p:sp>
        <p:nvSpPr>
          <p:cNvPr id="4" name="Slide Number Placeholder 3"/>
          <p:cNvSpPr>
            <a:spLocks noGrp="1"/>
          </p:cNvSpPr>
          <p:nvPr>
            <p:ph type="sldNum" sz="quarter" idx="10"/>
          </p:nvPr>
        </p:nvSpPr>
        <p:spPr/>
        <p:txBody>
          <a:bodyPr/>
          <a:lstStyle/>
          <a:p>
            <a:fld id="{1236C71C-71B6-4DE9-A344-33002E57E226}" type="slidenum">
              <a:rPr lang="en-US" smtClean="0"/>
              <a:pPr/>
              <a:t>10</a:t>
            </a:fld>
            <a:endParaRPr lang="en-US"/>
          </a:p>
        </p:txBody>
      </p:sp>
    </p:spTree>
    <p:extLst>
      <p:ext uri="{BB962C8B-B14F-4D97-AF65-F5344CB8AC3E}">
        <p14:creationId xmlns:p14="http://schemas.microsoft.com/office/powerpoint/2010/main" val="1036116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Grosvenor-Strathmore has its own identity, distinct from other areas along the Redline. It is not a downtown like Bethesda or an employment center like Medical Center. The Grosvenor-Strathmore Metro area is:</a:t>
            </a:r>
          </a:p>
          <a:p>
            <a:pPr lvl="0"/>
            <a:r>
              <a:rPr lang="en-US" sz="1200" kern="1200" dirty="0">
                <a:solidFill>
                  <a:schemeClr val="tx1"/>
                </a:solidFill>
                <a:effectLst/>
                <a:latin typeface="+mn-lt"/>
                <a:ea typeface="+mn-ea"/>
                <a:cs typeface="+mn-cs"/>
              </a:rPr>
              <a:t>A residential neighborhood</a:t>
            </a:r>
          </a:p>
          <a:p>
            <a:pPr lvl="0"/>
            <a:r>
              <a:rPr lang="en-US" sz="1200" kern="1200" dirty="0">
                <a:solidFill>
                  <a:schemeClr val="tx1"/>
                </a:solidFill>
                <a:effectLst/>
                <a:latin typeface="+mn-lt"/>
                <a:ea typeface="+mn-ea"/>
                <a:cs typeface="+mn-cs"/>
              </a:rPr>
              <a:t>A cultural arts destination centered on Strathmore</a:t>
            </a:r>
          </a:p>
          <a:p>
            <a:pPr lvl="0"/>
            <a:r>
              <a:rPr lang="en-US" sz="1200" kern="1200" dirty="0">
                <a:solidFill>
                  <a:schemeClr val="tx1"/>
                </a:solidFill>
                <a:effectLst/>
                <a:latin typeface="+mn-lt"/>
                <a:ea typeface="+mn-ea"/>
                <a:cs typeface="+mn-cs"/>
              </a:rPr>
              <a:t>A natural recreation location with Rock Creek Park and the Bethesda Trolley trail near by</a:t>
            </a:r>
          </a:p>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11</a:t>
            </a:fld>
            <a:endParaRPr lang="en-US"/>
          </a:p>
        </p:txBody>
      </p:sp>
    </p:spTree>
    <p:extLst>
      <p:ext uri="{BB962C8B-B14F-4D97-AF65-F5344CB8AC3E}">
        <p14:creationId xmlns:p14="http://schemas.microsoft.com/office/powerpoint/2010/main" val="2372846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Grosvenor-Strathmore has its own identity, distinct from other areas along the Redline. It is not a downtown like Bethesda or an employment center like Medical Center. The Grosvenor-Strathmore Metro area is:</a:t>
            </a:r>
          </a:p>
          <a:p>
            <a:pPr lvl="0"/>
            <a:r>
              <a:rPr lang="en-US" sz="1200" kern="1200" dirty="0">
                <a:solidFill>
                  <a:schemeClr val="tx1"/>
                </a:solidFill>
                <a:effectLst/>
                <a:latin typeface="+mn-lt"/>
                <a:ea typeface="+mn-ea"/>
                <a:cs typeface="+mn-cs"/>
              </a:rPr>
              <a:t>A residential neighborhood</a:t>
            </a:r>
          </a:p>
          <a:p>
            <a:pPr lvl="0"/>
            <a:r>
              <a:rPr lang="en-US" sz="1200" kern="1200" dirty="0">
                <a:solidFill>
                  <a:schemeClr val="tx1"/>
                </a:solidFill>
                <a:effectLst/>
                <a:latin typeface="+mn-lt"/>
                <a:ea typeface="+mn-ea"/>
                <a:cs typeface="+mn-cs"/>
              </a:rPr>
              <a:t>A cultural arts destination centered on Strathmore</a:t>
            </a:r>
          </a:p>
          <a:p>
            <a:pPr lvl="0"/>
            <a:r>
              <a:rPr lang="en-US" sz="1200" kern="1200" dirty="0">
                <a:solidFill>
                  <a:schemeClr val="tx1"/>
                </a:solidFill>
                <a:effectLst/>
                <a:latin typeface="+mn-lt"/>
                <a:ea typeface="+mn-ea"/>
                <a:cs typeface="+mn-cs"/>
              </a:rPr>
              <a:t>A natural recreation location with Rock Creek Park and the Bethesda Trolley trail near by</a:t>
            </a:r>
          </a:p>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12</a:t>
            </a:fld>
            <a:endParaRPr lang="en-US"/>
          </a:p>
        </p:txBody>
      </p:sp>
    </p:spTree>
    <p:extLst>
      <p:ext uri="{BB962C8B-B14F-4D97-AF65-F5344CB8AC3E}">
        <p14:creationId xmlns:p14="http://schemas.microsoft.com/office/powerpoint/2010/main" val="2511562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13</a:t>
            </a:fld>
            <a:endParaRPr lang="en-US"/>
          </a:p>
        </p:txBody>
      </p:sp>
    </p:spTree>
    <p:extLst>
      <p:ext uri="{BB962C8B-B14F-4D97-AF65-F5344CB8AC3E}">
        <p14:creationId xmlns:p14="http://schemas.microsoft.com/office/powerpoint/2010/main" val="397430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14</a:t>
            </a:fld>
            <a:endParaRPr lang="en-US"/>
          </a:p>
        </p:txBody>
      </p:sp>
    </p:spTree>
    <p:extLst>
      <p:ext uri="{BB962C8B-B14F-4D97-AF65-F5344CB8AC3E}">
        <p14:creationId xmlns:p14="http://schemas.microsoft.com/office/powerpoint/2010/main" val="995080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Grosvenor-Strathmore Plan area is situated on Rockville Pike (MD 355), framed by Strathmore Avenue to the north and Rock Creek Park to the south and east.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36C71C-71B6-4DE9-A344-33002E57E226}" type="slidenum">
              <a:rPr lang="en-US" smtClean="0"/>
              <a:pPr/>
              <a:t>2</a:t>
            </a:fld>
            <a:endParaRPr lang="en-US"/>
          </a:p>
        </p:txBody>
      </p:sp>
    </p:spTree>
    <p:extLst>
      <p:ext uri="{BB962C8B-B14F-4D97-AF65-F5344CB8AC3E}">
        <p14:creationId xmlns:p14="http://schemas.microsoft.com/office/powerpoint/2010/main" val="1908368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Minor Plan is an Amendment to the 1992 North Bethesda Garrett Park Master Plan, which is shown in the purple boundaries here. The Montgomery Planning Department has shifted Master Planning from these huge plan geographies to smaller, finer grain plans, as you can see with the boundaries for the Grosvenor-Strathmore minor master plan shown here in orange with the red border. </a:t>
            </a:r>
          </a:p>
          <a:p>
            <a:r>
              <a:rPr lang="en-US" sz="1200" kern="1200" dirty="0">
                <a:solidFill>
                  <a:schemeClr val="tx1"/>
                </a:solidFill>
                <a:effectLst/>
                <a:latin typeface="+mn-lt"/>
                <a:ea typeface="+mn-ea"/>
                <a:cs typeface="+mn-cs"/>
              </a:rPr>
              <a:t>Communities that were previously part of the 1992 Master Plan are now the subject of other separate, smaller area plans, including the 2009 </a:t>
            </a:r>
            <a:r>
              <a:rPr lang="en-US" sz="1200" i="1" kern="1200" dirty="0" err="1">
                <a:solidFill>
                  <a:schemeClr val="tx1"/>
                </a:solidFill>
                <a:effectLst/>
                <a:latin typeface="+mn-lt"/>
                <a:ea typeface="+mn-ea"/>
                <a:cs typeface="+mn-cs"/>
              </a:rPr>
              <a:t>Twinbrook</a:t>
            </a:r>
            <a:r>
              <a:rPr lang="en-US" sz="1200" i="1" kern="1200" dirty="0">
                <a:solidFill>
                  <a:schemeClr val="tx1"/>
                </a:solidFill>
                <a:effectLst/>
                <a:latin typeface="+mn-lt"/>
                <a:ea typeface="+mn-ea"/>
                <a:cs typeface="+mn-cs"/>
              </a:rPr>
              <a:t> Sector Plan</a:t>
            </a:r>
            <a:r>
              <a:rPr lang="en-US" sz="1200" kern="1200" dirty="0">
                <a:solidFill>
                  <a:schemeClr val="tx1"/>
                </a:solidFill>
                <a:effectLst/>
                <a:latin typeface="+mn-lt"/>
                <a:ea typeface="+mn-ea"/>
                <a:cs typeface="+mn-cs"/>
              </a:rPr>
              <a:t>, the 2010 </a:t>
            </a:r>
            <a:r>
              <a:rPr lang="en-US" sz="1200" i="1" kern="1200" dirty="0">
                <a:solidFill>
                  <a:schemeClr val="tx1"/>
                </a:solidFill>
                <a:effectLst/>
                <a:latin typeface="+mn-lt"/>
                <a:ea typeface="+mn-ea"/>
                <a:cs typeface="+mn-cs"/>
              </a:rPr>
              <a:t>White Flint Sector Plan</a:t>
            </a:r>
            <a:r>
              <a:rPr lang="en-US" sz="1200" kern="1200" dirty="0">
                <a:solidFill>
                  <a:schemeClr val="tx1"/>
                </a:solidFill>
                <a:effectLst/>
                <a:latin typeface="+mn-lt"/>
                <a:ea typeface="+mn-ea"/>
                <a:cs typeface="+mn-cs"/>
              </a:rPr>
              <a:t>, and the Master Plans currently underway for White Flint 2 and Rock Spring, as well as this Plan.</a:t>
            </a:r>
          </a:p>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3</a:t>
            </a:fld>
            <a:endParaRPr lang="en-US"/>
          </a:p>
        </p:txBody>
      </p:sp>
    </p:spTree>
    <p:extLst>
      <p:ext uri="{BB962C8B-B14F-4D97-AF65-F5344CB8AC3E}">
        <p14:creationId xmlns:p14="http://schemas.microsoft.com/office/powerpoint/2010/main" val="139954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the time of the 1992 Plan, WMATA owned 45 acres at the Grosvenor Metro Station and the agency was contemplating a joint development project with a private developer. Since that time Strathmore Park, Meridian at Grosvenor Station and Avalon at Grosvenor Metro.   In 2013, WMATA released a Joint Development Solicitation for redevelopment of the remaining land at the Grosvenor-Strathmore Metro Station and chose Five Squares Development as its partner.</a:t>
            </a:r>
          </a:p>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4</a:t>
            </a:fld>
            <a:endParaRPr lang="en-US"/>
          </a:p>
        </p:txBody>
      </p:sp>
    </p:spTree>
    <p:extLst>
      <p:ext uri="{BB962C8B-B14F-4D97-AF65-F5344CB8AC3E}">
        <p14:creationId xmlns:p14="http://schemas.microsoft.com/office/powerpoint/2010/main" val="2253818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Planning Department is initiated this plan to explore the potential for development that would advance the public policy goal of transit-oriented development at the Metro station.</a:t>
            </a:r>
          </a:p>
          <a:p>
            <a:r>
              <a:rPr lang="en-US" sz="1200" kern="1200" dirty="0">
                <a:solidFill>
                  <a:schemeClr val="tx1"/>
                </a:solidFill>
                <a:effectLst/>
                <a:latin typeface="+mn-lt"/>
                <a:ea typeface="+mn-ea"/>
                <a:cs typeface="+mn-cs"/>
              </a:rPr>
              <a:t>The Plan area covers approximately 117 acres, which includes the Music Center at Strathmore, Grosvenor-Strathmore Metro Station, as well as the residential developments of Symphony Park, </a:t>
            </a:r>
            <a:r>
              <a:rPr lang="en-US" sz="1200" kern="1200" dirty="0" err="1">
                <a:solidFill>
                  <a:schemeClr val="tx1"/>
                </a:solidFill>
                <a:effectLst/>
                <a:latin typeface="+mn-lt"/>
                <a:ea typeface="+mn-ea"/>
                <a:cs typeface="+mn-cs"/>
              </a:rPr>
              <a:t>Stoneybrook</a:t>
            </a:r>
            <a:r>
              <a:rPr lang="en-US" sz="1200" kern="1200" dirty="0">
                <a:solidFill>
                  <a:schemeClr val="tx1"/>
                </a:solidFill>
                <a:effectLst/>
                <a:latin typeface="+mn-lt"/>
                <a:ea typeface="+mn-ea"/>
                <a:cs typeface="+mn-cs"/>
              </a:rPr>
              <a:t>, Parkside Condominiums, Strathmore Park at Grosvenor, Meridian at Grosvenor Station and Avalon at Grosvenor Metro.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WMATA site is the only parcel of land within the boundaries of the Minor Master Plan area that is proposed for future development. </a:t>
            </a:r>
            <a:endParaRPr lang="en-US" dirty="0"/>
          </a:p>
        </p:txBody>
      </p:sp>
      <p:sp>
        <p:nvSpPr>
          <p:cNvPr id="4" name="Slide Number Placeholder 3"/>
          <p:cNvSpPr>
            <a:spLocks noGrp="1"/>
          </p:cNvSpPr>
          <p:nvPr>
            <p:ph type="sldNum" sz="quarter" idx="10"/>
          </p:nvPr>
        </p:nvSpPr>
        <p:spPr/>
        <p:txBody>
          <a:bodyPr/>
          <a:lstStyle/>
          <a:p>
            <a:fld id="{EF18A7A7-1227-4E9F-B610-05483DF29B5F}" type="slidenum">
              <a:rPr lang="en-US" smtClean="0"/>
              <a:t>5</a:t>
            </a:fld>
            <a:endParaRPr lang="en-US"/>
          </a:p>
        </p:txBody>
      </p:sp>
    </p:spTree>
    <p:extLst>
      <p:ext uri="{BB962C8B-B14F-4D97-AF65-F5344CB8AC3E}">
        <p14:creationId xmlns:p14="http://schemas.microsoft.com/office/powerpoint/2010/main" val="1073285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effort is exploring ways to enhance visibility and connectivity to the Strathmore Music Center, improve pedestrian linkages and create a shared identity for this community through public space and art.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236C71C-71B6-4DE9-A344-33002E57E226}" type="slidenum">
              <a:rPr lang="en-US" smtClean="0"/>
              <a:pPr/>
              <a:t>6</a:t>
            </a:fld>
            <a:endParaRPr lang="en-US"/>
          </a:p>
        </p:txBody>
      </p:sp>
    </p:spTree>
    <p:extLst>
      <p:ext uri="{BB962C8B-B14F-4D97-AF65-F5344CB8AC3E}">
        <p14:creationId xmlns:p14="http://schemas.microsoft.com/office/powerpoint/2010/main" val="593117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far we’ve held a kick-off meeting in July, participated in a workshop hosted by </a:t>
            </a:r>
            <a:r>
              <a:rPr lang="en-US" sz="1200" kern="1200" dirty="0" err="1">
                <a:solidFill>
                  <a:schemeClr val="tx1"/>
                </a:solidFill>
                <a:effectLst/>
                <a:latin typeface="+mn-lt"/>
                <a:ea typeface="+mn-ea"/>
                <a:cs typeface="+mn-cs"/>
              </a:rPr>
              <a:t>FiveSquares</a:t>
            </a:r>
            <a:r>
              <a:rPr lang="en-US" sz="1200" kern="1200" dirty="0">
                <a:solidFill>
                  <a:schemeClr val="tx1"/>
                </a:solidFill>
                <a:effectLst/>
                <a:latin typeface="+mn-lt"/>
                <a:ea typeface="+mn-ea"/>
                <a:cs typeface="+mn-cs"/>
              </a:rPr>
              <a:t> Development in September, and held meetings with HOAs and small groups as requested. We will host our final community meeting on Thursday April 27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from 7-9 PM at Garrett Park Elementary School.</a:t>
            </a:r>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7</a:t>
            </a:fld>
            <a:endParaRPr lang="en-US"/>
          </a:p>
        </p:txBody>
      </p:sp>
    </p:spTree>
    <p:extLst>
      <p:ext uri="{BB962C8B-B14F-4D97-AF65-F5344CB8AC3E}">
        <p14:creationId xmlns:p14="http://schemas.microsoft.com/office/powerpoint/2010/main" val="909963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these meetings we’ve heard that residents and community members want to:</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Provide more open spaces</a:t>
            </a:r>
          </a:p>
          <a:p>
            <a:pPr marL="285750" indent="-2857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Improve pedestrian connections and safety</a:t>
            </a:r>
          </a:p>
          <a:p>
            <a:pPr marL="285750" indent="-2857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Provide convenience retail and neighborhood services </a:t>
            </a:r>
          </a:p>
          <a:p>
            <a:pPr marL="285750" indent="-2857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Create a sense of place at the Metro site</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8</a:t>
            </a:fld>
            <a:endParaRPr lang="en-US"/>
          </a:p>
        </p:txBody>
      </p:sp>
    </p:spTree>
    <p:extLst>
      <p:ext uri="{BB962C8B-B14F-4D97-AF65-F5344CB8AC3E}">
        <p14:creationId xmlns:p14="http://schemas.microsoft.com/office/powerpoint/2010/main" val="823029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these meetings we’ve heard that residents and community members want to:</a:t>
            </a: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Provide more open spaces</a:t>
            </a:r>
          </a:p>
          <a:p>
            <a:pPr marL="285750" indent="-2857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Improve pedestrian connections and safety</a:t>
            </a:r>
          </a:p>
          <a:p>
            <a:pPr marL="285750" indent="-2857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Provide convenience retail and neighborhood services </a:t>
            </a:r>
          </a:p>
          <a:p>
            <a:pPr marL="285750" indent="-2857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b="1" dirty="0">
                <a:latin typeface="Arial" panose="020B0604020202020204" pitchFamily="34" charset="0"/>
                <a:cs typeface="Arial" panose="020B0604020202020204" pitchFamily="34" charset="0"/>
              </a:rPr>
              <a:t>Create a sense of place at the Metro site</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1236C71C-71B6-4DE9-A344-33002E57E226}" type="slidenum">
              <a:rPr lang="en-US" smtClean="0"/>
              <a:pPr/>
              <a:t>9</a:t>
            </a:fld>
            <a:endParaRPr lang="en-US"/>
          </a:p>
        </p:txBody>
      </p:sp>
    </p:spTree>
    <p:extLst>
      <p:ext uri="{BB962C8B-B14F-4D97-AF65-F5344CB8AC3E}">
        <p14:creationId xmlns:p14="http://schemas.microsoft.com/office/powerpoint/2010/main" val="4230265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DBB006D-A910-4776-AF1E-CD6579665422}" type="datetime1">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2510713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54F0AD9-4E3E-440A-B647-1068500753AB}" type="datetime1">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323904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3472A3-2785-4A52-B5F4-0D437AF10A13}" type="datetime1">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3317624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AEBFC7-AB9A-4EF0-974F-C14F8333CF6B}" type="datetime1">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344597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38B8D1-8B21-4564-8601-3D93CBDCBA05}" type="datetime1">
              <a:rPr lang="en-US" smtClean="0"/>
              <a:pPr/>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3869408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648577-A60E-44AC-AAD8-25FE37860EEC}" type="datetime1">
              <a:rPr lang="en-US" smtClean="0"/>
              <a:pPr/>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222159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42D111-1B39-4619-91DA-0C630A3566B5}" type="datetime1">
              <a:rPr lang="en-US" smtClean="0"/>
              <a:pPr/>
              <a:t>4/18/2017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2142976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0B1AF0-1239-4646-AC2A-A3F7AF66C851}" type="datetime1">
              <a:rPr lang="en-US" smtClean="0"/>
              <a:pPr/>
              <a:t>4/18/2017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1078915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C3B08-7CA6-4220-A746-F52C2690DC84}" type="datetime1">
              <a:rPr lang="en-US" smtClean="0"/>
              <a:pPr/>
              <a:t>4/18/2017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549097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4F3CB3-0949-49EE-97FA-A03F31A107D0}" type="datetime1">
              <a:rPr lang="en-US" smtClean="0"/>
              <a:pPr/>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301114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525154-CDBE-4EC3-945C-1ED7CFC3EEB2}" type="datetime1">
              <a:rPr lang="en-US" smtClean="0"/>
              <a:pPr/>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F44C0A-2C0A-4A66-979F-BD3A8C0C3D52}" type="slidenum">
              <a:rPr lang="en-US" smtClean="0"/>
              <a:pPr/>
              <a:t>‹#›</a:t>
            </a:fld>
            <a:endParaRPr lang="en-US"/>
          </a:p>
        </p:txBody>
      </p:sp>
    </p:spTree>
    <p:extLst>
      <p:ext uri="{BB962C8B-B14F-4D97-AF65-F5344CB8AC3E}">
        <p14:creationId xmlns:p14="http://schemas.microsoft.com/office/powerpoint/2010/main" val="943735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C4A3BF-8FCA-4A7C-957B-A0C79EC68F6F}" type="datetime1">
              <a:rPr lang="en-US" smtClean="0"/>
              <a:pPr/>
              <a:t>4/18/2017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F44C0A-2C0A-4A66-979F-BD3A8C0C3D52}" type="slidenum">
              <a:rPr lang="en-US" smtClean="0"/>
              <a:pPr/>
              <a:t>‹#›</a:t>
            </a:fld>
            <a:endParaRPr lang="en-US"/>
          </a:p>
        </p:txBody>
      </p:sp>
    </p:spTree>
    <p:extLst>
      <p:ext uri="{BB962C8B-B14F-4D97-AF65-F5344CB8AC3E}">
        <p14:creationId xmlns:p14="http://schemas.microsoft.com/office/powerpoint/2010/main" val="1056032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g"/><Relationship Id="rId7"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38.jpeg"/><Relationship Id="rId7"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www.montgomeryplanning.org/community/grosvenor-strathmore/" TargetMode="External"/><Relationship Id="rId5" Type="http://schemas.openxmlformats.org/officeDocument/2006/relationships/hyperlink" Target="mailto:Maren.Hill@montgomeryplanning.org"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pn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e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5.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F44C0A-2C0A-4A66-979F-BD3A8C0C3D52}" type="slidenum">
              <a:rPr lang="en-US" smtClean="0"/>
              <a:pPr/>
              <a:t>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8" y="0"/>
            <a:ext cx="12261668" cy="957943"/>
          </a:xfrm>
          <a:prstGeom prst="rect">
            <a:avLst/>
          </a:prstGeom>
        </p:spPr>
      </p:pic>
      <p:sp>
        <p:nvSpPr>
          <p:cNvPr id="6" name="TextBox 5"/>
          <p:cNvSpPr txBox="1"/>
          <p:nvPr/>
        </p:nvSpPr>
        <p:spPr>
          <a:xfrm>
            <a:off x="2854029" y="182692"/>
            <a:ext cx="8706000" cy="584775"/>
          </a:xfrm>
          <a:prstGeom prst="rect">
            <a:avLst/>
          </a:prstGeom>
          <a:noFill/>
        </p:spPr>
        <p:txBody>
          <a:bodyPr wrap="square" rtlCol="0">
            <a:spAutoFit/>
          </a:bodyPr>
          <a:lstStyle/>
          <a:p>
            <a:r>
              <a:rPr lang="en-US" sz="3200" dirty="0">
                <a:solidFill>
                  <a:schemeClr val="bg1"/>
                </a:solidFill>
                <a:latin typeface="Tw Cen MT" panose="020B0602020104020603" pitchFamily="34" charset="0"/>
              </a:rPr>
              <a:t>North Bethesda TMD Meeting| April 19</a:t>
            </a:r>
            <a:r>
              <a:rPr lang="en-US" sz="3200" baseline="30000" dirty="0">
                <a:solidFill>
                  <a:schemeClr val="bg1"/>
                </a:solidFill>
                <a:latin typeface="Tw Cen MT" panose="020B0602020104020603" pitchFamily="34" charset="0"/>
              </a:rPr>
              <a:t>th</a:t>
            </a:r>
            <a:r>
              <a:rPr lang="en-US" sz="3200" dirty="0">
                <a:solidFill>
                  <a:schemeClr val="bg1"/>
                </a:solidFill>
                <a:latin typeface="Tw Cen MT" panose="020B0602020104020603" pitchFamily="34" charset="0"/>
              </a:rPr>
              <a:t> | 2017</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7759" t="6706" r="19446" b="15006"/>
          <a:stretch/>
        </p:blipFill>
        <p:spPr>
          <a:xfrm>
            <a:off x="136101" y="944836"/>
            <a:ext cx="5717692" cy="4751630"/>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7667" t="20309" r="7441" b="10946"/>
          <a:stretch/>
        </p:blipFill>
        <p:spPr>
          <a:xfrm>
            <a:off x="5927292" y="3533027"/>
            <a:ext cx="2081913" cy="286654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224" t="6403" r="2830"/>
          <a:stretch/>
        </p:blipFill>
        <p:spPr>
          <a:xfrm>
            <a:off x="5927292" y="944835"/>
            <a:ext cx="3804557" cy="2528741"/>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35426" r="-1"/>
          <a:stretch/>
        </p:blipFill>
        <p:spPr>
          <a:xfrm>
            <a:off x="8082705" y="3533026"/>
            <a:ext cx="3293068" cy="2866541"/>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40093" t="3536"/>
          <a:stretch/>
        </p:blipFill>
        <p:spPr>
          <a:xfrm>
            <a:off x="9805348" y="944835"/>
            <a:ext cx="1570424" cy="2528741"/>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1818" t="87369" r="39727" b="5302"/>
          <a:stretch/>
        </p:blipFill>
        <p:spPr>
          <a:xfrm>
            <a:off x="97612" y="5696466"/>
            <a:ext cx="5645677" cy="659884"/>
          </a:xfrm>
          <a:prstGeom prst="rect">
            <a:avLst/>
          </a:prstGeom>
        </p:spPr>
      </p:pic>
      <p:sp>
        <p:nvSpPr>
          <p:cNvPr id="13" name="TextBox 12"/>
          <p:cNvSpPr txBox="1"/>
          <p:nvPr/>
        </p:nvSpPr>
        <p:spPr>
          <a:xfrm>
            <a:off x="2578247" y="5848894"/>
            <a:ext cx="1635165" cy="307777"/>
          </a:xfrm>
          <a:prstGeom prst="rect">
            <a:avLst/>
          </a:prstGeom>
          <a:solidFill>
            <a:schemeClr val="bg1"/>
          </a:solidFill>
        </p:spPr>
        <p:txBody>
          <a:bodyPr wrap="square" rtlCol="0">
            <a:spAutoFit/>
          </a:bodyPr>
          <a:lstStyle/>
          <a:p>
            <a:r>
              <a:rPr lang="en-US" sz="1400" dirty="0"/>
              <a:t>Plan Boundary</a:t>
            </a:r>
          </a:p>
        </p:txBody>
      </p:sp>
    </p:spTree>
    <p:extLst>
      <p:ext uri="{BB962C8B-B14F-4D97-AF65-F5344CB8AC3E}">
        <p14:creationId xmlns:p14="http://schemas.microsoft.com/office/powerpoint/2010/main" val="3185924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F44C0A-2C0A-4A66-979F-BD3A8C0C3D52}" type="slidenum">
              <a:rPr lang="en-US" smtClean="0"/>
              <a:pPr/>
              <a:t>10</a:t>
            </a:fld>
            <a:endParaRPr lang="en-US"/>
          </a:p>
        </p:txBody>
      </p:sp>
      <p:graphicFrame>
        <p:nvGraphicFramePr>
          <p:cNvPr id="3" name="Table 2"/>
          <p:cNvGraphicFramePr>
            <a:graphicFrameLocks noGrp="1"/>
          </p:cNvGraphicFramePr>
          <p:nvPr>
            <p:extLst>
              <p:ext uri="{D42A27DB-BD31-4B8C-83A1-F6EECF244321}">
                <p14:modId xmlns:p14="http://schemas.microsoft.com/office/powerpoint/2010/main" val="113010539"/>
              </p:ext>
            </p:extLst>
          </p:nvPr>
        </p:nvGraphicFramePr>
        <p:xfrm>
          <a:off x="394635" y="1199234"/>
          <a:ext cx="10062350" cy="5196852"/>
        </p:xfrm>
        <a:graphic>
          <a:graphicData uri="http://schemas.openxmlformats.org/drawingml/2006/table">
            <a:tbl>
              <a:tblPr firstRow="1" bandRow="1">
                <a:tableStyleId>{5C22544A-7EE6-4342-B048-85BDC9FD1C3A}</a:tableStyleId>
              </a:tblPr>
              <a:tblGrid>
                <a:gridCol w="3715812">
                  <a:extLst>
                    <a:ext uri="{9D8B030D-6E8A-4147-A177-3AD203B41FA5}">
                      <a16:colId xmlns:a16="http://schemas.microsoft.com/office/drawing/2014/main" val="3731947838"/>
                    </a:ext>
                  </a:extLst>
                </a:gridCol>
                <a:gridCol w="3236996">
                  <a:extLst>
                    <a:ext uri="{9D8B030D-6E8A-4147-A177-3AD203B41FA5}">
                      <a16:colId xmlns:a16="http://schemas.microsoft.com/office/drawing/2014/main" val="2381924014"/>
                    </a:ext>
                  </a:extLst>
                </a:gridCol>
                <a:gridCol w="3109542">
                  <a:extLst>
                    <a:ext uri="{9D8B030D-6E8A-4147-A177-3AD203B41FA5}">
                      <a16:colId xmlns:a16="http://schemas.microsoft.com/office/drawing/2014/main" val="3252058515"/>
                    </a:ext>
                  </a:extLst>
                </a:gridCol>
              </a:tblGrid>
              <a:tr h="914400">
                <a:tc>
                  <a:txBody>
                    <a:bodyPr/>
                    <a:lstStyle/>
                    <a:p>
                      <a:r>
                        <a:rPr lang="en-US" dirty="0">
                          <a:latin typeface="Tw Cen MT" panose="020B0602020104020603" pitchFamily="34" charset="0"/>
                        </a:rPr>
                        <a:t>Scenarios</a:t>
                      </a:r>
                    </a:p>
                  </a:txBody>
                  <a:tcPr/>
                </a:tc>
                <a:tc>
                  <a:txBody>
                    <a:bodyPr/>
                    <a:lstStyle/>
                    <a:p>
                      <a:r>
                        <a:rPr lang="en-US" dirty="0">
                          <a:latin typeface="Tw Cen MT" panose="020B0602020104020603" pitchFamily="34" charset="0"/>
                        </a:rPr>
                        <a:t>Residential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Approximate</a:t>
                      </a:r>
                      <a:r>
                        <a:rPr lang="en-US" baseline="0" dirty="0">
                          <a:latin typeface="Tw Cen MT" panose="020B0602020104020603" pitchFamily="34" charset="0"/>
                        </a:rPr>
                        <a:t> Number of Dwelling Units based on 1,250 gross sq. ft.</a:t>
                      </a:r>
                      <a:endParaRPr lang="en-US" dirty="0">
                        <a:latin typeface="Tw Cen MT" panose="020B0602020104020603" pitchFamily="34" charset="0"/>
                      </a:endParaRPr>
                    </a:p>
                  </a:txBody>
                  <a:tcPr/>
                </a:tc>
                <a:extLst>
                  <a:ext uri="{0D108BD9-81ED-4DB2-BD59-A6C34878D82A}">
                    <a16:rowId xmlns:a16="http://schemas.microsoft.com/office/drawing/2014/main" val="3927117270"/>
                  </a:ext>
                </a:extLst>
              </a:tr>
              <a:tr h="940851">
                <a:tc>
                  <a:txBody>
                    <a:bodyPr/>
                    <a:lstStyle/>
                    <a:p>
                      <a:r>
                        <a:rPr lang="en-US" dirty="0">
                          <a:latin typeface="Tw Cen MT" panose="020B0602020104020603" pitchFamily="34" charset="0"/>
                        </a:rPr>
                        <a:t>Alternative 1 (FAR 2.0)</a:t>
                      </a:r>
                    </a:p>
                  </a:txBody>
                  <a:tcPr/>
                </a:tc>
                <a:tc>
                  <a:txBody>
                    <a:bodyPr/>
                    <a:lstStyle/>
                    <a:p>
                      <a:r>
                        <a:rPr lang="en-US" dirty="0">
                          <a:latin typeface="Tw Cen MT" panose="020B0602020104020603" pitchFamily="34" charset="0"/>
                        </a:rPr>
                        <a:t>1,111,250</a:t>
                      </a:r>
                      <a:r>
                        <a:rPr lang="en-US" baseline="0" dirty="0">
                          <a:latin typeface="Tw Cen MT" panose="020B0602020104020603" pitchFamily="34" charset="0"/>
                        </a:rPr>
                        <a:t> sf</a:t>
                      </a:r>
                      <a:endParaRPr lang="en-US" dirty="0">
                        <a:latin typeface="Tw Cen MT" panose="020B0602020104020603" pitchFamily="34" charset="0"/>
                      </a:endParaRPr>
                    </a:p>
                  </a:txBody>
                  <a:tcPr/>
                </a:tc>
                <a:tc>
                  <a:txBody>
                    <a:bodyPr/>
                    <a:lstStyle/>
                    <a:p>
                      <a:r>
                        <a:rPr lang="en-US" dirty="0">
                          <a:latin typeface="Tw Cen MT" panose="020B0602020104020603" pitchFamily="34" charset="0"/>
                        </a:rPr>
                        <a:t>890</a:t>
                      </a:r>
                      <a:r>
                        <a:rPr lang="en-US" baseline="0" dirty="0">
                          <a:latin typeface="Tw Cen MT" panose="020B0602020104020603" pitchFamily="34" charset="0"/>
                        </a:rPr>
                        <a:t> </a:t>
                      </a:r>
                      <a:endParaRPr lang="en-US" dirty="0">
                        <a:latin typeface="Tw Cen MT" panose="020B0602020104020603" pitchFamily="34" charset="0"/>
                      </a:endParaRPr>
                    </a:p>
                  </a:txBody>
                  <a:tcPr/>
                </a:tc>
                <a:extLst>
                  <a:ext uri="{0D108BD9-81ED-4DB2-BD59-A6C34878D82A}">
                    <a16:rowId xmlns:a16="http://schemas.microsoft.com/office/drawing/2014/main" val="1793219646"/>
                  </a:ext>
                </a:extLst>
              </a:tr>
              <a:tr h="1075458">
                <a:tc>
                  <a:txBody>
                    <a:bodyPr/>
                    <a:lstStyle/>
                    <a:p>
                      <a:r>
                        <a:rPr lang="en-US" dirty="0">
                          <a:latin typeface="Tw Cen MT" panose="020B0602020104020603" pitchFamily="34" charset="0"/>
                        </a:rPr>
                        <a:t>Alternative</a:t>
                      </a:r>
                      <a:r>
                        <a:rPr lang="en-US" baseline="0" dirty="0">
                          <a:latin typeface="Tw Cen MT" panose="020B0602020104020603" pitchFamily="34" charset="0"/>
                        </a:rPr>
                        <a:t> 2 (FAR 2.5)</a:t>
                      </a:r>
                      <a:endParaRPr lang="en-US" dirty="0">
                        <a:latin typeface="Tw Cen MT" panose="020B0602020104020603" pitchFamily="34" charset="0"/>
                      </a:endParaRPr>
                    </a:p>
                  </a:txBody>
                  <a:tcPr/>
                </a:tc>
                <a:tc>
                  <a:txBody>
                    <a:bodyPr/>
                    <a:lstStyle/>
                    <a:p>
                      <a:r>
                        <a:rPr lang="en-US" dirty="0">
                          <a:latin typeface="Tw Cen MT" panose="020B0602020104020603" pitchFamily="34" charset="0"/>
                        </a:rPr>
                        <a:t>1,431,250</a:t>
                      </a:r>
                      <a:r>
                        <a:rPr lang="en-US" baseline="0" dirty="0">
                          <a:latin typeface="Tw Cen MT" panose="020B0602020104020603" pitchFamily="34" charset="0"/>
                        </a:rPr>
                        <a:t> sf</a:t>
                      </a:r>
                      <a:endParaRPr lang="en-US" dirty="0">
                        <a:latin typeface="Tw Cen MT" panose="020B06020201040206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1,145</a:t>
                      </a:r>
                    </a:p>
                  </a:txBody>
                  <a:tcPr/>
                </a:tc>
                <a:extLst>
                  <a:ext uri="{0D108BD9-81ED-4DB2-BD59-A6C34878D82A}">
                    <a16:rowId xmlns:a16="http://schemas.microsoft.com/office/drawing/2014/main" val="2596969384"/>
                  </a:ext>
                </a:extLst>
              </a:tr>
              <a:tr h="1075458">
                <a:tc>
                  <a:txBody>
                    <a:bodyPr/>
                    <a:lstStyle/>
                    <a:p>
                      <a:r>
                        <a:rPr lang="en-US" dirty="0">
                          <a:latin typeface="Tw Cen MT" panose="020B0602020104020603" pitchFamily="34" charset="0"/>
                        </a:rPr>
                        <a:t>Alternative 3 (FAR 3.0)</a:t>
                      </a:r>
                    </a:p>
                  </a:txBody>
                  <a:tcPr/>
                </a:tc>
                <a:tc>
                  <a:txBody>
                    <a:bodyPr/>
                    <a:lstStyle/>
                    <a:p>
                      <a:r>
                        <a:rPr lang="en-US" dirty="0">
                          <a:latin typeface="Tw Cen MT" panose="020B0602020104020603" pitchFamily="34" charset="0"/>
                        </a:rPr>
                        <a:t>1,746,250</a:t>
                      </a:r>
                      <a:r>
                        <a:rPr lang="en-US" baseline="0" dirty="0">
                          <a:latin typeface="Tw Cen MT" panose="020B0602020104020603" pitchFamily="34" charset="0"/>
                        </a:rPr>
                        <a:t> sf</a:t>
                      </a:r>
                      <a:endParaRPr lang="en-US" dirty="0">
                        <a:latin typeface="Tw Cen MT" panose="020B06020201040206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1,400</a:t>
                      </a:r>
                    </a:p>
                  </a:txBody>
                  <a:tcPr/>
                </a:tc>
                <a:extLst>
                  <a:ext uri="{0D108BD9-81ED-4DB2-BD59-A6C34878D82A}">
                    <a16:rowId xmlns:a16="http://schemas.microsoft.com/office/drawing/2014/main" val="1388242419"/>
                  </a:ext>
                </a:extLst>
              </a:tr>
              <a:tr h="11906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Alternative 4 (FAR 3.5)</a:t>
                      </a:r>
                    </a:p>
                    <a:p>
                      <a:endParaRPr lang="en-US" dirty="0">
                        <a:latin typeface="Tw Cen MT" panose="020B06020201040206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2,061,250</a:t>
                      </a:r>
                      <a:r>
                        <a:rPr lang="en-US" baseline="0" dirty="0">
                          <a:latin typeface="Tw Cen MT" panose="020B0602020104020603" pitchFamily="34" charset="0"/>
                        </a:rPr>
                        <a:t> sf</a:t>
                      </a:r>
                      <a:endParaRPr lang="en-US" dirty="0">
                        <a:latin typeface="Tw Cen MT" panose="020B0602020104020603" pitchFamily="34" charset="0"/>
                      </a:endParaRPr>
                    </a:p>
                    <a:p>
                      <a:endParaRPr lang="en-US" dirty="0">
                        <a:latin typeface="Tw Cen MT" panose="020B0602020104020603"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w Cen MT" panose="020B0602020104020603" pitchFamily="34" charset="0"/>
                        </a:rPr>
                        <a:t>1,650</a:t>
                      </a:r>
                    </a:p>
                  </a:txBody>
                  <a:tcPr/>
                </a:tc>
                <a:extLst>
                  <a:ext uri="{0D108BD9-81ED-4DB2-BD59-A6C34878D82A}">
                    <a16:rowId xmlns:a16="http://schemas.microsoft.com/office/drawing/2014/main" val="3621969716"/>
                  </a:ext>
                </a:extLst>
              </a:tr>
            </a:tbl>
          </a:graphicData>
        </a:graphic>
      </p:graphicFrame>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0" y="-8390"/>
            <a:ext cx="12261668" cy="957943"/>
          </a:xfrm>
          <a:prstGeom prst="rect">
            <a:avLst/>
          </a:prstGeom>
        </p:spPr>
      </p:pic>
      <p:sp>
        <p:nvSpPr>
          <p:cNvPr id="10" name="TextBox 9"/>
          <p:cNvSpPr txBox="1"/>
          <p:nvPr/>
        </p:nvSpPr>
        <p:spPr>
          <a:xfrm>
            <a:off x="2854029" y="182692"/>
            <a:ext cx="8706000" cy="584775"/>
          </a:xfrm>
          <a:prstGeom prst="rect">
            <a:avLst/>
          </a:prstGeom>
          <a:noFill/>
        </p:spPr>
        <p:txBody>
          <a:bodyPr wrap="square" rtlCol="0">
            <a:spAutoFit/>
          </a:bodyPr>
          <a:lstStyle/>
          <a:p>
            <a:r>
              <a:rPr lang="en-US" sz="3200" dirty="0">
                <a:solidFill>
                  <a:schemeClr val="bg1"/>
                </a:solidFill>
                <a:latin typeface="Tw Cen MT" panose="020B0602020104020603" pitchFamily="34" charset="0"/>
              </a:rPr>
              <a:t>Land Use Scenarios</a:t>
            </a:r>
          </a:p>
        </p:txBody>
      </p:sp>
    </p:spTree>
    <p:extLst>
      <p:ext uri="{BB962C8B-B14F-4D97-AF65-F5344CB8AC3E}">
        <p14:creationId xmlns:p14="http://schemas.microsoft.com/office/powerpoint/2010/main" val="2126362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F44C0A-2C0A-4A66-979F-BD3A8C0C3D52}" type="slidenum">
              <a:rPr lang="en-US" smtClean="0"/>
              <a:pPr/>
              <a:t>11</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6877" r="5163"/>
          <a:stretch/>
        </p:blipFill>
        <p:spPr>
          <a:xfrm>
            <a:off x="8501333" y="4051832"/>
            <a:ext cx="3690668" cy="2805984"/>
          </a:xfrm>
          <a:prstGeom prst="rect">
            <a:avLst/>
          </a:prstGeom>
        </p:spPr>
      </p:pic>
      <p:sp>
        <p:nvSpPr>
          <p:cNvPr id="15" name="TextBox 14"/>
          <p:cNvSpPr txBox="1"/>
          <p:nvPr/>
        </p:nvSpPr>
        <p:spPr>
          <a:xfrm>
            <a:off x="0" y="3322919"/>
            <a:ext cx="1798189" cy="923330"/>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Music Center</a:t>
            </a:r>
          </a:p>
          <a:p>
            <a:r>
              <a:rPr lang="en-US" dirty="0">
                <a:solidFill>
                  <a:schemeClr val="bg1">
                    <a:alpha val="67000"/>
                  </a:schemeClr>
                </a:solidFill>
                <a:latin typeface="Tw Cen MT" panose="020B0602020104020603" pitchFamily="34" charset="0"/>
              </a:rPr>
              <a:t>@ Strathmore</a:t>
            </a:r>
          </a:p>
          <a:p>
            <a:pPr marL="285750" indent="-285750">
              <a:buFont typeface="Arial" panose="020B0604020202020204" pitchFamily="34" charset="0"/>
              <a:buChar char="•"/>
            </a:pPr>
            <a:endParaRPr lang="en-US" dirty="0">
              <a:solidFill>
                <a:schemeClr val="bg1">
                  <a:alpha val="67000"/>
                </a:schemeClr>
              </a:solidFill>
            </a:endParaRPr>
          </a:p>
        </p:txBody>
      </p:sp>
      <p:sp>
        <p:nvSpPr>
          <p:cNvPr id="16" name="TextBox 15"/>
          <p:cNvSpPr txBox="1"/>
          <p:nvPr/>
        </p:nvSpPr>
        <p:spPr>
          <a:xfrm>
            <a:off x="10546808" y="3601033"/>
            <a:ext cx="2490602"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Rock Creek Trail</a:t>
            </a:r>
          </a:p>
          <a:p>
            <a:pPr marL="285750" indent="-285750">
              <a:buFont typeface="Arial" panose="020B0604020202020204" pitchFamily="34" charset="0"/>
              <a:buChar char="•"/>
            </a:pPr>
            <a:endParaRPr lang="en-US" dirty="0">
              <a:solidFill>
                <a:schemeClr val="bg1">
                  <a:alpha val="67000"/>
                </a:schemeClr>
              </a:solidFill>
            </a:endParaRPr>
          </a:p>
        </p:txBody>
      </p:sp>
      <p:sp>
        <p:nvSpPr>
          <p:cNvPr id="19" name="TextBox 18"/>
          <p:cNvSpPr txBox="1"/>
          <p:nvPr/>
        </p:nvSpPr>
        <p:spPr>
          <a:xfrm>
            <a:off x="9701398" y="4051831"/>
            <a:ext cx="2490602" cy="923330"/>
          </a:xfrm>
          <a:prstGeom prst="rect">
            <a:avLst/>
          </a:prstGeom>
          <a:noFill/>
        </p:spPr>
        <p:txBody>
          <a:bodyPr wrap="square" rtlCol="0">
            <a:spAutoFit/>
          </a:bodyPr>
          <a:lstStyle/>
          <a:p>
            <a:pPr algn="r"/>
            <a:r>
              <a:rPr lang="en-US" dirty="0">
                <a:solidFill>
                  <a:schemeClr val="bg1">
                    <a:alpha val="67000"/>
                  </a:schemeClr>
                </a:solidFill>
                <a:latin typeface="Tw Cen MT" panose="020B0602020104020603" pitchFamily="34" charset="0"/>
              </a:rPr>
              <a:t>Bethesda</a:t>
            </a:r>
          </a:p>
          <a:p>
            <a:pPr algn="r"/>
            <a:r>
              <a:rPr lang="en-US" dirty="0">
                <a:solidFill>
                  <a:schemeClr val="bg1">
                    <a:alpha val="67000"/>
                  </a:schemeClr>
                </a:solidFill>
                <a:latin typeface="Tw Cen MT" panose="020B0602020104020603" pitchFamily="34" charset="0"/>
              </a:rPr>
              <a:t>Trolley Trail</a:t>
            </a:r>
          </a:p>
          <a:p>
            <a:pPr marL="285750" indent="-285750">
              <a:buFont typeface="Arial" panose="020B0604020202020204" pitchFamily="34" charset="0"/>
              <a:buChar char="•"/>
            </a:pPr>
            <a:endParaRPr lang="en-US" dirty="0">
              <a:solidFill>
                <a:schemeClr val="bg1">
                  <a:alpha val="67000"/>
                </a:schemeClr>
              </a:solidFill>
            </a:endParaRPr>
          </a:p>
        </p:txBody>
      </p:sp>
      <p:sp>
        <p:nvSpPr>
          <p:cNvPr id="20" name="TextBox 19"/>
          <p:cNvSpPr txBox="1"/>
          <p:nvPr/>
        </p:nvSpPr>
        <p:spPr>
          <a:xfrm>
            <a:off x="6202014" y="3601034"/>
            <a:ext cx="1237310"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CULTURE</a:t>
            </a:r>
          </a:p>
          <a:p>
            <a:pPr marL="285750" indent="-285750">
              <a:buFont typeface="Arial" panose="020B0604020202020204" pitchFamily="34" charset="0"/>
              <a:buChar char="•"/>
            </a:pPr>
            <a:endParaRPr lang="en-US" dirty="0">
              <a:solidFill>
                <a:schemeClr val="bg1">
                  <a:alpha val="67000"/>
                </a:schemeClr>
              </a:solidFill>
            </a:endParaRPr>
          </a:p>
        </p:txBody>
      </p:sp>
      <p:sp>
        <p:nvSpPr>
          <p:cNvPr id="22" name="TextBox 21"/>
          <p:cNvSpPr txBox="1"/>
          <p:nvPr/>
        </p:nvSpPr>
        <p:spPr>
          <a:xfrm>
            <a:off x="9715701" y="0"/>
            <a:ext cx="2490602" cy="646331"/>
          </a:xfrm>
          <a:prstGeom prst="rect">
            <a:avLst/>
          </a:prstGeom>
          <a:noFill/>
        </p:spPr>
        <p:txBody>
          <a:bodyPr wrap="square" rtlCol="0">
            <a:spAutoFit/>
          </a:bodyPr>
          <a:lstStyle/>
          <a:p>
            <a:pPr algn="r"/>
            <a:r>
              <a:rPr lang="en-US" dirty="0">
                <a:solidFill>
                  <a:schemeClr val="bg1">
                    <a:alpha val="67000"/>
                  </a:schemeClr>
                </a:solidFill>
                <a:latin typeface="Tw Cen MT" panose="020B0602020104020603" pitchFamily="34" charset="0"/>
              </a:rPr>
              <a:t>RECREATION</a:t>
            </a:r>
          </a:p>
          <a:p>
            <a:pPr marL="285750" indent="-285750">
              <a:buFont typeface="Arial" panose="020B0604020202020204" pitchFamily="34" charset="0"/>
              <a:buChar char="•"/>
            </a:pPr>
            <a:endParaRPr lang="en-US" dirty="0">
              <a:solidFill>
                <a:schemeClr val="bg1">
                  <a:alpha val="67000"/>
                </a:schemeClr>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500" t="15350" r="46661" b="-138"/>
          <a:stretch/>
        </p:blipFill>
        <p:spPr>
          <a:xfrm>
            <a:off x="6202015" y="4040965"/>
            <a:ext cx="2285761" cy="2816852"/>
          </a:xfrm>
          <a:prstGeom prst="rect">
            <a:avLst/>
          </a:prstGeom>
        </p:spPr>
      </p:pic>
      <p:sp>
        <p:nvSpPr>
          <p:cNvPr id="23" name="TextBox 22"/>
          <p:cNvSpPr txBox="1"/>
          <p:nvPr/>
        </p:nvSpPr>
        <p:spPr>
          <a:xfrm>
            <a:off x="6305250" y="6454200"/>
            <a:ext cx="1271412"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Totem Art </a:t>
            </a:r>
          </a:p>
          <a:p>
            <a:pPr marL="285750" indent="-285750">
              <a:buFont typeface="Arial" panose="020B0604020202020204" pitchFamily="34" charset="0"/>
              <a:buChar char="•"/>
            </a:pPr>
            <a:endParaRPr lang="en-US" dirty="0">
              <a:solidFill>
                <a:schemeClr val="bg1">
                  <a:alpha val="67000"/>
                </a:schemeClr>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15486"/>
          <a:stretch/>
        </p:blipFill>
        <p:spPr>
          <a:xfrm>
            <a:off x="0" y="4053397"/>
            <a:ext cx="3160166" cy="2804419"/>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3271" r="4878" b="1023"/>
          <a:stretch/>
        </p:blipFill>
        <p:spPr>
          <a:xfrm>
            <a:off x="3160166" y="4051831"/>
            <a:ext cx="3093927" cy="2805985"/>
          </a:xfrm>
          <a:prstGeom prst="rect">
            <a:avLst/>
          </a:prstGeom>
        </p:spPr>
      </p:pic>
      <p:sp>
        <p:nvSpPr>
          <p:cNvPr id="24" name="TextBox 23"/>
          <p:cNvSpPr txBox="1"/>
          <p:nvPr/>
        </p:nvSpPr>
        <p:spPr>
          <a:xfrm>
            <a:off x="-13557" y="4076092"/>
            <a:ext cx="1798189"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Sculpture Garden</a:t>
            </a:r>
          </a:p>
          <a:p>
            <a:r>
              <a:rPr lang="en-US" dirty="0">
                <a:solidFill>
                  <a:schemeClr val="bg1">
                    <a:alpha val="67000"/>
                  </a:schemeClr>
                </a:solidFill>
              </a:rPr>
              <a:t>@ Strathmore</a:t>
            </a:r>
          </a:p>
        </p:txBody>
      </p:sp>
      <p:sp>
        <p:nvSpPr>
          <p:cNvPr id="25" name="TextBox 24"/>
          <p:cNvSpPr txBox="1"/>
          <p:nvPr/>
        </p:nvSpPr>
        <p:spPr>
          <a:xfrm>
            <a:off x="3160166" y="6208798"/>
            <a:ext cx="1798189" cy="923330"/>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Free Concerts</a:t>
            </a:r>
          </a:p>
          <a:p>
            <a:r>
              <a:rPr lang="en-US" dirty="0">
                <a:solidFill>
                  <a:schemeClr val="bg1">
                    <a:alpha val="67000"/>
                  </a:schemeClr>
                </a:solidFill>
                <a:latin typeface="Tw Cen MT" panose="020B0602020104020603" pitchFamily="34" charset="0"/>
              </a:rPr>
              <a:t>@ Strathmore</a:t>
            </a:r>
          </a:p>
          <a:p>
            <a:pPr marL="285750" indent="-285750">
              <a:buFont typeface="Arial" panose="020B0604020202020204" pitchFamily="34" charset="0"/>
              <a:buChar char="•"/>
            </a:pPr>
            <a:endParaRPr lang="en-US" dirty="0">
              <a:solidFill>
                <a:schemeClr val="bg1">
                  <a:alpha val="67000"/>
                </a:schemeClr>
              </a:solidFill>
            </a:endParaRPr>
          </a:p>
        </p:txBody>
      </p:sp>
      <p:pic>
        <p:nvPicPr>
          <p:cNvPr id="21" name="Picture 20"/>
          <p:cNvPicPr>
            <a:picLocks noChangeAspect="1"/>
          </p:cNvPicPr>
          <p:nvPr/>
        </p:nvPicPr>
        <p:blipFill rotWithShape="1">
          <a:blip r:embed="rId7" cstate="print">
            <a:extLst>
              <a:ext uri="{28A0092B-C50C-407E-A947-70E740481C1C}">
                <a14:useLocalDpi xmlns:a14="http://schemas.microsoft.com/office/drawing/2010/main" val="0"/>
              </a:ext>
            </a:extLst>
          </a:blip>
          <a:srcRect l="20551" b="20780"/>
          <a:stretch/>
        </p:blipFill>
        <p:spPr>
          <a:xfrm>
            <a:off x="6149235" y="-33206"/>
            <a:ext cx="6042765" cy="4016942"/>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39" y="-30352"/>
            <a:ext cx="7315200" cy="3983736"/>
          </a:xfrm>
          <a:prstGeom prst="rect">
            <a:avLst/>
          </a:prstGeom>
        </p:spPr>
      </p:pic>
      <p:sp>
        <p:nvSpPr>
          <p:cNvPr id="27" name="TextBox 26"/>
          <p:cNvSpPr txBox="1"/>
          <p:nvPr/>
        </p:nvSpPr>
        <p:spPr>
          <a:xfrm>
            <a:off x="168002" y="91115"/>
            <a:ext cx="6772954" cy="2431435"/>
          </a:xfrm>
          <a:prstGeom prst="rect">
            <a:avLst/>
          </a:prstGeom>
          <a:solidFill>
            <a:schemeClr val="tx1">
              <a:lumMod val="75000"/>
              <a:lumOff val="25000"/>
              <a:alpha val="57000"/>
            </a:schemeClr>
          </a:solidFill>
        </p:spPr>
        <p:txBody>
          <a:bodyPr wrap="square" rtlCol="0">
            <a:spAutoFit/>
          </a:bodyPr>
          <a:lstStyle/>
          <a:p>
            <a:r>
              <a:rPr lang="en-US" sz="4000" b="1" dirty="0">
                <a:solidFill>
                  <a:srgbClr val="FFC000"/>
                </a:solidFill>
                <a:latin typeface="Arial" panose="020B0604020202020204" pitchFamily="34" charset="0"/>
                <a:cs typeface="Arial" panose="020B0604020202020204" pitchFamily="34" charset="0"/>
              </a:rPr>
              <a:t>Embrace a Unique Identity</a:t>
            </a:r>
          </a:p>
          <a:p>
            <a:pPr lvl="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Residential neighborhood</a:t>
            </a:r>
          </a:p>
          <a:p>
            <a:pPr lvl="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Cultural arts destination</a:t>
            </a:r>
          </a:p>
          <a:p>
            <a:pPr lvl="0">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Recreation location</a:t>
            </a:r>
          </a:p>
          <a:p>
            <a:endParaRPr lang="en-US" sz="4000" b="1" dirty="0">
              <a:solidFill>
                <a:srgbClr val="FFC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0550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F44C0A-2C0A-4A66-979F-BD3A8C0C3D52}" type="slidenum">
              <a:rPr lang="en-US" smtClean="0"/>
              <a:pPr/>
              <a:t>12</a:t>
            </a:fld>
            <a:endParaRPr lang="en-US"/>
          </a:p>
        </p:txBody>
      </p:sp>
      <p:sp>
        <p:nvSpPr>
          <p:cNvPr id="15" name="TextBox 14"/>
          <p:cNvSpPr txBox="1"/>
          <p:nvPr/>
        </p:nvSpPr>
        <p:spPr>
          <a:xfrm>
            <a:off x="0" y="3322919"/>
            <a:ext cx="1798189" cy="923330"/>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Music Center</a:t>
            </a:r>
          </a:p>
          <a:p>
            <a:r>
              <a:rPr lang="en-US" dirty="0">
                <a:solidFill>
                  <a:schemeClr val="bg1">
                    <a:alpha val="67000"/>
                  </a:schemeClr>
                </a:solidFill>
                <a:latin typeface="Tw Cen MT" panose="020B0602020104020603" pitchFamily="34" charset="0"/>
              </a:rPr>
              <a:t>@ Strathmore</a:t>
            </a:r>
          </a:p>
          <a:p>
            <a:pPr marL="285750" indent="-285750">
              <a:buFont typeface="Arial" panose="020B0604020202020204" pitchFamily="34" charset="0"/>
              <a:buChar char="•"/>
            </a:pPr>
            <a:endParaRPr lang="en-US" dirty="0">
              <a:solidFill>
                <a:schemeClr val="bg1">
                  <a:alpha val="67000"/>
                </a:schemeClr>
              </a:solidFill>
            </a:endParaRPr>
          </a:p>
        </p:txBody>
      </p:sp>
      <p:sp>
        <p:nvSpPr>
          <p:cNvPr id="16" name="TextBox 15"/>
          <p:cNvSpPr txBox="1"/>
          <p:nvPr/>
        </p:nvSpPr>
        <p:spPr>
          <a:xfrm>
            <a:off x="10546808" y="3601033"/>
            <a:ext cx="2490602"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Rock Creek Trail</a:t>
            </a:r>
          </a:p>
          <a:p>
            <a:pPr marL="285750" indent="-285750">
              <a:buFont typeface="Arial" panose="020B0604020202020204" pitchFamily="34" charset="0"/>
              <a:buChar char="•"/>
            </a:pPr>
            <a:endParaRPr lang="en-US" dirty="0">
              <a:solidFill>
                <a:schemeClr val="bg1">
                  <a:alpha val="67000"/>
                </a:schemeClr>
              </a:solidFill>
            </a:endParaRPr>
          </a:p>
        </p:txBody>
      </p:sp>
      <p:sp>
        <p:nvSpPr>
          <p:cNvPr id="19" name="TextBox 18"/>
          <p:cNvSpPr txBox="1"/>
          <p:nvPr/>
        </p:nvSpPr>
        <p:spPr>
          <a:xfrm>
            <a:off x="9701398" y="4051831"/>
            <a:ext cx="2490602" cy="923330"/>
          </a:xfrm>
          <a:prstGeom prst="rect">
            <a:avLst/>
          </a:prstGeom>
          <a:noFill/>
        </p:spPr>
        <p:txBody>
          <a:bodyPr wrap="square" rtlCol="0">
            <a:spAutoFit/>
          </a:bodyPr>
          <a:lstStyle/>
          <a:p>
            <a:pPr algn="r"/>
            <a:r>
              <a:rPr lang="en-US" dirty="0">
                <a:solidFill>
                  <a:schemeClr val="bg1">
                    <a:alpha val="67000"/>
                  </a:schemeClr>
                </a:solidFill>
                <a:latin typeface="Tw Cen MT" panose="020B0602020104020603" pitchFamily="34" charset="0"/>
              </a:rPr>
              <a:t>Bethesda</a:t>
            </a:r>
          </a:p>
          <a:p>
            <a:pPr algn="r"/>
            <a:r>
              <a:rPr lang="en-US" dirty="0">
                <a:solidFill>
                  <a:schemeClr val="bg1">
                    <a:alpha val="67000"/>
                  </a:schemeClr>
                </a:solidFill>
                <a:latin typeface="Tw Cen MT" panose="020B0602020104020603" pitchFamily="34" charset="0"/>
              </a:rPr>
              <a:t>Trolley Trail</a:t>
            </a:r>
          </a:p>
          <a:p>
            <a:pPr marL="285750" indent="-285750">
              <a:buFont typeface="Arial" panose="020B0604020202020204" pitchFamily="34" charset="0"/>
              <a:buChar char="•"/>
            </a:pPr>
            <a:endParaRPr lang="en-US" dirty="0">
              <a:solidFill>
                <a:schemeClr val="bg1">
                  <a:alpha val="67000"/>
                </a:schemeClr>
              </a:solidFill>
            </a:endParaRPr>
          </a:p>
        </p:txBody>
      </p:sp>
      <p:sp>
        <p:nvSpPr>
          <p:cNvPr id="20" name="TextBox 19"/>
          <p:cNvSpPr txBox="1"/>
          <p:nvPr/>
        </p:nvSpPr>
        <p:spPr>
          <a:xfrm>
            <a:off x="6202014" y="3601034"/>
            <a:ext cx="1237310"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CULTURE</a:t>
            </a:r>
          </a:p>
          <a:p>
            <a:pPr marL="285750" indent="-285750">
              <a:buFont typeface="Arial" panose="020B0604020202020204" pitchFamily="34" charset="0"/>
              <a:buChar char="•"/>
            </a:pPr>
            <a:endParaRPr lang="en-US" dirty="0">
              <a:solidFill>
                <a:schemeClr val="bg1">
                  <a:alpha val="67000"/>
                </a:schemeClr>
              </a:solidFill>
            </a:endParaRPr>
          </a:p>
        </p:txBody>
      </p:sp>
      <p:sp>
        <p:nvSpPr>
          <p:cNvPr id="22" name="TextBox 21"/>
          <p:cNvSpPr txBox="1"/>
          <p:nvPr/>
        </p:nvSpPr>
        <p:spPr>
          <a:xfrm>
            <a:off x="9715701" y="0"/>
            <a:ext cx="2490602" cy="646331"/>
          </a:xfrm>
          <a:prstGeom prst="rect">
            <a:avLst/>
          </a:prstGeom>
          <a:noFill/>
        </p:spPr>
        <p:txBody>
          <a:bodyPr wrap="square" rtlCol="0">
            <a:spAutoFit/>
          </a:bodyPr>
          <a:lstStyle/>
          <a:p>
            <a:pPr algn="r"/>
            <a:r>
              <a:rPr lang="en-US" dirty="0">
                <a:solidFill>
                  <a:schemeClr val="bg1">
                    <a:alpha val="67000"/>
                  </a:schemeClr>
                </a:solidFill>
                <a:latin typeface="Tw Cen MT" panose="020B0602020104020603" pitchFamily="34" charset="0"/>
              </a:rPr>
              <a:t>RECREATION</a:t>
            </a:r>
          </a:p>
          <a:p>
            <a:pPr marL="285750" indent="-285750">
              <a:buFont typeface="Arial" panose="020B0604020202020204" pitchFamily="34" charset="0"/>
              <a:buChar char="•"/>
            </a:pPr>
            <a:endParaRPr lang="en-US" dirty="0">
              <a:solidFill>
                <a:schemeClr val="bg1">
                  <a:alpha val="67000"/>
                </a:schemeClr>
              </a:solidFill>
            </a:endParaRPr>
          </a:p>
        </p:txBody>
      </p:sp>
      <p:sp>
        <p:nvSpPr>
          <p:cNvPr id="23" name="TextBox 22"/>
          <p:cNvSpPr txBox="1"/>
          <p:nvPr/>
        </p:nvSpPr>
        <p:spPr>
          <a:xfrm>
            <a:off x="6305250" y="6454200"/>
            <a:ext cx="1271412"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Totem Art </a:t>
            </a:r>
          </a:p>
          <a:p>
            <a:pPr marL="285750" indent="-285750">
              <a:buFont typeface="Arial" panose="020B0604020202020204" pitchFamily="34" charset="0"/>
              <a:buChar char="•"/>
            </a:pPr>
            <a:endParaRPr lang="en-US" dirty="0">
              <a:solidFill>
                <a:schemeClr val="bg1">
                  <a:alpha val="67000"/>
                </a:schemeClr>
              </a:solidFill>
            </a:endParaRPr>
          </a:p>
        </p:txBody>
      </p:sp>
      <p:sp>
        <p:nvSpPr>
          <p:cNvPr id="24" name="TextBox 23"/>
          <p:cNvSpPr txBox="1"/>
          <p:nvPr/>
        </p:nvSpPr>
        <p:spPr>
          <a:xfrm>
            <a:off x="-13557" y="4076092"/>
            <a:ext cx="1798189" cy="646331"/>
          </a:xfrm>
          <a:prstGeom prst="rect">
            <a:avLst/>
          </a:prstGeom>
          <a:noFill/>
        </p:spPr>
        <p:txBody>
          <a:bodyPr wrap="square" rtlCol="0">
            <a:spAutoFit/>
          </a:bodyPr>
          <a:lstStyle/>
          <a:p>
            <a:r>
              <a:rPr lang="en-US" dirty="0">
                <a:solidFill>
                  <a:schemeClr val="bg1">
                    <a:alpha val="67000"/>
                  </a:schemeClr>
                </a:solidFill>
                <a:latin typeface="Tw Cen MT" panose="020B0602020104020603" pitchFamily="34" charset="0"/>
              </a:rPr>
              <a:t>Sculpture Garden</a:t>
            </a:r>
          </a:p>
          <a:p>
            <a:r>
              <a:rPr lang="en-US" dirty="0">
                <a:solidFill>
                  <a:schemeClr val="bg1">
                    <a:alpha val="67000"/>
                  </a:schemeClr>
                </a:solidFill>
              </a:rPr>
              <a:t>@ Strathmore</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026" b="23882"/>
          <a:stretch/>
        </p:blipFill>
        <p:spPr>
          <a:xfrm>
            <a:off x="73990" y="925862"/>
            <a:ext cx="5748076" cy="5683282"/>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0" y="-8390"/>
            <a:ext cx="12261668" cy="95794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2303" y="969113"/>
            <a:ext cx="4633419" cy="3088946"/>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1993"/>
          <a:stretch/>
        </p:blipFill>
        <p:spPr>
          <a:xfrm>
            <a:off x="10185723" y="949554"/>
            <a:ext cx="2047804" cy="310227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6661" y="4028544"/>
            <a:ext cx="5039743" cy="2834855"/>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0603" y="4028544"/>
            <a:ext cx="2033331" cy="3090663"/>
          </a:xfrm>
          <a:prstGeom prst="rect">
            <a:avLst/>
          </a:prstGeom>
        </p:spPr>
      </p:pic>
    </p:spTree>
    <p:extLst>
      <p:ext uri="{BB962C8B-B14F-4D97-AF65-F5344CB8AC3E}">
        <p14:creationId xmlns:p14="http://schemas.microsoft.com/office/powerpoint/2010/main" val="2641009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BF44C0A-2C0A-4A66-979F-BD3A8C0C3D52}" type="slidenum">
              <a:rPr lang="en-US" smtClean="0">
                <a:latin typeface="Tw Cen MT" panose="020B0602020104020603" pitchFamily="34" charset="0"/>
              </a:rPr>
              <a:pPr/>
              <a:t>13</a:t>
            </a:fld>
            <a:endParaRPr lang="en-US" dirty="0">
              <a:latin typeface="Tw Cen MT" panose="020B0602020104020603" pitchFamily="34" charset="0"/>
            </a:endParaRPr>
          </a:p>
        </p:txBody>
      </p:sp>
      <p:pic>
        <p:nvPicPr>
          <p:cNvPr id="7" name="Picture 6"/>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40093" t="3536" r="24241" b="5249"/>
          <a:stretch/>
        </p:blipFill>
        <p:spPr>
          <a:xfrm>
            <a:off x="9810524" y="767467"/>
            <a:ext cx="2381473" cy="609053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05" y="-75610"/>
            <a:ext cx="12261668" cy="957943"/>
          </a:xfrm>
          <a:prstGeom prst="rect">
            <a:avLst/>
          </a:prstGeom>
        </p:spPr>
      </p:pic>
      <p:sp>
        <p:nvSpPr>
          <p:cNvPr id="3" name="TextBox 2"/>
          <p:cNvSpPr txBox="1"/>
          <p:nvPr/>
        </p:nvSpPr>
        <p:spPr>
          <a:xfrm>
            <a:off x="2900082" y="-8014"/>
            <a:ext cx="7082118" cy="707886"/>
          </a:xfrm>
          <a:prstGeom prst="rect">
            <a:avLst/>
          </a:prstGeom>
          <a:noFill/>
        </p:spPr>
        <p:txBody>
          <a:bodyPr wrap="square" rtlCol="0">
            <a:spAutoFit/>
          </a:bodyPr>
          <a:lstStyle/>
          <a:p>
            <a:r>
              <a:rPr lang="en-US" sz="4000" dirty="0">
                <a:solidFill>
                  <a:schemeClr val="bg1"/>
                </a:solidFill>
              </a:rPr>
              <a:t>Next Steps</a:t>
            </a:r>
          </a:p>
        </p:txBody>
      </p:sp>
      <p:sp>
        <p:nvSpPr>
          <p:cNvPr id="4" name="TextBox 3"/>
          <p:cNvSpPr txBox="1"/>
          <p:nvPr/>
        </p:nvSpPr>
        <p:spPr>
          <a:xfrm>
            <a:off x="1535723" y="1594338"/>
            <a:ext cx="7350369" cy="3231654"/>
          </a:xfrm>
          <a:prstGeom prst="rect">
            <a:avLst/>
          </a:prstGeom>
          <a:noFill/>
        </p:spPr>
        <p:txBody>
          <a:bodyPr wrap="square" rtlCol="0">
            <a:spAutoFit/>
          </a:bodyPr>
          <a:lstStyle/>
          <a:p>
            <a:pPr marL="285750" indent="-285750">
              <a:buFont typeface="Arial" panose="020B0604020202020204" pitchFamily="34" charset="0"/>
              <a:buChar char="•"/>
            </a:pPr>
            <a:r>
              <a:rPr lang="en-US" sz="2800" dirty="0"/>
              <a:t>Complete transportation analysis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Hold community meeting April 27th</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Present preliminary recommendations to the Planning Board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918692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BF44C0A-2C0A-4A66-979F-BD3A8C0C3D52}" type="slidenum">
              <a:rPr lang="en-US" smtClean="0">
                <a:latin typeface="Tw Cen MT" panose="020B0602020104020603" pitchFamily="34" charset="0"/>
              </a:rPr>
              <a:pPr/>
              <a:t>14</a:t>
            </a:fld>
            <a:endParaRPr lang="en-US" dirty="0">
              <a:latin typeface="Tw Cen MT" panose="020B0602020104020603" pitchFamily="34" charset="0"/>
            </a:endParaRPr>
          </a:p>
        </p:txBody>
      </p:sp>
      <p:pic>
        <p:nvPicPr>
          <p:cNvPr id="7" name="Picture 6"/>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40093" t="3536" r="24241" b="5249"/>
          <a:stretch/>
        </p:blipFill>
        <p:spPr>
          <a:xfrm>
            <a:off x="9810524" y="767467"/>
            <a:ext cx="2381473" cy="609053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105" y="-75610"/>
            <a:ext cx="12261668" cy="957943"/>
          </a:xfrm>
          <a:prstGeom prst="rect">
            <a:avLst/>
          </a:prstGeom>
        </p:spPr>
      </p:pic>
      <p:sp>
        <p:nvSpPr>
          <p:cNvPr id="3" name="TextBox 2"/>
          <p:cNvSpPr txBox="1"/>
          <p:nvPr/>
        </p:nvSpPr>
        <p:spPr>
          <a:xfrm>
            <a:off x="304800" y="1675895"/>
            <a:ext cx="9988061" cy="2585323"/>
          </a:xfrm>
          <a:prstGeom prst="rect">
            <a:avLst/>
          </a:prstGeom>
          <a:noFill/>
        </p:spPr>
        <p:txBody>
          <a:bodyPr wrap="square" rtlCol="0">
            <a:spAutoFit/>
          </a:bodyPr>
          <a:lstStyle/>
          <a:p>
            <a:endParaRPr lang="en-US" dirty="0"/>
          </a:p>
          <a:p>
            <a:r>
              <a:rPr lang="en-US" sz="2400" b="1" dirty="0"/>
              <a:t>Maren Hill, AICP</a:t>
            </a:r>
            <a:endParaRPr lang="en-US" sz="2400" dirty="0"/>
          </a:p>
          <a:p>
            <a:r>
              <a:rPr lang="en-US" sz="2400" dirty="0"/>
              <a:t>Senior Planner, 301-650-5613</a:t>
            </a:r>
          </a:p>
          <a:p>
            <a:r>
              <a:rPr lang="en-US" sz="2400" dirty="0">
                <a:hlinkClick r:id="rId5"/>
              </a:rPr>
              <a:t>Maren.Hill@montgomeryplanning.org</a:t>
            </a:r>
            <a:r>
              <a:rPr lang="en-US" sz="2400" dirty="0"/>
              <a:t> </a:t>
            </a:r>
          </a:p>
          <a:p>
            <a:endParaRPr lang="en-US" sz="2400" dirty="0"/>
          </a:p>
          <a:p>
            <a:endParaRPr lang="en-US" sz="2400" dirty="0"/>
          </a:p>
          <a:p>
            <a:r>
              <a:rPr lang="en-US" sz="2400" u="sng" dirty="0">
                <a:hlinkClick r:id="rId6"/>
              </a:rPr>
              <a:t>http://www.montgomeryplanning.org/community/grosvenor-strathmore/</a:t>
            </a:r>
            <a:r>
              <a:rPr lang="en-US" sz="2400" u="sng" dirty="0"/>
              <a:t> </a:t>
            </a:r>
            <a:endParaRPr lang="en-US" sz="2400" dirty="0"/>
          </a:p>
        </p:txBody>
      </p:sp>
      <p:sp>
        <p:nvSpPr>
          <p:cNvPr id="5" name="TextBox 4"/>
          <p:cNvSpPr txBox="1"/>
          <p:nvPr/>
        </p:nvSpPr>
        <p:spPr>
          <a:xfrm>
            <a:off x="2790092" y="-59111"/>
            <a:ext cx="9258471" cy="984885"/>
          </a:xfrm>
          <a:prstGeom prst="rect">
            <a:avLst/>
          </a:prstGeom>
          <a:noFill/>
        </p:spPr>
        <p:txBody>
          <a:bodyPr wrap="square" rtlCol="0">
            <a:spAutoFit/>
          </a:bodyPr>
          <a:lstStyle/>
          <a:p>
            <a:r>
              <a:rPr lang="en-US" sz="4000" dirty="0">
                <a:solidFill>
                  <a:schemeClr val="bg1"/>
                </a:solidFill>
              </a:rPr>
              <a:t>Montgomery County Planning Department </a:t>
            </a:r>
          </a:p>
          <a:p>
            <a:endParaRPr lang="en-US" dirty="0"/>
          </a:p>
        </p:txBody>
      </p:sp>
    </p:spTree>
    <p:extLst>
      <p:ext uri="{BB962C8B-B14F-4D97-AF65-F5344CB8AC3E}">
        <p14:creationId xmlns:p14="http://schemas.microsoft.com/office/powerpoint/2010/main" val="295439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F44C0A-2C0A-4A66-979F-BD3A8C0C3D52}" type="slidenum">
              <a:rPr lang="en-US" smtClean="0"/>
              <a:pPr/>
              <a:t>2</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0" y="-8390"/>
            <a:ext cx="12261668" cy="957943"/>
          </a:xfrm>
          <a:prstGeom prst="rect">
            <a:avLst/>
          </a:prstGeom>
        </p:spPr>
      </p:pic>
      <p:sp>
        <p:nvSpPr>
          <p:cNvPr id="10" name="TextBox 9"/>
          <p:cNvSpPr txBox="1"/>
          <p:nvPr/>
        </p:nvSpPr>
        <p:spPr>
          <a:xfrm>
            <a:off x="2854029" y="182692"/>
            <a:ext cx="8706000" cy="584775"/>
          </a:xfrm>
          <a:prstGeom prst="rect">
            <a:avLst/>
          </a:prstGeom>
          <a:noFill/>
        </p:spPr>
        <p:txBody>
          <a:bodyPr wrap="square" rtlCol="0">
            <a:spAutoFit/>
          </a:bodyPr>
          <a:lstStyle/>
          <a:p>
            <a:r>
              <a:rPr lang="en-US" sz="3200" dirty="0">
                <a:solidFill>
                  <a:schemeClr val="bg1"/>
                </a:solidFill>
                <a:latin typeface="Tw Cen MT" panose="020B0602020104020603" pitchFamily="34" charset="0"/>
              </a:rPr>
              <a:t>Regional Context</a:t>
            </a:r>
          </a:p>
        </p:txBody>
      </p:sp>
      <p:pic>
        <p:nvPicPr>
          <p:cNvPr id="40" name="Picture 39"/>
          <p:cNvPicPr>
            <a:picLocks noChangeAspect="1"/>
          </p:cNvPicPr>
          <p:nvPr/>
        </p:nvPicPr>
        <p:blipFill rotWithShape="1">
          <a:blip r:embed="rId4">
            <a:extLst>
              <a:ext uri="{28A0092B-C50C-407E-A947-70E740481C1C}">
                <a14:useLocalDpi xmlns:a14="http://schemas.microsoft.com/office/drawing/2010/main" val="0"/>
              </a:ext>
            </a:extLst>
          </a:blip>
          <a:srcRect t="7023"/>
          <a:stretch/>
        </p:blipFill>
        <p:spPr>
          <a:xfrm>
            <a:off x="6272015" y="2408478"/>
            <a:ext cx="3503013" cy="1129361"/>
          </a:xfrm>
          <a:prstGeom prst="rect">
            <a:avLst/>
          </a:prstGeom>
        </p:spPr>
      </p:pic>
      <p:pic>
        <p:nvPicPr>
          <p:cNvPr id="41" name="Picture 40"/>
          <p:cNvPicPr>
            <a:picLocks noChangeAspect="1"/>
          </p:cNvPicPr>
          <p:nvPr/>
        </p:nvPicPr>
        <p:blipFill rotWithShape="1">
          <a:blip r:embed="rId5">
            <a:extLst>
              <a:ext uri="{28A0092B-C50C-407E-A947-70E740481C1C}">
                <a14:useLocalDpi xmlns:a14="http://schemas.microsoft.com/office/drawing/2010/main" val="0"/>
              </a:ext>
            </a:extLst>
          </a:blip>
          <a:srcRect t="2087" b="9203"/>
          <a:stretch/>
        </p:blipFill>
        <p:spPr>
          <a:xfrm>
            <a:off x="6272015" y="1140635"/>
            <a:ext cx="3506786" cy="1181360"/>
          </a:xfrm>
          <a:prstGeom prst="rect">
            <a:avLst/>
          </a:prstGeom>
        </p:spPr>
      </p:pic>
      <p:pic>
        <p:nvPicPr>
          <p:cNvPr id="42" name="Picture 41"/>
          <p:cNvPicPr>
            <a:picLocks noChangeAspect="1"/>
          </p:cNvPicPr>
          <p:nvPr/>
        </p:nvPicPr>
        <p:blipFill rotWithShape="1">
          <a:blip r:embed="rId6" cstate="print">
            <a:extLst>
              <a:ext uri="{28A0092B-C50C-407E-A947-70E740481C1C}">
                <a14:useLocalDpi xmlns:a14="http://schemas.microsoft.com/office/drawing/2010/main" val="0"/>
              </a:ext>
            </a:extLst>
          </a:blip>
          <a:srcRect t="19696" b="25291"/>
          <a:stretch/>
        </p:blipFill>
        <p:spPr>
          <a:xfrm>
            <a:off x="6272015" y="3623864"/>
            <a:ext cx="3514506" cy="1078506"/>
          </a:xfrm>
          <a:prstGeom prst="rect">
            <a:avLst/>
          </a:prstGeom>
        </p:spPr>
      </p:pic>
      <p:pic>
        <p:nvPicPr>
          <p:cNvPr id="43" name="Picture 42"/>
          <p:cNvPicPr>
            <a:picLocks noChangeAspect="1"/>
          </p:cNvPicPr>
          <p:nvPr/>
        </p:nvPicPr>
        <p:blipFill rotWithShape="1">
          <a:blip r:embed="rId7">
            <a:extLst>
              <a:ext uri="{28A0092B-C50C-407E-A947-70E740481C1C}">
                <a14:useLocalDpi xmlns:a14="http://schemas.microsoft.com/office/drawing/2010/main" val="0"/>
              </a:ext>
            </a:extLst>
          </a:blip>
          <a:srcRect t="42192" b="18621"/>
          <a:stretch/>
        </p:blipFill>
        <p:spPr>
          <a:xfrm>
            <a:off x="6268806" y="5852159"/>
            <a:ext cx="3517715" cy="942521"/>
          </a:xfrm>
          <a:prstGeom prst="rect">
            <a:avLst/>
          </a:prstGeom>
        </p:spPr>
      </p:pic>
      <p:pic>
        <p:nvPicPr>
          <p:cNvPr id="44" name="Picture 43"/>
          <p:cNvPicPr>
            <a:picLocks noChangeAspect="1"/>
          </p:cNvPicPr>
          <p:nvPr/>
        </p:nvPicPr>
        <p:blipFill rotWithShape="1">
          <a:blip r:embed="rId8">
            <a:extLst>
              <a:ext uri="{28A0092B-C50C-407E-A947-70E740481C1C}">
                <a14:useLocalDpi xmlns:a14="http://schemas.microsoft.com/office/drawing/2010/main" val="0"/>
              </a:ext>
            </a:extLst>
          </a:blip>
          <a:srcRect t="16638" b="11512"/>
          <a:stretch/>
        </p:blipFill>
        <p:spPr>
          <a:xfrm>
            <a:off x="6268806" y="4788853"/>
            <a:ext cx="3506222" cy="976823"/>
          </a:xfrm>
          <a:prstGeom prst="rect">
            <a:avLst/>
          </a:prstGeom>
        </p:spPr>
      </p:pic>
      <p:pic>
        <p:nvPicPr>
          <p:cNvPr id="32" name="Picture 31"/>
          <p:cNvPicPr>
            <a:picLocks noChangeAspect="1"/>
          </p:cNvPicPr>
          <p:nvPr/>
        </p:nvPicPr>
        <p:blipFill rotWithShape="1">
          <a:blip r:embed="rId9">
            <a:extLst>
              <a:ext uri="{28A0092B-C50C-407E-A947-70E740481C1C}">
                <a14:useLocalDpi xmlns:a14="http://schemas.microsoft.com/office/drawing/2010/main" val="0"/>
              </a:ext>
            </a:extLst>
          </a:blip>
          <a:srcRect l="25825" t="21995" r="39528" b="37695"/>
          <a:stretch/>
        </p:blipFill>
        <p:spPr>
          <a:xfrm>
            <a:off x="291646" y="966837"/>
            <a:ext cx="3375681" cy="5891163"/>
          </a:xfrm>
          <a:prstGeom prst="rect">
            <a:avLst/>
          </a:prstGeom>
        </p:spPr>
      </p:pic>
      <p:pic>
        <p:nvPicPr>
          <p:cNvPr id="2" name="Picture 1"/>
          <p:cNvPicPr>
            <a:picLocks noChangeAspect="1"/>
          </p:cNvPicPr>
          <p:nvPr/>
        </p:nvPicPr>
        <p:blipFill rotWithShape="1">
          <a:blip r:embed="rId10">
            <a:extLst>
              <a:ext uri="{28A0092B-C50C-407E-A947-70E740481C1C}">
                <a14:useLocalDpi xmlns:a14="http://schemas.microsoft.com/office/drawing/2010/main" val="0"/>
              </a:ext>
            </a:extLst>
          </a:blip>
          <a:srcRect l="25360" t="22128" r="38505" b="37730"/>
          <a:stretch/>
        </p:blipFill>
        <p:spPr>
          <a:xfrm>
            <a:off x="0" y="959281"/>
            <a:ext cx="4343400" cy="5924842"/>
          </a:xfrm>
          <a:prstGeom prst="rect">
            <a:avLst/>
          </a:prstGeom>
        </p:spPr>
      </p:pic>
      <p:sp>
        <p:nvSpPr>
          <p:cNvPr id="33" name="TextBox 32"/>
          <p:cNvSpPr txBox="1"/>
          <p:nvPr/>
        </p:nvSpPr>
        <p:spPr>
          <a:xfrm>
            <a:off x="578589" y="2766540"/>
            <a:ext cx="206811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Grosvenor/</a:t>
            </a:r>
          </a:p>
          <a:p>
            <a:r>
              <a:rPr lang="en-US" sz="1600" dirty="0">
                <a:latin typeface="Arial" panose="020B0604020202020204" pitchFamily="34" charset="0"/>
                <a:cs typeface="Arial" panose="020B0604020202020204" pitchFamily="34" charset="0"/>
              </a:rPr>
              <a:t>Strathmore</a:t>
            </a:r>
          </a:p>
        </p:txBody>
      </p:sp>
      <p:sp>
        <p:nvSpPr>
          <p:cNvPr id="35" name="TextBox 34"/>
          <p:cNvSpPr txBox="1"/>
          <p:nvPr/>
        </p:nvSpPr>
        <p:spPr>
          <a:xfrm>
            <a:off x="230686" y="1983441"/>
            <a:ext cx="206811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White Flint</a:t>
            </a:r>
          </a:p>
        </p:txBody>
      </p:sp>
      <p:sp>
        <p:nvSpPr>
          <p:cNvPr id="36" name="TextBox 35"/>
          <p:cNvSpPr txBox="1"/>
          <p:nvPr/>
        </p:nvSpPr>
        <p:spPr>
          <a:xfrm>
            <a:off x="1170599" y="4245626"/>
            <a:ext cx="206811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Medical</a:t>
            </a:r>
          </a:p>
          <a:p>
            <a:r>
              <a:rPr lang="en-US" sz="1600" dirty="0">
                <a:latin typeface="Arial" panose="020B0604020202020204" pitchFamily="34" charset="0"/>
                <a:cs typeface="Arial" panose="020B0604020202020204" pitchFamily="34" charset="0"/>
              </a:rPr>
              <a:t>Center</a:t>
            </a:r>
          </a:p>
        </p:txBody>
      </p:sp>
      <p:sp>
        <p:nvSpPr>
          <p:cNvPr id="37" name="TextBox 36"/>
          <p:cNvSpPr txBox="1"/>
          <p:nvPr/>
        </p:nvSpPr>
        <p:spPr>
          <a:xfrm>
            <a:off x="-54986" y="1291080"/>
            <a:ext cx="2068117" cy="338554"/>
          </a:xfrm>
          <a:prstGeom prst="rect">
            <a:avLst/>
          </a:prstGeom>
          <a:noFill/>
        </p:spPr>
        <p:txBody>
          <a:bodyPr wrap="square" rtlCol="0">
            <a:spAutoFit/>
          </a:bodyPr>
          <a:lstStyle/>
          <a:p>
            <a:r>
              <a:rPr lang="en-US" sz="1600" dirty="0" err="1">
                <a:latin typeface="Arial" panose="020B0604020202020204" pitchFamily="34" charset="0"/>
                <a:cs typeface="Arial" panose="020B0604020202020204" pitchFamily="34" charset="0"/>
              </a:rPr>
              <a:t>Twinbrook</a:t>
            </a:r>
            <a:endParaRPr lang="en-US" sz="1600" dirty="0">
              <a:latin typeface="Arial" panose="020B0604020202020204" pitchFamily="34" charset="0"/>
              <a:cs typeface="Arial" panose="020B0604020202020204" pitchFamily="34" charset="0"/>
            </a:endParaRPr>
          </a:p>
        </p:txBody>
      </p:sp>
      <p:sp>
        <p:nvSpPr>
          <p:cNvPr id="38" name="TextBox 37"/>
          <p:cNvSpPr txBox="1"/>
          <p:nvPr/>
        </p:nvSpPr>
        <p:spPr>
          <a:xfrm>
            <a:off x="1185840" y="5035320"/>
            <a:ext cx="2068117"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Bethesda</a:t>
            </a:r>
          </a:p>
        </p:txBody>
      </p:sp>
      <p:sp>
        <p:nvSpPr>
          <p:cNvPr id="39" name="TextBox 38"/>
          <p:cNvSpPr txBox="1"/>
          <p:nvPr/>
        </p:nvSpPr>
        <p:spPr>
          <a:xfrm>
            <a:off x="1475136" y="5967380"/>
            <a:ext cx="2068117" cy="584775"/>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Friendship</a:t>
            </a:r>
          </a:p>
          <a:p>
            <a:r>
              <a:rPr lang="en-US" sz="1600" dirty="0">
                <a:latin typeface="Arial" panose="020B0604020202020204" pitchFamily="34" charset="0"/>
                <a:cs typeface="Arial" panose="020B0604020202020204" pitchFamily="34" charset="0"/>
              </a:rPr>
              <a:t>Heights</a:t>
            </a:r>
          </a:p>
        </p:txBody>
      </p:sp>
      <p:sp>
        <p:nvSpPr>
          <p:cNvPr id="3" name="Star: 5 Points 2"/>
          <p:cNvSpPr/>
          <p:nvPr/>
        </p:nvSpPr>
        <p:spPr>
          <a:xfrm>
            <a:off x="2640669" y="2730723"/>
            <a:ext cx="426720" cy="407602"/>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1768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906" t="4299" r="17318" b="5782"/>
          <a:stretch/>
        </p:blipFill>
        <p:spPr>
          <a:xfrm>
            <a:off x="2461406" y="624450"/>
            <a:ext cx="6835698" cy="6029269"/>
          </a:xfrm>
          <a:prstGeom prst="rect">
            <a:avLst/>
          </a:prstGeom>
        </p:spPr>
      </p:pic>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2719" t="89022" r="23"/>
          <a:stretch/>
        </p:blipFill>
        <p:spPr>
          <a:xfrm>
            <a:off x="472938" y="6169737"/>
            <a:ext cx="1400334" cy="68826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0" y="-8390"/>
            <a:ext cx="12261668" cy="957943"/>
          </a:xfrm>
          <a:prstGeom prst="rect">
            <a:avLst/>
          </a:prstGeom>
        </p:spPr>
      </p:pic>
      <p:sp>
        <p:nvSpPr>
          <p:cNvPr id="2" name="Freeform 1"/>
          <p:cNvSpPr/>
          <p:nvPr/>
        </p:nvSpPr>
        <p:spPr>
          <a:xfrm>
            <a:off x="6921229" y="4462256"/>
            <a:ext cx="721691" cy="1003669"/>
          </a:xfrm>
          <a:custGeom>
            <a:avLst/>
            <a:gdLst>
              <a:gd name="connsiteX0" fmla="*/ 226503 w 721691"/>
              <a:gd name="connsiteY0" fmla="*/ 986589 h 1003669"/>
              <a:gd name="connsiteX1" fmla="*/ 218114 w 721691"/>
              <a:gd name="connsiteY1" fmla="*/ 944644 h 1003669"/>
              <a:gd name="connsiteX2" fmla="*/ 209725 w 721691"/>
              <a:gd name="connsiteY2" fmla="*/ 835587 h 1003669"/>
              <a:gd name="connsiteX3" fmla="*/ 184558 w 721691"/>
              <a:gd name="connsiteY3" fmla="*/ 743308 h 1003669"/>
              <a:gd name="connsiteX4" fmla="*/ 176169 w 721691"/>
              <a:gd name="connsiteY4" fmla="*/ 592306 h 1003669"/>
              <a:gd name="connsiteX5" fmla="*/ 159391 w 721691"/>
              <a:gd name="connsiteY5" fmla="*/ 525194 h 1003669"/>
              <a:gd name="connsiteX6" fmla="*/ 142613 w 721691"/>
              <a:gd name="connsiteY6" fmla="*/ 416138 h 1003669"/>
              <a:gd name="connsiteX7" fmla="*/ 117446 w 721691"/>
              <a:gd name="connsiteY7" fmla="*/ 281914 h 1003669"/>
              <a:gd name="connsiteX8" fmla="*/ 109057 w 721691"/>
              <a:gd name="connsiteY8" fmla="*/ 256747 h 1003669"/>
              <a:gd name="connsiteX9" fmla="*/ 83890 w 721691"/>
              <a:gd name="connsiteY9" fmla="*/ 231580 h 1003669"/>
              <a:gd name="connsiteX10" fmla="*/ 58723 w 721691"/>
              <a:gd name="connsiteY10" fmla="*/ 181246 h 1003669"/>
              <a:gd name="connsiteX11" fmla="*/ 50334 w 721691"/>
              <a:gd name="connsiteY11" fmla="*/ 156079 h 1003669"/>
              <a:gd name="connsiteX12" fmla="*/ 33556 w 721691"/>
              <a:gd name="connsiteY12" fmla="*/ 130912 h 1003669"/>
              <a:gd name="connsiteX13" fmla="*/ 0 w 721691"/>
              <a:gd name="connsiteY13" fmla="*/ 55411 h 1003669"/>
              <a:gd name="connsiteX14" fmla="*/ 8389 w 721691"/>
              <a:gd name="connsiteY14" fmla="*/ 21855 h 1003669"/>
              <a:gd name="connsiteX15" fmla="*/ 75501 w 721691"/>
              <a:gd name="connsiteY15" fmla="*/ 13466 h 1003669"/>
              <a:gd name="connsiteX16" fmla="*/ 125835 w 721691"/>
              <a:gd name="connsiteY16" fmla="*/ 5077 h 1003669"/>
              <a:gd name="connsiteX17" fmla="*/ 285226 w 721691"/>
              <a:gd name="connsiteY17" fmla="*/ 38633 h 1003669"/>
              <a:gd name="connsiteX18" fmla="*/ 293615 w 721691"/>
              <a:gd name="connsiteY18" fmla="*/ 63800 h 1003669"/>
              <a:gd name="connsiteX19" fmla="*/ 310393 w 721691"/>
              <a:gd name="connsiteY19" fmla="*/ 349026 h 1003669"/>
              <a:gd name="connsiteX20" fmla="*/ 318782 w 721691"/>
              <a:gd name="connsiteY20" fmla="*/ 374193 h 1003669"/>
              <a:gd name="connsiteX21" fmla="*/ 369116 w 721691"/>
              <a:gd name="connsiteY21" fmla="*/ 390971 h 1003669"/>
              <a:gd name="connsiteX22" fmla="*/ 478173 w 721691"/>
              <a:gd name="connsiteY22" fmla="*/ 382582 h 1003669"/>
              <a:gd name="connsiteX23" fmla="*/ 528507 w 721691"/>
              <a:gd name="connsiteY23" fmla="*/ 365804 h 1003669"/>
              <a:gd name="connsiteX24" fmla="*/ 553674 w 721691"/>
              <a:gd name="connsiteY24" fmla="*/ 357415 h 1003669"/>
              <a:gd name="connsiteX25" fmla="*/ 578841 w 721691"/>
              <a:gd name="connsiteY25" fmla="*/ 349026 h 1003669"/>
              <a:gd name="connsiteX26" fmla="*/ 645952 w 721691"/>
              <a:gd name="connsiteY26" fmla="*/ 323859 h 1003669"/>
              <a:gd name="connsiteX27" fmla="*/ 721453 w 721691"/>
              <a:gd name="connsiteY27" fmla="*/ 332248 h 1003669"/>
              <a:gd name="connsiteX28" fmla="*/ 687897 w 721691"/>
              <a:gd name="connsiteY28" fmla="*/ 449694 h 1003669"/>
              <a:gd name="connsiteX29" fmla="*/ 671119 w 721691"/>
              <a:gd name="connsiteY29" fmla="*/ 483249 h 1003669"/>
              <a:gd name="connsiteX30" fmla="*/ 654341 w 721691"/>
              <a:gd name="connsiteY30" fmla="*/ 533583 h 1003669"/>
              <a:gd name="connsiteX31" fmla="*/ 620785 w 721691"/>
              <a:gd name="connsiteY31" fmla="*/ 583917 h 1003669"/>
              <a:gd name="connsiteX32" fmla="*/ 612396 w 721691"/>
              <a:gd name="connsiteY32" fmla="*/ 609084 h 1003669"/>
              <a:gd name="connsiteX33" fmla="*/ 595618 w 721691"/>
              <a:gd name="connsiteY33" fmla="*/ 634251 h 1003669"/>
              <a:gd name="connsiteX34" fmla="*/ 587229 w 721691"/>
              <a:gd name="connsiteY34" fmla="*/ 659418 h 1003669"/>
              <a:gd name="connsiteX35" fmla="*/ 553674 w 721691"/>
              <a:gd name="connsiteY35" fmla="*/ 709752 h 1003669"/>
              <a:gd name="connsiteX36" fmla="*/ 528507 w 721691"/>
              <a:gd name="connsiteY36" fmla="*/ 760086 h 1003669"/>
              <a:gd name="connsiteX37" fmla="*/ 494951 w 721691"/>
              <a:gd name="connsiteY37" fmla="*/ 852365 h 1003669"/>
              <a:gd name="connsiteX38" fmla="*/ 469784 w 721691"/>
              <a:gd name="connsiteY38" fmla="*/ 869143 h 1003669"/>
              <a:gd name="connsiteX39" fmla="*/ 444617 w 721691"/>
              <a:gd name="connsiteY39" fmla="*/ 877532 h 1003669"/>
              <a:gd name="connsiteX40" fmla="*/ 394283 w 721691"/>
              <a:gd name="connsiteY40" fmla="*/ 911088 h 1003669"/>
              <a:gd name="connsiteX41" fmla="*/ 377505 w 721691"/>
              <a:gd name="connsiteY41" fmla="*/ 936255 h 1003669"/>
              <a:gd name="connsiteX42" fmla="*/ 360727 w 721691"/>
              <a:gd name="connsiteY42" fmla="*/ 986589 h 1003669"/>
              <a:gd name="connsiteX43" fmla="*/ 318782 w 721691"/>
              <a:gd name="connsiteY43" fmla="*/ 994978 h 1003669"/>
              <a:gd name="connsiteX44" fmla="*/ 293615 w 721691"/>
              <a:gd name="connsiteY44" fmla="*/ 1003367 h 1003669"/>
              <a:gd name="connsiteX45" fmla="*/ 226503 w 721691"/>
              <a:gd name="connsiteY45" fmla="*/ 986589 h 1003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21691" h="1003669">
                <a:moveTo>
                  <a:pt x="226503" y="986589"/>
                </a:moveTo>
                <a:cubicBezTo>
                  <a:pt x="213920" y="976802"/>
                  <a:pt x="219689" y="958815"/>
                  <a:pt x="218114" y="944644"/>
                </a:cubicBezTo>
                <a:cubicBezTo>
                  <a:pt x="214088" y="908407"/>
                  <a:pt x="214881" y="871680"/>
                  <a:pt x="209725" y="835587"/>
                </a:cubicBezTo>
                <a:cubicBezTo>
                  <a:pt x="204994" y="802472"/>
                  <a:pt x="194797" y="774024"/>
                  <a:pt x="184558" y="743308"/>
                </a:cubicBezTo>
                <a:cubicBezTo>
                  <a:pt x="181762" y="692974"/>
                  <a:pt x="180536" y="642528"/>
                  <a:pt x="176169" y="592306"/>
                </a:cubicBezTo>
                <a:cubicBezTo>
                  <a:pt x="170989" y="532740"/>
                  <a:pt x="169223" y="569438"/>
                  <a:pt x="159391" y="525194"/>
                </a:cubicBezTo>
                <a:cubicBezTo>
                  <a:pt x="155599" y="508129"/>
                  <a:pt x="144285" y="430353"/>
                  <a:pt x="142613" y="416138"/>
                </a:cubicBezTo>
                <a:cubicBezTo>
                  <a:pt x="129696" y="306346"/>
                  <a:pt x="144853" y="364134"/>
                  <a:pt x="117446" y="281914"/>
                </a:cubicBezTo>
                <a:cubicBezTo>
                  <a:pt x="114650" y="273525"/>
                  <a:pt x="115310" y="263000"/>
                  <a:pt x="109057" y="256747"/>
                </a:cubicBezTo>
                <a:lnTo>
                  <a:pt x="83890" y="231580"/>
                </a:lnTo>
                <a:cubicBezTo>
                  <a:pt x="62804" y="168322"/>
                  <a:pt x="91248" y="246295"/>
                  <a:pt x="58723" y="181246"/>
                </a:cubicBezTo>
                <a:cubicBezTo>
                  <a:pt x="54768" y="173337"/>
                  <a:pt x="54289" y="163988"/>
                  <a:pt x="50334" y="156079"/>
                </a:cubicBezTo>
                <a:cubicBezTo>
                  <a:pt x="45825" y="147061"/>
                  <a:pt x="37651" y="140125"/>
                  <a:pt x="33556" y="130912"/>
                </a:cubicBezTo>
                <a:cubicBezTo>
                  <a:pt x="-6377" y="41064"/>
                  <a:pt x="37971" y="112367"/>
                  <a:pt x="0" y="55411"/>
                </a:cubicBezTo>
                <a:cubicBezTo>
                  <a:pt x="2796" y="44226"/>
                  <a:pt x="-1690" y="27454"/>
                  <a:pt x="8389" y="21855"/>
                </a:cubicBezTo>
                <a:cubicBezTo>
                  <a:pt x="28097" y="10906"/>
                  <a:pt x="53183" y="16654"/>
                  <a:pt x="75501" y="13466"/>
                </a:cubicBezTo>
                <a:cubicBezTo>
                  <a:pt x="92339" y="11061"/>
                  <a:pt x="109057" y="7873"/>
                  <a:pt x="125835" y="5077"/>
                </a:cubicBezTo>
                <a:cubicBezTo>
                  <a:pt x="225967" y="10967"/>
                  <a:pt x="253159" y="-25502"/>
                  <a:pt x="285226" y="38633"/>
                </a:cubicBezTo>
                <a:cubicBezTo>
                  <a:pt x="289181" y="46542"/>
                  <a:pt x="290819" y="55411"/>
                  <a:pt x="293615" y="63800"/>
                </a:cubicBezTo>
                <a:cubicBezTo>
                  <a:pt x="295869" y="113383"/>
                  <a:pt x="301080" y="279182"/>
                  <a:pt x="310393" y="349026"/>
                </a:cubicBezTo>
                <a:cubicBezTo>
                  <a:pt x="311562" y="357791"/>
                  <a:pt x="311586" y="369053"/>
                  <a:pt x="318782" y="374193"/>
                </a:cubicBezTo>
                <a:cubicBezTo>
                  <a:pt x="333173" y="384473"/>
                  <a:pt x="369116" y="390971"/>
                  <a:pt x="369116" y="390971"/>
                </a:cubicBezTo>
                <a:cubicBezTo>
                  <a:pt x="405468" y="388175"/>
                  <a:pt x="442159" y="388268"/>
                  <a:pt x="478173" y="382582"/>
                </a:cubicBezTo>
                <a:cubicBezTo>
                  <a:pt x="495642" y="379824"/>
                  <a:pt x="511729" y="371397"/>
                  <a:pt x="528507" y="365804"/>
                </a:cubicBezTo>
                <a:lnTo>
                  <a:pt x="553674" y="357415"/>
                </a:lnTo>
                <a:cubicBezTo>
                  <a:pt x="562063" y="354619"/>
                  <a:pt x="570932" y="352981"/>
                  <a:pt x="578841" y="349026"/>
                </a:cubicBezTo>
                <a:cubicBezTo>
                  <a:pt x="622708" y="327092"/>
                  <a:pt x="600264" y="335281"/>
                  <a:pt x="645952" y="323859"/>
                </a:cubicBezTo>
                <a:cubicBezTo>
                  <a:pt x="671119" y="326655"/>
                  <a:pt x="705907" y="312260"/>
                  <a:pt x="721453" y="332248"/>
                </a:cubicBezTo>
                <a:cubicBezTo>
                  <a:pt x="724725" y="336455"/>
                  <a:pt x="693299" y="438889"/>
                  <a:pt x="687897" y="449694"/>
                </a:cubicBezTo>
                <a:cubicBezTo>
                  <a:pt x="682304" y="460879"/>
                  <a:pt x="675763" y="471638"/>
                  <a:pt x="671119" y="483249"/>
                </a:cubicBezTo>
                <a:cubicBezTo>
                  <a:pt x="664551" y="499670"/>
                  <a:pt x="664151" y="518868"/>
                  <a:pt x="654341" y="533583"/>
                </a:cubicBezTo>
                <a:cubicBezTo>
                  <a:pt x="643156" y="550361"/>
                  <a:pt x="627162" y="564787"/>
                  <a:pt x="620785" y="583917"/>
                </a:cubicBezTo>
                <a:cubicBezTo>
                  <a:pt x="617989" y="592306"/>
                  <a:pt x="616351" y="601175"/>
                  <a:pt x="612396" y="609084"/>
                </a:cubicBezTo>
                <a:cubicBezTo>
                  <a:pt x="607887" y="618102"/>
                  <a:pt x="600127" y="625233"/>
                  <a:pt x="595618" y="634251"/>
                </a:cubicBezTo>
                <a:cubicBezTo>
                  <a:pt x="591663" y="642160"/>
                  <a:pt x="591523" y="651688"/>
                  <a:pt x="587229" y="659418"/>
                </a:cubicBezTo>
                <a:cubicBezTo>
                  <a:pt x="577436" y="677045"/>
                  <a:pt x="560051" y="690622"/>
                  <a:pt x="553674" y="709752"/>
                </a:cubicBezTo>
                <a:cubicBezTo>
                  <a:pt x="542097" y="744484"/>
                  <a:pt x="550190" y="727561"/>
                  <a:pt x="528507" y="760086"/>
                </a:cubicBezTo>
                <a:cubicBezTo>
                  <a:pt x="522351" y="790868"/>
                  <a:pt x="518778" y="828538"/>
                  <a:pt x="494951" y="852365"/>
                </a:cubicBezTo>
                <a:cubicBezTo>
                  <a:pt x="487822" y="859494"/>
                  <a:pt x="478802" y="864634"/>
                  <a:pt x="469784" y="869143"/>
                </a:cubicBezTo>
                <a:cubicBezTo>
                  <a:pt x="461875" y="873098"/>
                  <a:pt x="452347" y="873238"/>
                  <a:pt x="444617" y="877532"/>
                </a:cubicBezTo>
                <a:cubicBezTo>
                  <a:pt x="426990" y="887325"/>
                  <a:pt x="394283" y="911088"/>
                  <a:pt x="394283" y="911088"/>
                </a:cubicBezTo>
                <a:cubicBezTo>
                  <a:pt x="388690" y="919477"/>
                  <a:pt x="381600" y="927042"/>
                  <a:pt x="377505" y="936255"/>
                </a:cubicBezTo>
                <a:cubicBezTo>
                  <a:pt x="370322" y="952416"/>
                  <a:pt x="378069" y="983121"/>
                  <a:pt x="360727" y="986589"/>
                </a:cubicBezTo>
                <a:cubicBezTo>
                  <a:pt x="346745" y="989385"/>
                  <a:pt x="332615" y="991520"/>
                  <a:pt x="318782" y="994978"/>
                </a:cubicBezTo>
                <a:cubicBezTo>
                  <a:pt x="310203" y="997123"/>
                  <a:pt x="302427" y="1002633"/>
                  <a:pt x="293615" y="1003367"/>
                </a:cubicBezTo>
                <a:cubicBezTo>
                  <a:pt x="268535" y="1005457"/>
                  <a:pt x="239086" y="996376"/>
                  <a:pt x="226503" y="986589"/>
                </a:cubicBezTo>
                <a:close/>
              </a:path>
            </a:pathLst>
          </a:custGeom>
          <a:noFill/>
          <a:ln w="28575">
            <a:solidFill>
              <a:srgbClr val="CC41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854029" y="182692"/>
            <a:ext cx="8706000" cy="584775"/>
          </a:xfrm>
          <a:prstGeom prst="rect">
            <a:avLst/>
          </a:prstGeom>
          <a:noFill/>
        </p:spPr>
        <p:txBody>
          <a:bodyPr wrap="square" rtlCol="0">
            <a:spAutoFit/>
          </a:bodyPr>
          <a:lstStyle/>
          <a:p>
            <a:r>
              <a:rPr lang="en-US" sz="3200" dirty="0">
                <a:solidFill>
                  <a:schemeClr val="bg1"/>
                </a:solidFill>
                <a:latin typeface="Tw Cen MT" panose="020B0602020104020603" pitchFamily="34" charset="0"/>
              </a:rPr>
              <a:t>1992 North Bethesda/Garrett Park Master Plan</a:t>
            </a:r>
          </a:p>
        </p:txBody>
      </p:sp>
      <p:pic>
        <p:nvPicPr>
          <p:cNvPr id="8" name="Picture 7"/>
          <p:cNvPicPr>
            <a:picLocks noChangeAspect="1"/>
          </p:cNvPicPr>
          <p:nvPr/>
        </p:nvPicPr>
        <p:blipFill rotWithShape="1">
          <a:blip r:embed="rId5">
            <a:lum bright="70000" contrast="-70000"/>
            <a:extLst>
              <a:ext uri="{28A0092B-C50C-407E-A947-70E740481C1C}">
                <a14:useLocalDpi xmlns:a14="http://schemas.microsoft.com/office/drawing/2010/main" val="0"/>
              </a:ext>
            </a:extLst>
          </a:blip>
          <a:srcRect l="40093" t="3536" r="24241" b="5249"/>
          <a:stretch/>
        </p:blipFill>
        <p:spPr>
          <a:xfrm>
            <a:off x="9885239" y="958549"/>
            <a:ext cx="2306758" cy="5899451"/>
          </a:xfrm>
          <a:prstGeom prst="rect">
            <a:avLst/>
          </a:prstGeom>
        </p:spPr>
      </p:pic>
    </p:spTree>
    <p:extLst>
      <p:ext uri="{BB962C8B-B14F-4D97-AF65-F5344CB8AC3E}">
        <p14:creationId xmlns:p14="http://schemas.microsoft.com/office/powerpoint/2010/main" val="989364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0" y="-1"/>
            <a:ext cx="12261668" cy="957943"/>
          </a:xfrm>
          <a:prstGeom prst="rect">
            <a:avLst/>
          </a:prstGeom>
        </p:spPr>
      </p:pic>
      <p:sp>
        <p:nvSpPr>
          <p:cNvPr id="7" name="TextBox 6"/>
          <p:cNvSpPr txBox="1"/>
          <p:nvPr/>
        </p:nvSpPr>
        <p:spPr>
          <a:xfrm>
            <a:off x="3046975" y="125027"/>
            <a:ext cx="9059299" cy="707886"/>
          </a:xfrm>
          <a:prstGeom prst="rect">
            <a:avLst/>
          </a:prstGeom>
          <a:noFill/>
        </p:spPr>
        <p:txBody>
          <a:bodyPr wrap="square" rtlCol="0">
            <a:spAutoFit/>
          </a:bodyPr>
          <a:lstStyle/>
          <a:p>
            <a:r>
              <a:rPr lang="en-US" sz="4000" dirty="0">
                <a:solidFill>
                  <a:schemeClr val="bg1"/>
                </a:solidFill>
                <a:latin typeface="Tw Cen MT" panose="020B0602020104020603" pitchFamily="34" charset="0"/>
              </a:rPr>
              <a:t>1992 Master Plan | Land Use and Zoning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1429"/>
          <a:stretch/>
        </p:blipFill>
        <p:spPr>
          <a:xfrm>
            <a:off x="3046975" y="1082970"/>
            <a:ext cx="5759771" cy="5748895"/>
          </a:xfrm>
          <a:prstGeom prst="rect">
            <a:avLst/>
          </a:prstGeom>
        </p:spPr>
      </p:pic>
    </p:spTree>
    <p:extLst>
      <p:ext uri="{BB962C8B-B14F-4D97-AF65-F5344CB8AC3E}">
        <p14:creationId xmlns:p14="http://schemas.microsoft.com/office/powerpoint/2010/main" val="4039401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0" y="-1"/>
            <a:ext cx="12261668" cy="957943"/>
          </a:xfrm>
          <a:prstGeom prst="rect">
            <a:avLst/>
          </a:prstGeom>
        </p:spPr>
      </p:pic>
      <p:sp>
        <p:nvSpPr>
          <p:cNvPr id="8" name="TextBox 7"/>
          <p:cNvSpPr txBox="1"/>
          <p:nvPr/>
        </p:nvSpPr>
        <p:spPr>
          <a:xfrm>
            <a:off x="3046976" y="125027"/>
            <a:ext cx="7709008" cy="707886"/>
          </a:xfrm>
          <a:prstGeom prst="rect">
            <a:avLst/>
          </a:prstGeom>
          <a:noFill/>
        </p:spPr>
        <p:txBody>
          <a:bodyPr wrap="square" rtlCol="0">
            <a:spAutoFit/>
          </a:bodyPr>
          <a:lstStyle/>
          <a:p>
            <a:r>
              <a:rPr lang="en-US" sz="4000" dirty="0">
                <a:solidFill>
                  <a:schemeClr val="bg1"/>
                </a:solidFill>
                <a:latin typeface="Tw Cen MT" panose="020B0602020104020603" pitchFamily="34" charset="0"/>
              </a:rPr>
              <a:t>Minor Master Plan Area</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4653" r="12211" b="16543"/>
          <a:stretch/>
        </p:blipFill>
        <p:spPr>
          <a:xfrm>
            <a:off x="182241" y="957940"/>
            <a:ext cx="8352160" cy="5793379"/>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545" y="3562243"/>
            <a:ext cx="337761" cy="3580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6915" t="87814" r="38738" b="6156"/>
          <a:stretch/>
        </p:blipFill>
        <p:spPr>
          <a:xfrm>
            <a:off x="8534401" y="3795972"/>
            <a:ext cx="2773679" cy="900928"/>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7428" t="87814" r="66769" b="6623"/>
          <a:stretch/>
        </p:blipFill>
        <p:spPr>
          <a:xfrm>
            <a:off x="8656319" y="2746310"/>
            <a:ext cx="1097281" cy="815933"/>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12572" t="87842" r="73285" b="7041"/>
          <a:stretch/>
        </p:blipFill>
        <p:spPr>
          <a:xfrm>
            <a:off x="8778240" y="1798320"/>
            <a:ext cx="2667000" cy="745614"/>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4106" y="2019017"/>
            <a:ext cx="337761" cy="358049"/>
          </a:xfrm>
          <a:prstGeom prst="rect">
            <a:avLst/>
          </a:prstGeom>
        </p:spPr>
      </p:pic>
      <p:sp>
        <p:nvSpPr>
          <p:cNvPr id="4" name="TextBox 3"/>
          <p:cNvSpPr txBox="1"/>
          <p:nvPr/>
        </p:nvSpPr>
        <p:spPr>
          <a:xfrm>
            <a:off x="9875517" y="2959716"/>
            <a:ext cx="2029611" cy="461665"/>
          </a:xfrm>
          <a:prstGeom prst="rect">
            <a:avLst/>
          </a:prstGeom>
          <a:noFill/>
        </p:spPr>
        <p:txBody>
          <a:bodyPr wrap="square" rtlCol="0">
            <a:spAutoFit/>
          </a:bodyPr>
          <a:lstStyle/>
          <a:p>
            <a:r>
              <a:rPr lang="en-US" sz="2400" dirty="0"/>
              <a:t>Plan Boundary</a:t>
            </a:r>
          </a:p>
        </p:txBody>
      </p:sp>
    </p:spTree>
    <p:extLst>
      <p:ext uri="{BB962C8B-B14F-4D97-AF65-F5344CB8AC3E}">
        <p14:creationId xmlns:p14="http://schemas.microsoft.com/office/powerpoint/2010/main" val="2323494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BF44C0A-2C0A-4A66-979F-BD3A8C0C3D52}" type="slidenum">
              <a:rPr lang="en-US" smtClean="0"/>
              <a:pPr/>
              <a:t>6</a:t>
            </a:fld>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55" y="-8390"/>
            <a:ext cx="12261668" cy="957943"/>
          </a:xfrm>
          <a:prstGeom prst="rect">
            <a:avLst/>
          </a:prstGeom>
        </p:spPr>
      </p:pic>
      <p:sp>
        <p:nvSpPr>
          <p:cNvPr id="10" name="TextBox 9"/>
          <p:cNvSpPr txBox="1"/>
          <p:nvPr/>
        </p:nvSpPr>
        <p:spPr>
          <a:xfrm>
            <a:off x="2854029" y="172059"/>
            <a:ext cx="8706000" cy="584775"/>
          </a:xfrm>
          <a:prstGeom prst="rect">
            <a:avLst/>
          </a:prstGeom>
          <a:noFill/>
        </p:spPr>
        <p:txBody>
          <a:bodyPr wrap="square" rtlCol="0">
            <a:spAutoFit/>
          </a:bodyPr>
          <a:lstStyle/>
          <a:p>
            <a:r>
              <a:rPr lang="en-US" sz="3200" dirty="0">
                <a:solidFill>
                  <a:schemeClr val="bg1"/>
                </a:solidFill>
                <a:latin typeface="Tw Cen MT" panose="020B0602020104020603" pitchFamily="34" charset="0"/>
              </a:rPr>
              <a:t>Plan Area</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1582" b="23791"/>
          <a:stretch/>
        </p:blipFill>
        <p:spPr>
          <a:xfrm>
            <a:off x="3375921" y="934987"/>
            <a:ext cx="5849102" cy="5824794"/>
          </a:xfrm>
          <a:prstGeom prst="rect">
            <a:avLst/>
          </a:prstGeom>
        </p:spPr>
      </p:pic>
    </p:spTree>
    <p:extLst>
      <p:ext uri="{BB962C8B-B14F-4D97-AF65-F5344CB8AC3E}">
        <p14:creationId xmlns:p14="http://schemas.microsoft.com/office/powerpoint/2010/main" val="1254657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46274" y="981413"/>
            <a:ext cx="5538760" cy="307777"/>
          </a:xfrm>
          <a:prstGeom prst="rect">
            <a:avLst/>
          </a:prstGeom>
          <a:noFill/>
        </p:spPr>
        <p:txBody>
          <a:bodyPr wrap="none" rtlCol="0">
            <a:spAutoFit/>
          </a:bodyPr>
          <a:lstStyle/>
          <a:p>
            <a:r>
              <a:rPr lang="en-US" sz="1400" dirty="0">
                <a:latin typeface="Tw Cen MT" panose="020B0602020104020603" pitchFamily="34" charset="0"/>
              </a:rPr>
              <a:t>July 7, 2016: Grosvenor-Strathmore Metro Area Minor Master Plan Kickoff</a:t>
            </a:r>
          </a:p>
        </p:txBody>
      </p:sp>
      <p:sp>
        <p:nvSpPr>
          <p:cNvPr id="15" name="TextBox 14"/>
          <p:cNvSpPr txBox="1"/>
          <p:nvPr/>
        </p:nvSpPr>
        <p:spPr>
          <a:xfrm>
            <a:off x="7832601" y="3673288"/>
            <a:ext cx="3988271" cy="307777"/>
          </a:xfrm>
          <a:prstGeom prst="rect">
            <a:avLst/>
          </a:prstGeom>
          <a:noFill/>
        </p:spPr>
        <p:txBody>
          <a:bodyPr wrap="none" rtlCol="0">
            <a:spAutoFit/>
          </a:bodyPr>
          <a:lstStyle/>
          <a:p>
            <a:r>
              <a:rPr lang="en-US" sz="1400" dirty="0">
                <a:latin typeface="Tw Cen MT" panose="020B0602020104020603" pitchFamily="34" charset="0"/>
              </a:rPr>
              <a:t>Sept. 14, 2016: </a:t>
            </a:r>
            <a:r>
              <a:rPr lang="en-US" sz="1400" dirty="0" err="1">
                <a:latin typeface="Tw Cen MT" panose="020B0602020104020603" pitchFamily="34" charset="0"/>
              </a:rPr>
              <a:t>FiveSquares</a:t>
            </a:r>
            <a:r>
              <a:rPr lang="en-US" sz="1400" dirty="0">
                <a:latin typeface="Tw Cen MT" panose="020B0602020104020603" pitchFamily="34" charset="0"/>
              </a:rPr>
              <a:t> Development Workshop</a:t>
            </a:r>
          </a:p>
        </p:txBody>
      </p:sp>
      <p:sp>
        <p:nvSpPr>
          <p:cNvPr id="25" name="Slide Number Placeholder 8"/>
          <p:cNvSpPr>
            <a:spLocks noGrp="1"/>
          </p:cNvSpPr>
          <p:nvPr>
            <p:ph type="sldNum" sz="quarter" idx="12"/>
          </p:nvPr>
        </p:nvSpPr>
        <p:spPr>
          <a:xfrm>
            <a:off x="8610600" y="6356350"/>
            <a:ext cx="2743200" cy="365125"/>
          </a:xfrm>
        </p:spPr>
        <p:txBody>
          <a:bodyPr/>
          <a:lstStyle/>
          <a:p>
            <a:fld id="{4BF44C0A-2C0A-4A66-979F-BD3A8C0C3D52}" type="slidenum">
              <a:rPr lang="en-US" smtClean="0">
                <a:latin typeface="Tw Cen MT" panose="020B0602020104020603" pitchFamily="34" charset="0"/>
              </a:rPr>
              <a:pPr/>
              <a:t>7</a:t>
            </a:fld>
            <a:endParaRPr lang="en-US" dirty="0">
              <a:latin typeface="Tw Cen MT" panose="020B0602020104020603"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12199" b="8507"/>
          <a:stretch/>
        </p:blipFill>
        <p:spPr>
          <a:xfrm>
            <a:off x="155341" y="1325092"/>
            <a:ext cx="3695410" cy="2197649"/>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b="23010"/>
          <a:stretch/>
        </p:blipFill>
        <p:spPr>
          <a:xfrm>
            <a:off x="5880847" y="1262883"/>
            <a:ext cx="5953150" cy="2259858"/>
          </a:xfrm>
          <a:prstGeom prst="rect">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t="19155"/>
          <a:stretch/>
        </p:blipFill>
        <p:spPr>
          <a:xfrm>
            <a:off x="7849470" y="3989401"/>
            <a:ext cx="3984527" cy="2415962"/>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46678" t="21358" r="18291" b="25893"/>
          <a:stretch/>
        </p:blipFill>
        <p:spPr>
          <a:xfrm>
            <a:off x="3918556" y="1325092"/>
            <a:ext cx="1945963" cy="2197649"/>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70" y="-8390"/>
            <a:ext cx="12261668" cy="957943"/>
          </a:xfrm>
          <a:prstGeom prst="rect">
            <a:avLst/>
          </a:prstGeom>
        </p:spPr>
      </p:pic>
      <p:sp>
        <p:nvSpPr>
          <p:cNvPr id="18" name="TextBox 17"/>
          <p:cNvSpPr txBox="1"/>
          <p:nvPr/>
        </p:nvSpPr>
        <p:spPr>
          <a:xfrm>
            <a:off x="2854029" y="182692"/>
            <a:ext cx="8706000" cy="584775"/>
          </a:xfrm>
          <a:prstGeom prst="rect">
            <a:avLst/>
          </a:prstGeom>
          <a:noFill/>
        </p:spPr>
        <p:txBody>
          <a:bodyPr wrap="square" rtlCol="0">
            <a:spAutoFit/>
          </a:bodyPr>
          <a:lstStyle/>
          <a:p>
            <a:r>
              <a:rPr lang="en-US" sz="3200" dirty="0">
                <a:solidFill>
                  <a:schemeClr val="bg1"/>
                </a:solidFill>
                <a:latin typeface="Tw Cen MT" panose="020B0602020104020603" pitchFamily="34" charset="0"/>
              </a:rPr>
              <a:t>Community Input | Public Meetings</a:t>
            </a:r>
          </a:p>
        </p:txBody>
      </p:sp>
      <p:sp>
        <p:nvSpPr>
          <p:cNvPr id="19" name="TextBox 18"/>
          <p:cNvSpPr txBox="1"/>
          <p:nvPr/>
        </p:nvSpPr>
        <p:spPr>
          <a:xfrm>
            <a:off x="3732627" y="3673289"/>
            <a:ext cx="3825150" cy="307777"/>
          </a:xfrm>
          <a:prstGeom prst="rect">
            <a:avLst/>
          </a:prstGeom>
          <a:noFill/>
        </p:spPr>
        <p:txBody>
          <a:bodyPr wrap="none" rtlCol="0">
            <a:spAutoFit/>
          </a:bodyPr>
          <a:lstStyle/>
          <a:p>
            <a:r>
              <a:rPr lang="en-US" sz="1400" dirty="0">
                <a:latin typeface="Tw Cen MT" panose="020B0602020104020603" pitchFamily="34" charset="0"/>
              </a:rPr>
              <a:t>Sept. 27, 2016: Grosvenor Park |  Condo Meeting</a:t>
            </a:r>
          </a:p>
        </p:txBody>
      </p:sp>
      <p:sp>
        <p:nvSpPr>
          <p:cNvPr id="21" name="TextBox 20"/>
          <p:cNvSpPr txBox="1"/>
          <p:nvPr/>
        </p:nvSpPr>
        <p:spPr>
          <a:xfrm>
            <a:off x="46274" y="3681624"/>
            <a:ext cx="3655488" cy="307777"/>
          </a:xfrm>
          <a:prstGeom prst="rect">
            <a:avLst/>
          </a:prstGeom>
          <a:noFill/>
        </p:spPr>
        <p:txBody>
          <a:bodyPr wrap="none" rtlCol="0">
            <a:spAutoFit/>
          </a:bodyPr>
          <a:lstStyle/>
          <a:p>
            <a:r>
              <a:rPr lang="en-US" sz="1400" dirty="0">
                <a:latin typeface="Tw Cen MT" panose="020B0602020104020603" pitchFamily="34" charset="0"/>
              </a:rPr>
              <a:t>June 20, 2016: Strathmore Park | COA Meeting</a:t>
            </a:r>
          </a:p>
        </p:txBody>
      </p:sp>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27849" t="17261" r="8054" b="12592"/>
          <a:stretch/>
        </p:blipFill>
        <p:spPr>
          <a:xfrm>
            <a:off x="155341" y="3981065"/>
            <a:ext cx="3577287" cy="2424298"/>
          </a:xfrm>
          <a:prstGeom prst="rect">
            <a:avLst/>
          </a:prstGeom>
        </p:spPr>
      </p:pic>
      <p:pic>
        <p:nvPicPr>
          <p:cNvPr id="6" name="Picture 5"/>
          <p:cNvPicPr>
            <a:picLocks noChangeAspect="1"/>
          </p:cNvPicPr>
          <p:nvPr/>
        </p:nvPicPr>
        <p:blipFill rotWithShape="1">
          <a:blip r:embed="rId9" cstate="print">
            <a:extLst>
              <a:ext uri="{28A0092B-C50C-407E-A947-70E740481C1C}">
                <a14:useLocalDpi xmlns:a14="http://schemas.microsoft.com/office/drawing/2010/main" val="0"/>
              </a:ext>
            </a:extLst>
          </a:blip>
          <a:srcRect l="17590" t="19328" r="17175" b="16497"/>
          <a:stretch/>
        </p:blipFill>
        <p:spPr>
          <a:xfrm>
            <a:off x="3808125" y="3981064"/>
            <a:ext cx="3965847" cy="2415963"/>
          </a:xfrm>
          <a:prstGeom prst="rect">
            <a:avLst/>
          </a:prstGeom>
        </p:spPr>
      </p:pic>
    </p:spTree>
    <p:extLst>
      <p:ext uri="{BB962C8B-B14F-4D97-AF65-F5344CB8AC3E}">
        <p14:creationId xmlns:p14="http://schemas.microsoft.com/office/powerpoint/2010/main" val="4127693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defRPr/>
            </a:pPr>
            <a:fld id="{21D17E39-D1FD-4952-9E7A-8B5817D49B73}" type="slidenum">
              <a:rPr lang="en-US" sz="1600">
                <a:latin typeface="Tw Cen MT" panose="020B0602020104020603" pitchFamily="34" charset="0"/>
              </a:rPr>
              <a:pPr algn="r">
                <a:defRPr/>
              </a:pPr>
              <a:t>8</a:t>
            </a:fld>
            <a:endParaRPr lang="en-US" sz="1600" dirty="0">
              <a:latin typeface="Tw Cen MT" panose="020B0602020104020603"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0117"/>
            <a:ext cx="4884762" cy="732714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20175" t="18819" r="37596"/>
          <a:stretch/>
        </p:blipFill>
        <p:spPr>
          <a:xfrm>
            <a:off x="4884761" y="10050"/>
            <a:ext cx="3472249" cy="3598243"/>
          </a:xfrm>
          <a:prstGeom prst="rect">
            <a:avLst/>
          </a:prstGeom>
          <a:ln w="12700">
            <a:solidFill>
              <a:schemeClr val="bg1"/>
            </a:solidFill>
          </a:ln>
        </p:spPr>
      </p:pic>
      <p:sp>
        <p:nvSpPr>
          <p:cNvPr id="20" name="TextBox 19"/>
          <p:cNvSpPr txBox="1"/>
          <p:nvPr/>
        </p:nvSpPr>
        <p:spPr>
          <a:xfrm>
            <a:off x="48154" y="0"/>
            <a:ext cx="4523846" cy="4093428"/>
          </a:xfrm>
          <a:prstGeom prst="rect">
            <a:avLst/>
          </a:prstGeom>
          <a:solidFill>
            <a:srgbClr val="767171">
              <a:alpha val="56863"/>
            </a:srgbClr>
          </a:solidFill>
        </p:spPr>
        <p:txBody>
          <a:bodyPr wrap="square" rtlCol="0">
            <a:spAutoFit/>
          </a:bodyPr>
          <a:lstStyle/>
          <a:p>
            <a:r>
              <a:rPr lang="en-US" sz="4000" b="1" dirty="0">
                <a:solidFill>
                  <a:srgbClr val="FFC000"/>
                </a:solidFill>
                <a:latin typeface="Arial" panose="020B0604020202020204" pitchFamily="34" charset="0"/>
                <a:cs typeface="Arial" panose="020B0604020202020204" pitchFamily="34" charset="0"/>
              </a:rPr>
              <a:t>Community Input</a:t>
            </a:r>
          </a:p>
          <a:p>
            <a:pPr marL="285750" indent="-285750">
              <a:buFont typeface="Arial" panose="020B0604020202020204" pitchFamily="34" charset="0"/>
              <a:buChar char="•"/>
            </a:pPr>
            <a:endParaRPr lang="en-US" sz="2000" b="1"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Provide more open spaces</a:t>
            </a:r>
          </a:p>
          <a:p>
            <a:pPr marL="285750" indent="-285750">
              <a:buFont typeface="Arial" panose="020B0604020202020204" pitchFamily="34" charset="0"/>
              <a:buChar char="•"/>
            </a:pPr>
            <a:endParaRPr lang="en-US" sz="2000" b="1"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Improve pedestrian connections and safety</a:t>
            </a:r>
          </a:p>
          <a:p>
            <a:pPr marL="285750" indent="-285750">
              <a:buFont typeface="Arial" panose="020B0604020202020204" pitchFamily="34" charset="0"/>
              <a:buChar char="•"/>
            </a:pPr>
            <a:endParaRPr lang="en-US" sz="2000" b="1"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Provide convenience retail and neighborhood services </a:t>
            </a:r>
          </a:p>
          <a:p>
            <a:pPr marL="285750" indent="-285750">
              <a:buFont typeface="Arial" panose="020B0604020202020204" pitchFamily="34" charset="0"/>
              <a:buChar char="•"/>
            </a:pPr>
            <a:endParaRPr lang="en-US" sz="2000" b="1"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Create a sense of place at the Metro site</a:t>
            </a:r>
            <a:endParaRPr lang="en-US" sz="2000" dirty="0">
              <a:solidFill>
                <a:schemeClr val="bg1">
                  <a:lumMod val="95000"/>
                </a:scheme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38533" r="298" b="9950"/>
          <a:stretch/>
        </p:blipFill>
        <p:spPr>
          <a:xfrm>
            <a:off x="8219769" y="-5022"/>
            <a:ext cx="4348326" cy="3598242"/>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8"/>
          <a:stretch/>
        </p:blipFill>
        <p:spPr>
          <a:xfrm>
            <a:off x="4884760" y="3607870"/>
            <a:ext cx="4761875" cy="3250130"/>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1" t="25678" r="-2167" b="950"/>
          <a:stretch/>
        </p:blipFill>
        <p:spPr>
          <a:xfrm>
            <a:off x="9646635" y="3566186"/>
            <a:ext cx="2662596" cy="3487027"/>
          </a:xfrm>
          <a:prstGeom prst="rect">
            <a:avLst/>
          </a:prstGeom>
          <a:ln w="12700">
            <a:solidFill>
              <a:schemeClr val="bg1"/>
            </a:solidFill>
          </a:ln>
        </p:spPr>
      </p:pic>
    </p:spTree>
    <p:extLst>
      <p:ext uri="{BB962C8B-B14F-4D97-AF65-F5344CB8AC3E}">
        <p14:creationId xmlns:p14="http://schemas.microsoft.com/office/powerpoint/2010/main" val="761063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lgn="r">
              <a:defRPr/>
            </a:pPr>
            <a:fld id="{21D17E39-D1FD-4952-9E7A-8B5817D49B73}" type="slidenum">
              <a:rPr lang="en-US" sz="1600">
                <a:latin typeface="Tw Cen MT" panose="020B0602020104020603" pitchFamily="34" charset="0"/>
              </a:rPr>
              <a:pPr algn="r">
                <a:defRPr/>
              </a:pPr>
              <a:t>9</a:t>
            </a:fld>
            <a:endParaRPr lang="en-US" sz="1600" dirty="0">
              <a:latin typeface="Tw Cen MT" panose="020B0602020104020603"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6168"/>
          <a:stretch/>
        </p:blipFill>
        <p:spPr>
          <a:xfrm>
            <a:off x="7461154" y="10937"/>
            <a:ext cx="4861208" cy="684706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59728"/>
            <a:ext cx="3904508" cy="2598272"/>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27926"/>
          <a:stretch/>
        </p:blipFill>
        <p:spPr>
          <a:xfrm>
            <a:off x="3904507" y="4012992"/>
            <a:ext cx="3527277" cy="326266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437" y="1"/>
            <a:ext cx="7574222" cy="4260500"/>
          </a:xfrm>
          <a:prstGeom prst="rect">
            <a:avLst/>
          </a:prstGeom>
        </p:spPr>
      </p:pic>
      <p:sp>
        <p:nvSpPr>
          <p:cNvPr id="18" name="TextBox 17"/>
          <p:cNvSpPr txBox="1"/>
          <p:nvPr/>
        </p:nvSpPr>
        <p:spPr>
          <a:xfrm>
            <a:off x="0" y="10937"/>
            <a:ext cx="4523846" cy="4708981"/>
          </a:xfrm>
          <a:prstGeom prst="rect">
            <a:avLst/>
          </a:prstGeom>
          <a:solidFill>
            <a:srgbClr val="767171">
              <a:alpha val="56863"/>
            </a:srgbClr>
          </a:solidFill>
        </p:spPr>
        <p:txBody>
          <a:bodyPr wrap="square" rtlCol="0">
            <a:spAutoFit/>
          </a:bodyPr>
          <a:lstStyle/>
          <a:p>
            <a:r>
              <a:rPr lang="en-US" sz="4000" b="1" dirty="0">
                <a:solidFill>
                  <a:srgbClr val="FFC000"/>
                </a:solidFill>
                <a:latin typeface="Arial" panose="020B0604020202020204" pitchFamily="34" charset="0"/>
                <a:cs typeface="Arial" panose="020B0604020202020204" pitchFamily="34" charset="0"/>
              </a:rPr>
              <a:t>Community Input</a:t>
            </a:r>
          </a:p>
          <a:p>
            <a:pPr marL="285750" indent="-285750">
              <a:buFont typeface="Arial" panose="020B0604020202020204" pitchFamily="34" charset="0"/>
              <a:buChar char="•"/>
            </a:pPr>
            <a:endParaRPr lang="en-US" sz="2000" b="1"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Protect the residential character of the community</a:t>
            </a:r>
          </a:p>
          <a:p>
            <a:pPr marL="285750" indent="-285750">
              <a:buFont typeface="Arial" panose="020B0604020202020204" pitchFamily="34" charset="0"/>
              <a:buChar char="•"/>
            </a:pPr>
            <a:endParaRPr lang="en-US" sz="200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Maintain views and access to sunlight</a:t>
            </a:r>
          </a:p>
          <a:p>
            <a:pPr marL="285750" indent="-285750">
              <a:buFont typeface="Arial" panose="020B0604020202020204" pitchFamily="34" charset="0"/>
              <a:buChar char="•"/>
            </a:pPr>
            <a:endParaRPr lang="en-US" sz="2000" b="1"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Plan for parking and traffic impacts of any new developments</a:t>
            </a:r>
          </a:p>
          <a:p>
            <a:pPr marL="285750" indent="-285750">
              <a:buFont typeface="Arial" panose="020B0604020202020204" pitchFamily="34" charset="0"/>
              <a:buChar char="•"/>
            </a:pPr>
            <a:endParaRPr lang="en-US" sz="2000" dirty="0">
              <a:solidFill>
                <a:schemeClr val="bg1">
                  <a:lumMod val="9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chemeClr val="bg1">
                    <a:lumMod val="95000"/>
                  </a:schemeClr>
                </a:solidFill>
                <a:latin typeface="Arial" panose="020B0604020202020204" pitchFamily="34" charset="0"/>
                <a:cs typeface="Arial" panose="020B0604020202020204" pitchFamily="34" charset="0"/>
              </a:rPr>
              <a:t>Uphold the high quality of our schools and plan to meet needs</a:t>
            </a:r>
          </a:p>
        </p:txBody>
      </p:sp>
    </p:spTree>
    <p:extLst>
      <p:ext uri="{BB962C8B-B14F-4D97-AF65-F5344CB8AC3E}">
        <p14:creationId xmlns:p14="http://schemas.microsoft.com/office/powerpoint/2010/main" val="1353033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11717</TotalTime>
  <Words>961</Words>
  <Application>Microsoft Office PowerPoint</Application>
  <PresentationFormat>Widescreen</PresentationFormat>
  <Paragraphs>158</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Yearwood, Nkosi</dc:creator>
  <cp:lastModifiedBy>Hill, Maren</cp:lastModifiedBy>
  <cp:revision>417</cp:revision>
  <cp:lastPrinted>2016-12-12T21:17:16Z</cp:lastPrinted>
  <dcterms:created xsi:type="dcterms:W3CDTF">2016-05-05T14:27:13Z</dcterms:created>
  <dcterms:modified xsi:type="dcterms:W3CDTF">2017-04-18T17:48:23Z</dcterms:modified>
</cp:coreProperties>
</file>