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99" r:id="rId5"/>
    <p:sldMasterId id="2147483677" r:id="rId6"/>
  </p:sldMasterIdLst>
  <p:notesMasterIdLst>
    <p:notesMasterId r:id="rId16"/>
  </p:notesMasterIdLst>
  <p:handoutMasterIdLst>
    <p:handoutMasterId r:id="rId17"/>
  </p:handoutMasterIdLst>
  <p:sldIdLst>
    <p:sldId id="1278" r:id="rId7"/>
    <p:sldId id="883" r:id="rId8"/>
    <p:sldId id="910" r:id="rId9"/>
    <p:sldId id="1279" r:id="rId10"/>
    <p:sldId id="911" r:id="rId11"/>
    <p:sldId id="892" r:id="rId12"/>
    <p:sldId id="896" r:id="rId13"/>
    <p:sldId id="1280" r:id="rId14"/>
    <p:sldId id="913" r:id="rId1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2">
          <p15:clr>
            <a:srgbClr val="A4A3A4"/>
          </p15:clr>
        </p15:guide>
        <p15:guide id="2" orient="horz" pos="2736">
          <p15:clr>
            <a:srgbClr val="A4A3A4"/>
          </p15:clr>
        </p15:guide>
        <p15:guide id="3" orient="horz" pos="3888">
          <p15:clr>
            <a:srgbClr val="A4A3A4"/>
          </p15:clr>
        </p15:guide>
        <p15:guide id="4" orient="horz" pos="288">
          <p15:clr>
            <a:srgbClr val="A4A3A4"/>
          </p15:clr>
        </p15:guide>
        <p15:guide id="5" pos="5472">
          <p15:clr>
            <a:srgbClr val="A4A3A4"/>
          </p15:clr>
        </p15:guide>
        <p15:guide id="6" pos="576">
          <p15:clr>
            <a:srgbClr val="A4A3A4"/>
          </p15:clr>
        </p15:guide>
        <p15:guide id="7" pos="288">
          <p15:clr>
            <a:srgbClr val="A4A3A4"/>
          </p15:clr>
        </p15:guide>
        <p15:guide id="8" pos="2874">
          <p15:clr>
            <a:srgbClr val="A4A3A4"/>
          </p15:clr>
        </p15:guide>
        <p15:guide id="9" pos="518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DDF5"/>
    <a:srgbClr val="0F456B"/>
    <a:srgbClr val="E5475B"/>
    <a:srgbClr val="FFFFFF"/>
    <a:srgbClr val="A1C8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80" autoAdjust="0"/>
    <p:restoredTop sz="95134" autoAdjust="0"/>
  </p:normalViewPr>
  <p:slideViewPr>
    <p:cSldViewPr snapToGrid="0" showGuides="1">
      <p:cViewPr>
        <p:scale>
          <a:sx n="100" d="100"/>
          <a:sy n="100" d="100"/>
        </p:scale>
        <p:origin x="624" y="72"/>
      </p:cViewPr>
      <p:guideLst>
        <p:guide orient="horz" pos="3312"/>
        <p:guide orient="horz" pos="2736"/>
        <p:guide orient="horz" pos="3888"/>
        <p:guide orient="horz" pos="288"/>
        <p:guide pos="5472"/>
        <p:guide pos="576"/>
        <p:guide pos="288"/>
        <p:guide pos="2874"/>
        <p:guide pos="5182"/>
      </p:guideLst>
    </p:cSldViewPr>
  </p:slideViewPr>
  <p:outlineViewPr>
    <p:cViewPr>
      <p:scale>
        <a:sx n="33" d="100"/>
        <a:sy n="33" d="100"/>
      </p:scale>
      <p:origin x="0" y="168"/>
    </p:cViewPr>
  </p:outlineViewPr>
  <p:notesTextViewPr>
    <p:cViewPr>
      <p:scale>
        <a:sx n="1" d="1"/>
        <a:sy n="1" d="1"/>
      </p:scale>
      <p:origin x="0" y="0"/>
    </p:cViewPr>
  </p:notesTextViewPr>
  <p:sorterViewPr>
    <p:cViewPr>
      <p:scale>
        <a:sx n="100" d="100"/>
        <a:sy n="100" d="100"/>
      </p:scale>
      <p:origin x="0" y="2904"/>
    </p:cViewPr>
  </p:sorterViewPr>
  <p:notesViewPr>
    <p:cSldViewPr snapToGrid="0" showGuides="1">
      <p:cViewPr varScale="1">
        <p:scale>
          <a:sx n="83" d="100"/>
          <a:sy n="83" d="100"/>
        </p:scale>
        <p:origin x="-1992"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39" tIns="48320" rIns="96639" bIns="48320" rtlCol="0"/>
          <a:lstStyle>
            <a:lvl1pPr algn="r">
              <a:defRPr sz="1200"/>
            </a:lvl1pPr>
          </a:lstStyle>
          <a:p>
            <a:fld id="{C6E2235B-E71B-48FE-AB3F-76E32E5F4F5E}" type="datetimeFigureOut">
              <a:rPr lang="en-US" smtClean="0"/>
              <a:t>4/23/19</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39" tIns="48320" rIns="96639" bIns="48320"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39" tIns="48320" rIns="96639" bIns="48320" rtlCol="0" anchor="b"/>
          <a:lstStyle>
            <a:lvl1pPr algn="r">
              <a:defRPr sz="1200"/>
            </a:lvl1pPr>
          </a:lstStyle>
          <a:p>
            <a:fld id="{6260F9FB-BCB0-428A-B14E-BFAE1D0E7EA1}" type="slidenum">
              <a:rPr lang="en-US" smtClean="0"/>
              <a:t>‹#›</a:t>
            </a:fld>
            <a:endParaRPr lang="en-US"/>
          </a:p>
        </p:txBody>
      </p:sp>
    </p:spTree>
    <p:extLst>
      <p:ext uri="{BB962C8B-B14F-4D97-AF65-F5344CB8AC3E}">
        <p14:creationId xmlns:p14="http://schemas.microsoft.com/office/powerpoint/2010/main" val="2949213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39" tIns="48320" rIns="96639" bIns="48320" rtlCol="0"/>
          <a:lstStyle>
            <a:lvl1pPr algn="r">
              <a:defRPr sz="1200"/>
            </a:lvl1pPr>
          </a:lstStyle>
          <a:p>
            <a:fld id="{9031A890-6634-43B3-B6C8-885C941A5C5F}" type="datetimeFigureOut">
              <a:rPr lang="en-US" smtClean="0"/>
              <a:t>4/23/19</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9" tIns="48320" rIns="96639" bIns="48320"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9" tIns="48320" rIns="96639" bIns="483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9" tIns="48320" rIns="96639"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9" tIns="48320" rIns="96639" bIns="48320" rtlCol="0" anchor="b"/>
          <a:lstStyle>
            <a:lvl1pPr algn="r">
              <a:defRPr sz="1200"/>
            </a:lvl1pPr>
          </a:lstStyle>
          <a:p>
            <a:fld id="{21C6B20A-EB77-4E73-B1FA-85C8CB9459EB}" type="slidenum">
              <a:rPr lang="en-US" smtClean="0"/>
              <a:t>‹#›</a:t>
            </a:fld>
            <a:endParaRPr lang="en-US"/>
          </a:p>
        </p:txBody>
      </p:sp>
    </p:spTree>
    <p:extLst>
      <p:ext uri="{BB962C8B-B14F-4D97-AF65-F5344CB8AC3E}">
        <p14:creationId xmlns:p14="http://schemas.microsoft.com/office/powerpoint/2010/main" val="246430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C6B20A-EB77-4E73-B1FA-85C8CB9459EB}" type="slidenum">
              <a:rPr lang="en-US" smtClean="0"/>
              <a:t>2</a:t>
            </a:fld>
            <a:endParaRPr lang="en-US"/>
          </a:p>
        </p:txBody>
      </p:sp>
    </p:spTree>
    <p:extLst>
      <p:ext uri="{BB962C8B-B14F-4D97-AF65-F5344CB8AC3E}">
        <p14:creationId xmlns:p14="http://schemas.microsoft.com/office/powerpoint/2010/main" val="2334875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C6B20A-EB77-4E73-B1FA-85C8CB9459EB}" type="slidenum">
              <a:rPr lang="en-US" smtClean="0"/>
              <a:t>3</a:t>
            </a:fld>
            <a:endParaRPr lang="en-US"/>
          </a:p>
        </p:txBody>
      </p:sp>
    </p:spTree>
    <p:extLst>
      <p:ext uri="{BB962C8B-B14F-4D97-AF65-F5344CB8AC3E}">
        <p14:creationId xmlns:p14="http://schemas.microsoft.com/office/powerpoint/2010/main" val="2074622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C6B20A-EB77-4E73-B1FA-85C8CB9459EB}" type="slidenum">
              <a:rPr lang="en-US" smtClean="0"/>
              <a:t>4</a:t>
            </a:fld>
            <a:endParaRPr lang="en-US"/>
          </a:p>
        </p:txBody>
      </p:sp>
    </p:spTree>
    <p:extLst>
      <p:ext uri="{BB962C8B-B14F-4D97-AF65-F5344CB8AC3E}">
        <p14:creationId xmlns:p14="http://schemas.microsoft.com/office/powerpoint/2010/main" val="1941183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C6B20A-EB77-4E73-B1FA-85C8CB9459EB}" type="slidenum">
              <a:rPr lang="en-US" smtClean="0"/>
              <a:t>5</a:t>
            </a:fld>
            <a:endParaRPr lang="en-US"/>
          </a:p>
        </p:txBody>
      </p:sp>
    </p:spTree>
    <p:extLst>
      <p:ext uri="{BB962C8B-B14F-4D97-AF65-F5344CB8AC3E}">
        <p14:creationId xmlns:p14="http://schemas.microsoft.com/office/powerpoint/2010/main" val="1467099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6B20A-EB77-4E73-B1FA-85C8CB9459EB}" type="slidenum">
              <a:rPr lang="en-US" smtClean="0"/>
              <a:t>6</a:t>
            </a:fld>
            <a:endParaRPr lang="en-US"/>
          </a:p>
        </p:txBody>
      </p:sp>
    </p:spTree>
    <p:extLst>
      <p:ext uri="{BB962C8B-B14F-4D97-AF65-F5344CB8AC3E}">
        <p14:creationId xmlns:p14="http://schemas.microsoft.com/office/powerpoint/2010/main" val="299806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C6B20A-EB77-4E73-B1FA-85C8CB9459EB}" type="slidenum">
              <a:rPr lang="en-US" smtClean="0"/>
              <a:t>8</a:t>
            </a:fld>
            <a:endParaRPr lang="en-US"/>
          </a:p>
        </p:txBody>
      </p:sp>
    </p:spTree>
    <p:extLst>
      <p:ext uri="{BB962C8B-B14F-4D97-AF65-F5344CB8AC3E}">
        <p14:creationId xmlns:p14="http://schemas.microsoft.com/office/powerpoint/2010/main" val="1442610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73375"/>
            <a:ext cx="7494814" cy="1470025"/>
          </a:xfrm>
        </p:spPr>
        <p:txBody>
          <a:bodyPr lIns="0" tIns="0" rIns="0" bIns="0" anchor="b" anchorCtr="0">
            <a:normAutofit/>
          </a:bodyPr>
          <a:lstStyle>
            <a:lvl1pP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5257800"/>
            <a:ext cx="6172200" cy="762000"/>
          </a:xfrm>
        </p:spPr>
        <p:txBody>
          <a:bodyPr lIns="0" tIns="0" rIns="0" bIns="0">
            <a:norm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Rectangle 6"/>
          <p:cNvSpPr/>
          <p:nvPr userDrawn="1"/>
        </p:nvSpPr>
        <p:spPr>
          <a:xfrm>
            <a:off x="0" y="0"/>
            <a:ext cx="9144000" cy="149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14400" y="4775835"/>
            <a:ext cx="301752" cy="91440"/>
          </a:xfrm>
          <a:prstGeom prst="rect">
            <a:avLst/>
          </a:prstGeom>
          <a:solidFill>
            <a:srgbClr val="FFFF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sf\Home\Desktop\GWP_PPT-Handoff_Files_Jeff_12.13\CS6_HandoffFolder\GWP_logo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66775" y="151676"/>
            <a:ext cx="7315200" cy="106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34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vider Slide 1">
    <p:spTree>
      <p:nvGrpSpPr>
        <p:cNvPr id="1" name=""/>
        <p:cNvGrpSpPr/>
        <p:nvPr/>
      </p:nvGrpSpPr>
      <p:grpSpPr>
        <a:xfrm>
          <a:off x="0" y="0"/>
          <a:ext cx="0" cy="0"/>
          <a:chOff x="0" y="0"/>
          <a:chExt cx="0" cy="0"/>
        </a:xfrm>
      </p:grpSpPr>
      <p:pic>
        <p:nvPicPr>
          <p:cNvPr id="2050" name="Picture 2" descr="\\.psf\Home\Desktop\GWP_PPT-Handoff_Files_Jeff_12.13\Photography\JPG\COLOR FULL BLEED\GWP-PPT-PhotographyA-FULLBLEED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14400" y="3273425"/>
            <a:ext cx="7772400" cy="1470025"/>
          </a:xfrm>
        </p:spPr>
        <p:txBody>
          <a:bodyPr lIns="0" tIns="0" rIns="0" bIns="0" anchor="b" anchorCtr="0">
            <a:normAutofit/>
          </a:bodyPr>
          <a:lstStyle>
            <a:lvl1pPr>
              <a:defRPr sz="3600" b="1" cap="all"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810125"/>
            <a:ext cx="7772400" cy="762000"/>
          </a:xfrm>
        </p:spPr>
        <p:txBody>
          <a:bodyPr lIns="0" tIns="0" rIns="0" bIns="0">
            <a:normAutofit/>
          </a:bodyPr>
          <a:lstStyle>
            <a:lvl1pPr marL="0" indent="0" algn="l">
              <a:buNone/>
              <a:defRPr sz="360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userDrawn="1"/>
        </p:nvSpPr>
        <p:spPr>
          <a:xfrm>
            <a:off x="914400" y="5581650"/>
            <a:ext cx="301752" cy="91440"/>
          </a:xfrm>
          <a:prstGeom prst="rect">
            <a:avLst/>
          </a:prstGeom>
          <a:solidFill>
            <a:schemeClr val="accent2">
              <a:lumMod val="60000"/>
              <a:lumOff val="4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5486400" y="6442075"/>
            <a:ext cx="2133600" cy="365125"/>
          </a:xfrm>
        </p:spPr>
        <p:txBody>
          <a:bodyPr/>
          <a:lstStyle/>
          <a:p>
            <a:r>
              <a:rPr lang="en-US"/>
              <a:t>July 6, 2017</a:t>
            </a:r>
            <a:endParaRPr lang="en-US" dirty="0"/>
          </a:p>
        </p:txBody>
      </p:sp>
      <p:sp>
        <p:nvSpPr>
          <p:cNvPr id="11" name="Footer Placeholder 4"/>
          <p:cNvSpPr>
            <a:spLocks noGrp="1"/>
          </p:cNvSpPr>
          <p:nvPr>
            <p:ph type="ftr" sz="quarter" idx="11"/>
          </p:nvPr>
        </p:nvSpPr>
        <p:spPr>
          <a:xfrm>
            <a:off x="457199" y="6442075"/>
            <a:ext cx="3819525" cy="365125"/>
          </a:xfrm>
        </p:spPr>
        <p:txBody>
          <a:bodyPr/>
          <a:lstStyle/>
          <a:p>
            <a:r>
              <a:rPr lang="en-US" dirty="0"/>
              <a:t>©GREATER WASHINGTON PARTNERSHIP. All rights reserved.</a:t>
            </a:r>
          </a:p>
        </p:txBody>
      </p:sp>
      <p:sp>
        <p:nvSpPr>
          <p:cNvPr id="12" name="Slide Number Placeholder 5"/>
          <p:cNvSpPr>
            <a:spLocks noGrp="1"/>
          </p:cNvSpPr>
          <p:nvPr>
            <p:ph type="sldNum" sz="quarter" idx="12"/>
          </p:nvPr>
        </p:nvSpPr>
        <p:spPr>
          <a:xfrm>
            <a:off x="7810500" y="6442075"/>
            <a:ext cx="876300" cy="365125"/>
          </a:xfrm>
        </p:spPr>
        <p:txBody>
          <a:bodyPr/>
          <a:lstStyle/>
          <a:p>
            <a:fld id="{C3FCD5DC-0316-4276-AC9A-625E35C32BC0}" type="slidenum">
              <a:rPr lang="en-US" smtClean="0"/>
              <a:t>‹#›</a:t>
            </a:fld>
            <a:endParaRPr lang="en-US"/>
          </a:p>
        </p:txBody>
      </p:sp>
      <p:cxnSp>
        <p:nvCxnSpPr>
          <p:cNvPr id="13" name="Straight Connector 12"/>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3" descr="\\.psf\Home\Desktop\GWP_PPT-Handoff_Files_Jeff_12.13\CS6_HandoffFolder\GWP_logo_circl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95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vider Slide 2">
    <p:spTree>
      <p:nvGrpSpPr>
        <p:cNvPr id="1" name=""/>
        <p:cNvGrpSpPr/>
        <p:nvPr/>
      </p:nvGrpSpPr>
      <p:grpSpPr>
        <a:xfrm>
          <a:off x="0" y="0"/>
          <a:ext cx="0" cy="0"/>
          <a:chOff x="0" y="0"/>
          <a:chExt cx="0" cy="0"/>
        </a:xfrm>
      </p:grpSpPr>
      <p:pic>
        <p:nvPicPr>
          <p:cNvPr id="3074" name="Picture 2" descr="\\.psf\Home\Desktop\GWP_PPT-Handoff_Files_Jeff_12.13\Photography\JPG\COLOR FULL BLEED\GWP-PPT-PhotographyA-FULLBLEED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14400" y="482600"/>
            <a:ext cx="7772400" cy="1470025"/>
          </a:xfrm>
        </p:spPr>
        <p:txBody>
          <a:bodyPr lIns="0" tIns="0" rIns="0" bIns="0" anchor="b" anchorCtr="0">
            <a:normAutofit/>
          </a:bodyPr>
          <a:lstStyle>
            <a:lvl1pPr>
              <a:defRPr sz="3600" b="1" cap="all"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2019300"/>
            <a:ext cx="7772400" cy="762000"/>
          </a:xfrm>
        </p:spPr>
        <p:txBody>
          <a:bodyPr lIns="0" tIns="0" rIns="0" bIns="0">
            <a:normAutofit/>
          </a:bodyPr>
          <a:lstStyle>
            <a:lvl1pPr marL="0" indent="0" algn="l">
              <a:buNone/>
              <a:defRPr sz="360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userDrawn="1"/>
        </p:nvSpPr>
        <p:spPr>
          <a:xfrm>
            <a:off x="914400" y="2790825"/>
            <a:ext cx="301752" cy="91440"/>
          </a:xfrm>
          <a:prstGeom prst="rect">
            <a:avLst/>
          </a:prstGeom>
          <a:solidFill>
            <a:schemeClr val="accent3">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5486400" y="6442075"/>
            <a:ext cx="2133600" cy="365125"/>
          </a:xfrm>
        </p:spPr>
        <p:txBody>
          <a:bodyPr/>
          <a:lstStyle/>
          <a:p>
            <a:r>
              <a:rPr lang="en-US"/>
              <a:t>July 6, 2017</a:t>
            </a:r>
            <a:endParaRPr lang="en-US" dirty="0"/>
          </a:p>
        </p:txBody>
      </p:sp>
      <p:sp>
        <p:nvSpPr>
          <p:cNvPr id="11" name="Footer Placeholder 4"/>
          <p:cNvSpPr>
            <a:spLocks noGrp="1"/>
          </p:cNvSpPr>
          <p:nvPr>
            <p:ph type="ftr" sz="quarter" idx="11"/>
          </p:nvPr>
        </p:nvSpPr>
        <p:spPr>
          <a:xfrm>
            <a:off x="457199" y="6442075"/>
            <a:ext cx="3819525" cy="365125"/>
          </a:xfrm>
        </p:spPr>
        <p:txBody>
          <a:bodyPr/>
          <a:lstStyle/>
          <a:p>
            <a:r>
              <a:rPr lang="en-US" dirty="0"/>
              <a:t>©GREATER WASHINGTON PARTNERSHIP. All rights reserved.</a:t>
            </a:r>
          </a:p>
        </p:txBody>
      </p:sp>
      <p:sp>
        <p:nvSpPr>
          <p:cNvPr id="12" name="Slide Number Placeholder 5"/>
          <p:cNvSpPr>
            <a:spLocks noGrp="1"/>
          </p:cNvSpPr>
          <p:nvPr>
            <p:ph type="sldNum" sz="quarter" idx="12"/>
          </p:nvPr>
        </p:nvSpPr>
        <p:spPr>
          <a:xfrm>
            <a:off x="7810500" y="6442075"/>
            <a:ext cx="876300" cy="365125"/>
          </a:xfrm>
        </p:spPr>
        <p:txBody>
          <a:bodyPr/>
          <a:lstStyle/>
          <a:p>
            <a:fld id="{C3FCD5DC-0316-4276-AC9A-625E35C32BC0}" type="slidenum">
              <a:rPr lang="en-US" smtClean="0"/>
              <a:t>‹#›</a:t>
            </a:fld>
            <a:endParaRPr lang="en-US"/>
          </a:p>
        </p:txBody>
      </p:sp>
      <p:cxnSp>
        <p:nvCxnSpPr>
          <p:cNvPr id="13" name="Straight Connector 12"/>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3" descr="\\.psf\Home\Desktop\GWP_PPT-Handoff_Files_Jeff_12.13\CS6_HandoffFolder\GWP_logo_circl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307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vider Slide 3">
    <p:spTree>
      <p:nvGrpSpPr>
        <p:cNvPr id="1" name=""/>
        <p:cNvGrpSpPr/>
        <p:nvPr/>
      </p:nvGrpSpPr>
      <p:grpSpPr>
        <a:xfrm>
          <a:off x="0" y="0"/>
          <a:ext cx="0" cy="0"/>
          <a:chOff x="0" y="0"/>
          <a:chExt cx="0" cy="0"/>
        </a:xfrm>
      </p:grpSpPr>
      <p:pic>
        <p:nvPicPr>
          <p:cNvPr id="4098" name="Picture 2" descr="\\.psf\Home\Desktop\GWP_PPT-Handoff_Files_Jeff_12.13\Photography\JPG\COLOR FULL BLEED\GWP-PPT-PhotographyA-FULLBLEED3.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14400" y="2286635"/>
            <a:ext cx="7772400" cy="1470025"/>
          </a:xfrm>
        </p:spPr>
        <p:txBody>
          <a:bodyPr lIns="0" tIns="0" rIns="0" bIns="0" anchor="b" anchorCtr="0">
            <a:normAutofit/>
          </a:bodyPr>
          <a:lstStyle>
            <a:lvl1pPr>
              <a:defRPr sz="3600" b="1" cap="all"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3823335"/>
            <a:ext cx="7772400" cy="762000"/>
          </a:xfrm>
        </p:spPr>
        <p:txBody>
          <a:bodyPr lIns="0" tIns="0" rIns="0" bIns="0">
            <a:normAutofit/>
          </a:bodyPr>
          <a:lstStyle>
            <a:lvl1pPr marL="0" indent="0" algn="l">
              <a:buNone/>
              <a:defRPr sz="360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userDrawn="1"/>
        </p:nvSpPr>
        <p:spPr>
          <a:xfrm>
            <a:off x="914400" y="4594860"/>
            <a:ext cx="301752" cy="91440"/>
          </a:xfrm>
          <a:prstGeom prst="rect">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5486400" y="6442075"/>
            <a:ext cx="2133600" cy="365125"/>
          </a:xfrm>
        </p:spPr>
        <p:txBody>
          <a:bodyPr/>
          <a:lstStyle/>
          <a:p>
            <a:r>
              <a:rPr lang="en-US"/>
              <a:t>July 6, 2017</a:t>
            </a:r>
            <a:endParaRPr lang="en-US" dirty="0"/>
          </a:p>
        </p:txBody>
      </p:sp>
      <p:sp>
        <p:nvSpPr>
          <p:cNvPr id="11" name="Footer Placeholder 4"/>
          <p:cNvSpPr>
            <a:spLocks noGrp="1"/>
          </p:cNvSpPr>
          <p:nvPr>
            <p:ph type="ftr" sz="quarter" idx="11"/>
          </p:nvPr>
        </p:nvSpPr>
        <p:spPr>
          <a:xfrm>
            <a:off x="457199" y="6442075"/>
            <a:ext cx="3819525" cy="365125"/>
          </a:xfrm>
        </p:spPr>
        <p:txBody>
          <a:bodyPr/>
          <a:lstStyle/>
          <a:p>
            <a:r>
              <a:rPr lang="en-US" dirty="0"/>
              <a:t>©GREATER WASHINGTON PARTNERSHIP. All rights reserved.</a:t>
            </a:r>
          </a:p>
        </p:txBody>
      </p:sp>
      <p:sp>
        <p:nvSpPr>
          <p:cNvPr id="12" name="Slide Number Placeholder 5"/>
          <p:cNvSpPr>
            <a:spLocks noGrp="1"/>
          </p:cNvSpPr>
          <p:nvPr>
            <p:ph type="sldNum" sz="quarter" idx="12"/>
          </p:nvPr>
        </p:nvSpPr>
        <p:spPr>
          <a:xfrm>
            <a:off x="7810500" y="6442075"/>
            <a:ext cx="876300" cy="365125"/>
          </a:xfrm>
        </p:spPr>
        <p:txBody>
          <a:bodyPr/>
          <a:lstStyle/>
          <a:p>
            <a:fld id="{C3FCD5DC-0316-4276-AC9A-625E35C32BC0}" type="slidenum">
              <a:rPr lang="en-US" smtClean="0"/>
              <a:t>‹#›</a:t>
            </a:fld>
            <a:endParaRPr lang="en-US"/>
          </a:p>
        </p:txBody>
      </p:sp>
      <p:cxnSp>
        <p:nvCxnSpPr>
          <p:cNvPr id="13" name="Straight Connector 12"/>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3" descr="\\.psf\Home\Desktop\GWP_PPT-Handoff_Files_Jeff_12.13\CS6_HandoffFolder\GWP_logo_circl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243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Re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680"/>
          </a:xfr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July 6, 2017</a:t>
            </a:r>
            <a:endParaRPr lang="en-US" dirty="0"/>
          </a:p>
        </p:txBody>
      </p:sp>
      <p:sp>
        <p:nvSpPr>
          <p:cNvPr id="4" name="Footer Placeholder 3"/>
          <p:cNvSpPr>
            <a:spLocks noGrp="1"/>
          </p:cNvSpPr>
          <p:nvPr>
            <p:ph type="ftr" sz="quarter" idx="11"/>
          </p:nvPr>
        </p:nvSpPr>
        <p:spPr/>
        <p:txBody>
          <a:bodyPr/>
          <a:lstStyle/>
          <a:p>
            <a:r>
              <a:rPr lang="en-US" dirty="0"/>
              <a:t>©GREATER WASHINGTON PARTNERSHIP. All rights reserved.</a:t>
            </a:r>
          </a:p>
        </p:txBody>
      </p:sp>
      <p:sp>
        <p:nvSpPr>
          <p:cNvPr id="5" name="Slide Number Placeholder 4"/>
          <p:cNvSpPr>
            <a:spLocks noGrp="1"/>
          </p:cNvSpPr>
          <p:nvPr>
            <p:ph type="sldNum" sz="quarter" idx="12"/>
          </p:nvPr>
        </p:nvSpPr>
        <p:spPr/>
        <p:txBody>
          <a:bodyPr/>
          <a:lstStyle/>
          <a:p>
            <a:fld id="{C3FCD5DC-0316-4276-AC9A-625E35C32BC0}" type="slidenum">
              <a:rPr lang="en-US" smtClean="0"/>
              <a:t>‹#›</a:t>
            </a:fld>
            <a:endParaRPr lang="en-US"/>
          </a:p>
        </p:txBody>
      </p:sp>
      <p:pic>
        <p:nvPicPr>
          <p:cNvPr id="6"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userDrawn="1"/>
        </p:nvCxnSpPr>
        <p:spPr>
          <a:xfrm>
            <a:off x="457200" y="1078992"/>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856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Re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680"/>
          </a:xfrm>
        </p:spPr>
        <p:txBody>
          <a:bodyPr/>
          <a:lstStyle/>
          <a:p>
            <a:r>
              <a:rPr lang="en-US"/>
              <a:t>Click to edit Master title style</a:t>
            </a:r>
          </a:p>
        </p:txBody>
      </p:sp>
      <p:sp>
        <p:nvSpPr>
          <p:cNvPr id="3" name="Content Placeholder 2"/>
          <p:cNvSpPr>
            <a:spLocks noGrp="1"/>
          </p:cNvSpPr>
          <p:nvPr>
            <p:ph idx="1"/>
          </p:nvPr>
        </p:nvSpPr>
        <p:spPr/>
        <p:txBody>
          <a:bodyPr/>
          <a:lstStyle>
            <a:lvl2pPr marL="0" indent="0">
              <a:buFontTx/>
              <a:buNone/>
              <a:defRPr/>
            </a:lvl2pPr>
            <a:lvl3pPr marL="171450" indent="-171450">
              <a:defRPr/>
            </a:lvl3pPr>
            <a:lvl4pPr marL="400050" indent="-171450">
              <a:defRPr/>
            </a:lvl4pPr>
            <a:lvl5pPr marL="6286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July 6, 2017</a:t>
            </a:r>
            <a:endParaRPr lang="en-US" dirty="0"/>
          </a:p>
        </p:txBody>
      </p:sp>
      <p:sp>
        <p:nvSpPr>
          <p:cNvPr id="5" name="Footer Placeholder 4"/>
          <p:cNvSpPr>
            <a:spLocks noGrp="1"/>
          </p:cNvSpPr>
          <p:nvPr>
            <p:ph type="ftr" sz="quarter" idx="11"/>
          </p:nvPr>
        </p:nvSpPr>
        <p:spPr/>
        <p:txBody>
          <a:body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p>
            <a:fld id="{C3FCD5DC-0316-4276-AC9A-625E35C32BC0}" type="slidenum">
              <a:rPr lang="en-US" smtClean="0"/>
              <a:t>‹#›</a:t>
            </a:fld>
            <a:endParaRPr lang="en-US"/>
          </a:p>
        </p:txBody>
      </p:sp>
      <p:cxnSp>
        <p:nvCxnSpPr>
          <p:cNvPr id="8" name="Straight Connector 7"/>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457200" y="1078992"/>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395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Re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68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July 6, 2017</a:t>
            </a:r>
            <a:endParaRPr lang="en-US" dirty="0"/>
          </a:p>
        </p:txBody>
      </p:sp>
      <p:sp>
        <p:nvSpPr>
          <p:cNvPr id="6" name="Footer Placeholder 5"/>
          <p:cNvSpPr>
            <a:spLocks noGrp="1"/>
          </p:cNvSpPr>
          <p:nvPr>
            <p:ph type="ftr" sz="quarter" idx="11"/>
          </p:nvPr>
        </p:nvSpPr>
        <p:spPr/>
        <p:txBody>
          <a:bodyPr/>
          <a:lstStyle/>
          <a:p>
            <a:r>
              <a:rPr lang="en-US" dirty="0"/>
              <a:t>©GREATER WASHINGTON PARTNERSHIP. All rights reserved.</a:t>
            </a:r>
          </a:p>
        </p:txBody>
      </p:sp>
      <p:sp>
        <p:nvSpPr>
          <p:cNvPr id="7" name="Slide Number Placeholder 6"/>
          <p:cNvSpPr>
            <a:spLocks noGrp="1"/>
          </p:cNvSpPr>
          <p:nvPr>
            <p:ph type="sldNum" sz="quarter" idx="12"/>
          </p:nvPr>
        </p:nvSpPr>
        <p:spPr/>
        <p:txBody>
          <a:bodyPr/>
          <a:lstStyle/>
          <a:p>
            <a:fld id="{C3FCD5DC-0316-4276-AC9A-625E35C32BC0}" type="slidenum">
              <a:rPr lang="en-US" smtClean="0"/>
              <a:t>‹#›</a:t>
            </a:fld>
            <a:endParaRPr lang="en-US"/>
          </a:p>
        </p:txBody>
      </p:sp>
      <p:pic>
        <p:nvPicPr>
          <p:cNvPr id="8"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userDrawn="1"/>
        </p:nvCxnSpPr>
        <p:spPr>
          <a:xfrm>
            <a:off x="457200" y="1078992"/>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638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Re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endParaRPr lang="en-US" dirty="0"/>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C3FCD5DC-0316-4276-AC9A-625E35C32BC0}" type="slidenum">
              <a:rPr lang="en-US" smtClean="0"/>
              <a:t>‹#›</a:t>
            </a:fld>
            <a:endParaRPr lang="en-US"/>
          </a:p>
        </p:txBody>
      </p:sp>
      <p:cxnSp>
        <p:nvCxnSpPr>
          <p:cNvPr id="5" name="Straight Connector 4"/>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46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ection Intro">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6775"/>
          </a:xfrm>
        </p:spPr>
        <p:txBody>
          <a:bodyPr/>
          <a:lstStyle/>
          <a:p>
            <a:r>
              <a:rPr lang="en-US"/>
              <a:t>Click to edit Master title style</a:t>
            </a:r>
            <a:endParaRPr lang="en-US" dirty="0"/>
          </a:p>
        </p:txBody>
      </p:sp>
      <p:sp>
        <p:nvSpPr>
          <p:cNvPr id="3" name="Content Placeholder 2"/>
          <p:cNvSpPr>
            <a:spLocks noGrp="1"/>
          </p:cNvSpPr>
          <p:nvPr>
            <p:ph idx="1"/>
          </p:nvPr>
        </p:nvSpPr>
        <p:spPr>
          <a:xfrm>
            <a:off x="914400" y="2286000"/>
            <a:ext cx="7772400" cy="3944938"/>
          </a:xfrm>
        </p:spPr>
        <p:txBody>
          <a:bodyPr/>
          <a:lstStyle>
            <a:lvl1pPr>
              <a:spcBef>
                <a:spcPts val="1800"/>
              </a:spcBef>
              <a:defRPr/>
            </a:lvl1pPr>
            <a:lvl2pPr marL="0" indent="0">
              <a:spcBef>
                <a:spcPts val="1000"/>
              </a:spcBef>
              <a:buNone/>
              <a:defRPr/>
            </a:lvl2pPr>
            <a:lvl3pPr marL="171450" indent="-171450">
              <a:spcBef>
                <a:spcPts val="800"/>
              </a:spcBef>
              <a:defRPr/>
            </a:lvl3pPr>
            <a:lvl4pPr marL="400050" indent="-171450">
              <a:defRPr/>
            </a:lvl4pPr>
            <a:lvl5pPr marL="6286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July 6, 2017</a:t>
            </a:r>
            <a:endParaRPr lang="en-US" dirty="0"/>
          </a:p>
        </p:txBody>
      </p:sp>
      <p:sp>
        <p:nvSpPr>
          <p:cNvPr id="5" name="Footer Placeholder 4"/>
          <p:cNvSpPr>
            <a:spLocks noGrp="1"/>
          </p:cNvSpPr>
          <p:nvPr>
            <p:ph type="ftr" sz="quarter" idx="11"/>
          </p:nvPr>
        </p:nvSpPr>
        <p:spPr/>
        <p:txBody>
          <a:body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p>
            <a:fld id="{C3FCD5DC-0316-4276-AC9A-625E35C32BC0}" type="slidenum">
              <a:rPr lang="en-US" smtClean="0"/>
              <a:t>‹#›</a:t>
            </a:fld>
            <a:endParaRPr lang="en-US"/>
          </a:p>
        </p:txBody>
      </p:sp>
      <p:cxnSp>
        <p:nvCxnSpPr>
          <p:cNvPr id="8" name="Straight Connector 7"/>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915924" y="1813560"/>
            <a:ext cx="301752" cy="914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57200" y="1078992"/>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186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Section Intro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6775"/>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2286000"/>
            <a:ext cx="7772400" cy="3944938"/>
          </a:xfrm>
        </p:spPr>
        <p:txBody>
          <a:bodyPr/>
          <a:lstStyle>
            <a:lvl1pPr>
              <a:spcBef>
                <a:spcPts val="1800"/>
              </a:spcBef>
              <a:defRPr>
                <a:solidFill>
                  <a:schemeClr val="accent2"/>
                </a:solidFill>
              </a:defRPr>
            </a:lvl1pPr>
            <a:lvl2pPr marL="0" indent="0">
              <a:spcBef>
                <a:spcPts val="1000"/>
              </a:spcBef>
              <a:buNone/>
              <a:defRPr>
                <a:solidFill>
                  <a:schemeClr val="bg2"/>
                </a:solidFill>
              </a:defRPr>
            </a:lvl2pPr>
            <a:lvl3pPr marL="171450" indent="-171450">
              <a:spcBef>
                <a:spcPts val="800"/>
              </a:spcBef>
              <a:buClr>
                <a:schemeClr val="accent2"/>
              </a:buClr>
              <a:buSzPct val="125000"/>
              <a:defRPr>
                <a:solidFill>
                  <a:schemeClr val="bg2"/>
                </a:solidFill>
              </a:defRPr>
            </a:lvl3pPr>
            <a:lvl4pPr marL="400050" indent="-171450">
              <a:buClr>
                <a:schemeClr val="bg2"/>
              </a:buClr>
              <a:defRPr>
                <a:solidFill>
                  <a:schemeClr val="bg2"/>
                </a:solidFill>
              </a:defRPr>
            </a:lvl4pPr>
            <a:lvl5pPr marL="628650" indent="-171450">
              <a:buClr>
                <a:schemeClr val="accent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r>
              <a:rPr lang="en-US"/>
              <a:t>July 6, 2017</a:t>
            </a:r>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C3FCD5DC-0316-4276-AC9A-625E35C32BC0}" type="slidenum">
              <a:rPr lang="en-US" smtClean="0"/>
              <a:pPr/>
              <a:t>‹#›</a:t>
            </a:fld>
            <a:endParaRPr lang="en-US"/>
          </a:p>
        </p:txBody>
      </p:sp>
      <p:cxnSp>
        <p:nvCxnSpPr>
          <p:cNvPr id="8" name="Straight Connector 7"/>
          <p:cNvCxnSpPr/>
          <p:nvPr userDrawn="1"/>
        </p:nvCxnSpPr>
        <p:spPr>
          <a:xfrm>
            <a:off x="457200" y="6400800"/>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915924" y="1813560"/>
            <a:ext cx="301752"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57200" y="1078992"/>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4120416" y="5993130"/>
            <a:ext cx="903169" cy="91440"/>
            <a:chOff x="4387116" y="5993130"/>
            <a:chExt cx="903169" cy="91440"/>
          </a:xfrm>
        </p:grpSpPr>
        <p:sp>
          <p:nvSpPr>
            <p:cNvPr id="12" name="Rectangle 11"/>
            <p:cNvSpPr/>
            <p:nvPr userDrawn="1"/>
          </p:nvSpPr>
          <p:spPr>
            <a:xfrm>
              <a:off x="4687824" y="5993130"/>
              <a:ext cx="301752"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13" name="Rectangle 12"/>
            <p:cNvSpPr/>
            <p:nvPr userDrawn="1"/>
          </p:nvSpPr>
          <p:spPr>
            <a:xfrm>
              <a:off x="4988533" y="5993130"/>
              <a:ext cx="301752"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14" name="Rectangle 13"/>
            <p:cNvSpPr/>
            <p:nvPr userDrawn="1"/>
          </p:nvSpPr>
          <p:spPr>
            <a:xfrm>
              <a:off x="4387116" y="5993130"/>
              <a:ext cx="301752"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grpSp>
    </p:spTree>
    <p:extLst>
      <p:ext uri="{BB962C8B-B14F-4D97-AF65-F5344CB8AC3E}">
        <p14:creationId xmlns:p14="http://schemas.microsoft.com/office/powerpoint/2010/main" val="3242158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6775"/>
          </a:xfrm>
        </p:spPr>
        <p:txBody>
          <a:bodyPr/>
          <a:lstStyle>
            <a:lvl1pPr>
              <a:defRPr>
                <a:solidFill>
                  <a:schemeClr val="tx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r>
              <a:rPr lang="en-US"/>
              <a:t>July 6, 2017</a:t>
            </a:r>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C3FCD5DC-0316-4276-AC9A-625E35C32BC0}" type="slidenum">
              <a:rPr lang="en-US" smtClean="0"/>
              <a:pPr/>
              <a:t>‹#›</a:t>
            </a:fld>
            <a:endParaRPr lang="en-US"/>
          </a:p>
        </p:txBody>
      </p:sp>
      <p:cxnSp>
        <p:nvCxnSpPr>
          <p:cNvPr id="8" name="Straight Connector 7"/>
          <p:cNvCxnSpPr/>
          <p:nvPr userDrawn="1"/>
        </p:nvCxnSpPr>
        <p:spPr>
          <a:xfrm>
            <a:off x="457200" y="6400800"/>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915924" y="1813560"/>
            <a:ext cx="301752"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57200" y="1078992"/>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914400" y="2286000"/>
            <a:ext cx="7772400" cy="3944938"/>
          </a:xfrm>
        </p:spPr>
        <p:txBody>
          <a:bodyPr/>
          <a:lstStyle>
            <a:lvl1pPr>
              <a:spcBef>
                <a:spcPts val="1800"/>
              </a:spcBef>
              <a:defRPr>
                <a:solidFill>
                  <a:schemeClr val="accent2"/>
                </a:solidFill>
              </a:defRPr>
            </a:lvl1pPr>
            <a:lvl2pPr marL="0" indent="0">
              <a:spcBef>
                <a:spcPts val="1000"/>
              </a:spcBef>
              <a:buNone/>
              <a:defRPr>
                <a:solidFill>
                  <a:schemeClr val="bg2"/>
                </a:solidFill>
              </a:defRPr>
            </a:lvl2pPr>
            <a:lvl3pPr marL="171450" indent="-171450">
              <a:spcBef>
                <a:spcPts val="800"/>
              </a:spcBef>
              <a:buClr>
                <a:schemeClr val="accent2"/>
              </a:buClr>
              <a:buSzPct val="125000"/>
              <a:defRPr>
                <a:solidFill>
                  <a:schemeClr val="bg2"/>
                </a:solidFill>
              </a:defRPr>
            </a:lvl3pPr>
            <a:lvl4pPr marL="400050" indent="-171450">
              <a:buClr>
                <a:schemeClr val="bg2"/>
              </a:buClr>
              <a:defRPr>
                <a:solidFill>
                  <a:schemeClr val="bg2"/>
                </a:solidFill>
              </a:defRPr>
            </a:lvl4pPr>
            <a:lvl5pPr marL="628650" indent="-171450">
              <a:buClr>
                <a:schemeClr val="accent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808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73375"/>
            <a:ext cx="7494814" cy="1470025"/>
          </a:xfrm>
        </p:spPr>
        <p:txBody>
          <a:bodyPr lIns="0" tIns="0" rIns="0" bIns="0" anchor="b" anchorCtr="0">
            <a:normAutofit/>
          </a:bodyPr>
          <a:lstStyle>
            <a:lvl1pPr>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5257800"/>
            <a:ext cx="6172200" cy="762000"/>
          </a:xfrm>
        </p:spPr>
        <p:txBody>
          <a:bodyPr lIns="0" tIns="0" rIns="0" bIns="0">
            <a:norm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Rectangle 6"/>
          <p:cNvSpPr/>
          <p:nvPr userDrawn="1"/>
        </p:nvSpPr>
        <p:spPr>
          <a:xfrm>
            <a:off x="0" y="0"/>
            <a:ext cx="9144000" cy="149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14400" y="4775835"/>
            <a:ext cx="301752" cy="91440"/>
          </a:xfrm>
          <a:prstGeom prst="rect">
            <a:avLst/>
          </a:prstGeom>
          <a:solidFill>
            <a:srgbClr val="FFFF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sf\Home\Desktop\GWP_PPT-Handoff_Files_Jeff_12.13\CS6_HandoffFolder\GWP_logo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9575" y="248143"/>
            <a:ext cx="7315200" cy="892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038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6775"/>
          </a:xfrm>
        </p:spPr>
        <p:txBody>
          <a:bodyPr/>
          <a:lstStyle>
            <a:lvl1pPr>
              <a:defRPr>
                <a:solidFill>
                  <a:schemeClr val="tx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r>
              <a:rPr lang="en-US"/>
              <a:t>July 6, 2017</a:t>
            </a:r>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C3FCD5DC-0316-4276-AC9A-625E35C32BC0}" type="slidenum">
              <a:rPr lang="en-US" smtClean="0"/>
              <a:pPr/>
              <a:t>‹#›</a:t>
            </a:fld>
            <a:endParaRPr lang="en-US"/>
          </a:p>
        </p:txBody>
      </p:sp>
      <p:cxnSp>
        <p:nvCxnSpPr>
          <p:cNvPr id="8" name="Straight Connector 7"/>
          <p:cNvCxnSpPr/>
          <p:nvPr userDrawn="1"/>
        </p:nvCxnSpPr>
        <p:spPr>
          <a:xfrm>
            <a:off x="457200" y="6400800"/>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457200" y="1078992"/>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945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lumMod val="50000"/>
                  </a:schemeClr>
                </a:solidFill>
              </a:defRPr>
            </a:lvl1pPr>
          </a:lstStyle>
          <a:p>
            <a:r>
              <a:rPr lang="en-US"/>
              <a:t>July 6, 2017</a:t>
            </a:r>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C3FCD5DC-0316-4276-AC9A-625E35C32BC0}" type="slidenum">
              <a:rPr lang="en-US" smtClean="0"/>
              <a:pPr/>
              <a:t>‹#›</a:t>
            </a:fld>
            <a:endParaRPr lang="en-US"/>
          </a:p>
        </p:txBody>
      </p:sp>
      <p:cxnSp>
        <p:nvCxnSpPr>
          <p:cNvPr id="8" name="Straight Connector 7"/>
          <p:cNvCxnSpPr/>
          <p:nvPr userDrawn="1"/>
        </p:nvCxnSpPr>
        <p:spPr>
          <a:xfrm>
            <a:off x="457200" y="6400800"/>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259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Images">
    <p:bg>
      <p:bgPr>
        <a:solidFill>
          <a:schemeClr val="bg1"/>
        </a:solidFill>
        <a:effectLst/>
      </p:bgPr>
    </p:bg>
    <p:spTree>
      <p:nvGrpSpPr>
        <p:cNvPr id="1" name=""/>
        <p:cNvGrpSpPr/>
        <p:nvPr/>
      </p:nvGrpSpPr>
      <p:grpSpPr>
        <a:xfrm>
          <a:off x="0" y="0"/>
          <a:ext cx="0" cy="0"/>
          <a:chOff x="0" y="0"/>
          <a:chExt cx="0" cy="0"/>
        </a:xfrm>
      </p:grpSpPr>
      <p:sp>
        <p:nvSpPr>
          <p:cNvPr id="21" name="Content Placeholder 2"/>
          <p:cNvSpPr>
            <a:spLocks noGrp="1"/>
          </p:cNvSpPr>
          <p:nvPr>
            <p:ph idx="1"/>
          </p:nvPr>
        </p:nvSpPr>
        <p:spPr>
          <a:xfrm>
            <a:off x="914400" y="2809874"/>
            <a:ext cx="7772400" cy="3421063"/>
          </a:xfrm>
        </p:spPr>
        <p:txBody>
          <a:bodyPr/>
          <a:lstStyle>
            <a:lvl1pPr>
              <a:spcBef>
                <a:spcPts val="1800"/>
              </a:spcBef>
              <a:defRPr>
                <a:solidFill>
                  <a:schemeClr val="accent2"/>
                </a:solidFill>
              </a:defRPr>
            </a:lvl1pPr>
            <a:lvl2pPr marL="0" indent="0">
              <a:spcBef>
                <a:spcPts val="1000"/>
              </a:spcBef>
              <a:buNone/>
              <a:defRPr>
                <a:solidFill>
                  <a:schemeClr val="bg2"/>
                </a:solidFill>
              </a:defRPr>
            </a:lvl2pPr>
            <a:lvl3pPr marL="171450" indent="-171450">
              <a:spcBef>
                <a:spcPts val="800"/>
              </a:spcBef>
              <a:buClr>
                <a:schemeClr val="accent2"/>
              </a:buClr>
              <a:buSzPct val="125000"/>
              <a:defRPr>
                <a:solidFill>
                  <a:schemeClr val="bg2"/>
                </a:solidFill>
              </a:defRPr>
            </a:lvl3pPr>
            <a:lvl4pPr marL="400050" indent="-171450">
              <a:buClr>
                <a:schemeClr val="bg2"/>
              </a:buClr>
              <a:defRPr>
                <a:solidFill>
                  <a:schemeClr val="bg2"/>
                </a:solidFill>
              </a:defRPr>
            </a:lvl4pPr>
            <a:lvl5pPr marL="628650" indent="-171450">
              <a:buClr>
                <a:schemeClr val="accent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r>
              <a:rPr lang="en-US"/>
              <a:t>July 6, 2017</a:t>
            </a:r>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C3FCD5DC-0316-4276-AC9A-625E35C32BC0}" type="slidenum">
              <a:rPr lang="en-US" smtClean="0"/>
              <a:pPr/>
              <a:t>‹#›</a:t>
            </a:fld>
            <a:endParaRPr lang="en-US"/>
          </a:p>
        </p:txBody>
      </p:sp>
      <p:cxnSp>
        <p:nvCxnSpPr>
          <p:cNvPr id="8" name="Straight Connector 7"/>
          <p:cNvCxnSpPr/>
          <p:nvPr userDrawn="1"/>
        </p:nvCxnSpPr>
        <p:spPr>
          <a:xfrm>
            <a:off x="457200" y="6400800"/>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08482" y="5669280"/>
            <a:ext cx="478318" cy="5029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915924" y="2286000"/>
            <a:ext cx="301752"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p:cNvSpPr>
            <a:spLocks noGrp="1"/>
          </p:cNvSpPr>
          <p:nvPr>
            <p:ph type="pic" sz="quarter" idx="13"/>
          </p:nvPr>
        </p:nvSpPr>
        <p:spPr>
          <a:xfrm>
            <a:off x="-9525" y="0"/>
            <a:ext cx="3054096" cy="1645920"/>
          </a:xfrm>
        </p:spPr>
        <p:txBody>
          <a:bodyPr/>
          <a:lstStyle/>
          <a:p>
            <a:r>
              <a:rPr lang="en-US"/>
              <a:t>Click icon to add picture</a:t>
            </a:r>
          </a:p>
        </p:txBody>
      </p:sp>
      <p:sp>
        <p:nvSpPr>
          <p:cNvPr id="17" name="Picture Placeholder 15"/>
          <p:cNvSpPr>
            <a:spLocks noGrp="1"/>
          </p:cNvSpPr>
          <p:nvPr>
            <p:ph type="pic" sz="quarter" idx="14"/>
          </p:nvPr>
        </p:nvSpPr>
        <p:spPr>
          <a:xfrm>
            <a:off x="3048000" y="0"/>
            <a:ext cx="3054096" cy="1645920"/>
          </a:xfrm>
        </p:spPr>
        <p:txBody>
          <a:bodyPr/>
          <a:lstStyle/>
          <a:p>
            <a:r>
              <a:rPr lang="en-US"/>
              <a:t>Click icon to add picture</a:t>
            </a:r>
          </a:p>
        </p:txBody>
      </p:sp>
      <p:sp>
        <p:nvSpPr>
          <p:cNvPr id="18" name="Picture Placeholder 15"/>
          <p:cNvSpPr>
            <a:spLocks noGrp="1"/>
          </p:cNvSpPr>
          <p:nvPr>
            <p:ph type="pic" sz="quarter" idx="15"/>
          </p:nvPr>
        </p:nvSpPr>
        <p:spPr>
          <a:xfrm>
            <a:off x="6089904" y="0"/>
            <a:ext cx="3054096" cy="1645920"/>
          </a:xfrm>
        </p:spPr>
        <p:txBody>
          <a:bodyPr/>
          <a:lstStyle/>
          <a:p>
            <a:r>
              <a:rPr lang="en-US"/>
              <a:t>Click icon to add picture</a:t>
            </a:r>
          </a:p>
        </p:txBody>
      </p:sp>
      <p:grpSp>
        <p:nvGrpSpPr>
          <p:cNvPr id="15" name="Group 14"/>
          <p:cNvGrpSpPr/>
          <p:nvPr userDrawn="1"/>
        </p:nvGrpSpPr>
        <p:grpSpPr>
          <a:xfrm>
            <a:off x="1704" y="1645920"/>
            <a:ext cx="9144000" cy="91440"/>
            <a:chOff x="4387116" y="5993130"/>
            <a:chExt cx="903169" cy="91440"/>
          </a:xfrm>
        </p:grpSpPr>
        <p:sp>
          <p:nvSpPr>
            <p:cNvPr id="12" name="Rectangle 11"/>
            <p:cNvSpPr/>
            <p:nvPr userDrawn="1"/>
          </p:nvSpPr>
          <p:spPr>
            <a:xfrm>
              <a:off x="4687824" y="5993130"/>
              <a:ext cx="301752"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988533" y="5993130"/>
              <a:ext cx="301752"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387116" y="5993130"/>
              <a:ext cx="301752"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1605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Right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50332" cy="866775"/>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2286000"/>
            <a:ext cx="3648075" cy="3944938"/>
          </a:xfrm>
        </p:spPr>
        <p:txBody>
          <a:bodyPr rIns="182880"/>
          <a:lstStyle>
            <a:lvl1pPr>
              <a:spcBef>
                <a:spcPts val="1800"/>
              </a:spcBef>
              <a:defRPr>
                <a:solidFill>
                  <a:schemeClr val="accent2"/>
                </a:solidFill>
              </a:defRPr>
            </a:lvl1pPr>
            <a:lvl2pPr marL="0" indent="0">
              <a:spcBef>
                <a:spcPts val="1000"/>
              </a:spcBef>
              <a:buNone/>
              <a:defRPr>
                <a:solidFill>
                  <a:schemeClr val="bg2"/>
                </a:solidFill>
              </a:defRPr>
            </a:lvl2pPr>
            <a:lvl3pPr marL="171450" indent="-171450">
              <a:spcBef>
                <a:spcPts val="800"/>
              </a:spcBef>
              <a:buClr>
                <a:schemeClr val="accent2"/>
              </a:buClr>
              <a:buSzPct val="125000"/>
              <a:defRPr sz="1200">
                <a:solidFill>
                  <a:schemeClr val="bg2"/>
                </a:solidFill>
              </a:defRPr>
            </a:lvl3pPr>
            <a:lvl4pPr marL="400050" indent="-171450">
              <a:buClr>
                <a:schemeClr val="bg2"/>
              </a:buClr>
              <a:defRPr sz="1200">
                <a:solidFill>
                  <a:schemeClr val="bg2"/>
                </a:solidFill>
              </a:defRPr>
            </a:lvl4pPr>
            <a:lvl5pPr marL="628650" indent="-171450">
              <a:buClr>
                <a:schemeClr val="accent2"/>
              </a:buClr>
              <a:defRPr sz="12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r>
              <a:rPr lang="en-US"/>
              <a:t>July 6, 2017</a:t>
            </a:r>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C3FCD5DC-0316-4276-AC9A-625E35C32BC0}" type="slidenum">
              <a:rPr lang="en-US" smtClean="0"/>
              <a:pPr/>
              <a:t>‹#›</a:t>
            </a:fld>
            <a:endParaRPr lang="en-US"/>
          </a:p>
        </p:txBody>
      </p:sp>
      <p:cxnSp>
        <p:nvCxnSpPr>
          <p:cNvPr id="8" name="Straight Connector 7"/>
          <p:cNvCxnSpPr/>
          <p:nvPr userDrawn="1"/>
        </p:nvCxnSpPr>
        <p:spPr>
          <a:xfrm>
            <a:off x="457200" y="6400800"/>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915924" y="1813560"/>
            <a:ext cx="301752"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57200" y="1078992"/>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Picture Placeholder 15"/>
          <p:cNvSpPr>
            <a:spLocks noGrp="1"/>
          </p:cNvSpPr>
          <p:nvPr>
            <p:ph type="pic" sz="quarter" idx="13"/>
          </p:nvPr>
        </p:nvSpPr>
        <p:spPr>
          <a:xfrm>
            <a:off x="4867275" y="1809750"/>
            <a:ext cx="3819525" cy="2657475"/>
          </a:xfrm>
          <a:solidFill>
            <a:schemeClr val="bg1"/>
          </a:solidFill>
          <a:ln w="12700">
            <a:solidFill>
              <a:schemeClr val="accent2"/>
            </a:solidFill>
          </a:ln>
          <a:effectLst>
            <a:outerShdw dist="254000" dir="8100000" algn="tr" rotWithShape="0">
              <a:schemeClr val="accent2"/>
            </a:outerShdw>
          </a:effectLst>
        </p:spPr>
        <p:txBody>
          <a:bodyPr/>
          <a:lstStyle/>
          <a:p>
            <a:r>
              <a:rPr lang="en-US"/>
              <a:t>Click icon to add picture</a:t>
            </a:r>
          </a:p>
        </p:txBody>
      </p:sp>
    </p:spTree>
    <p:extLst>
      <p:ext uri="{BB962C8B-B14F-4D97-AF65-F5344CB8AC3E}">
        <p14:creationId xmlns:p14="http://schemas.microsoft.com/office/powerpoint/2010/main" val="1384780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llout Photo 1">
    <p:spTree>
      <p:nvGrpSpPr>
        <p:cNvPr id="1" name=""/>
        <p:cNvGrpSpPr/>
        <p:nvPr/>
      </p:nvGrpSpPr>
      <p:grpSpPr>
        <a:xfrm>
          <a:off x="0" y="0"/>
          <a:ext cx="0" cy="0"/>
          <a:chOff x="0" y="0"/>
          <a:chExt cx="0" cy="0"/>
        </a:xfrm>
      </p:grpSpPr>
      <p:pic>
        <p:nvPicPr>
          <p:cNvPr id="10242" name="Picture 2" descr="\\.psf\Home\Desktop\GWP_PPT-Handoff_Files_Jeff_12.13\Photography\JPG\COLOR BAND\GWP-PPT-PhotographyA_ColorBan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57200" y="4159250"/>
            <a:ext cx="8229600" cy="1470025"/>
          </a:xfrm>
          <a:noFill/>
        </p:spPr>
        <p:txBody>
          <a:bodyPr lIns="0" tIns="0" rIns="0" bIns="0" anchor="ctr" anchorCtr="1">
            <a:normAutofit/>
          </a:bodyPr>
          <a:lstStyle>
            <a:lvl1pPr algn="ctr">
              <a:defRPr sz="36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02030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llout Photo 2">
    <p:spTree>
      <p:nvGrpSpPr>
        <p:cNvPr id="1" name=""/>
        <p:cNvGrpSpPr/>
        <p:nvPr/>
      </p:nvGrpSpPr>
      <p:grpSpPr>
        <a:xfrm>
          <a:off x="0" y="0"/>
          <a:ext cx="0" cy="0"/>
          <a:chOff x="0" y="0"/>
          <a:chExt cx="0" cy="0"/>
        </a:xfrm>
      </p:grpSpPr>
      <p:pic>
        <p:nvPicPr>
          <p:cNvPr id="9218" name="Picture 2" descr="\\.psf\Home\Desktop\GWP_PPT-Handoff_Files_Jeff_12.13\Photography\JPG\COLOR BAND\GWP-PPT-PhotographyA_ColorBand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57200" y="4159250"/>
            <a:ext cx="8229600" cy="1470025"/>
          </a:xfrm>
          <a:noFill/>
        </p:spPr>
        <p:txBody>
          <a:bodyPr lIns="0" tIns="0" rIns="0" bIns="0" anchor="ctr" anchorCtr="1">
            <a:normAutofit/>
          </a:bodyPr>
          <a:lstStyle>
            <a:lvl1pPr algn="ctr">
              <a:defRPr sz="36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02030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llout Photo 3">
    <p:spTree>
      <p:nvGrpSpPr>
        <p:cNvPr id="1" name=""/>
        <p:cNvGrpSpPr/>
        <p:nvPr/>
      </p:nvGrpSpPr>
      <p:grpSpPr>
        <a:xfrm>
          <a:off x="0" y="0"/>
          <a:ext cx="0" cy="0"/>
          <a:chOff x="0" y="0"/>
          <a:chExt cx="0" cy="0"/>
        </a:xfrm>
      </p:grpSpPr>
      <p:pic>
        <p:nvPicPr>
          <p:cNvPr id="8195" name="Picture 3" descr="\\.psf\Home\Desktop\GWP_PPT-Handoff_Files_Jeff_12.13\Photography\JPG\COLOR BAND\GWP-PPT-PhotographyA_ColorBand3.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57200" y="4159250"/>
            <a:ext cx="8229600" cy="1470025"/>
          </a:xfrm>
          <a:noFill/>
        </p:spPr>
        <p:txBody>
          <a:bodyPr lIns="0" tIns="0" rIns="0" bIns="0" anchor="ctr" anchorCtr="1">
            <a:normAutofit/>
          </a:bodyPr>
          <a:lstStyle>
            <a:lvl1pPr algn="ctr">
              <a:defRPr sz="36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37490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pic>
        <p:nvPicPr>
          <p:cNvPr id="7170" name="Picture 2" descr="\\.psf\Home\Desktop\GWP_PPT-Handoff_Files_Jeff_12.13\CS6_HandoffFolder\GWP_TY_backgroun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86" y="0"/>
            <a:ext cx="914122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sf\Home\Desktop\GWP_PPT-Handoff_Files_Jeff_12.13\CS6_HandoffFolder\GWP_tagline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875" y="5229225"/>
            <a:ext cx="3470731" cy="117215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4"/>
          <p:cNvSpPr>
            <a:spLocks noGrp="1"/>
          </p:cNvSpPr>
          <p:nvPr>
            <p:ph type="title" hasCustomPrompt="1"/>
          </p:nvPr>
        </p:nvSpPr>
        <p:spPr>
          <a:xfrm>
            <a:off x="914400" y="179388"/>
            <a:ext cx="3648075" cy="1011237"/>
          </a:xfrm>
        </p:spPr>
        <p:txBody>
          <a:bodyPr>
            <a:normAutofit/>
          </a:bodyPr>
          <a:lstStyle>
            <a:lvl1pPr>
              <a:defRPr sz="3600" b="0"/>
            </a:lvl1pPr>
          </a:lstStyle>
          <a:p>
            <a:r>
              <a:rPr lang="en-US" dirty="0"/>
              <a:t>Thank you</a:t>
            </a:r>
          </a:p>
        </p:txBody>
      </p:sp>
      <p:sp>
        <p:nvSpPr>
          <p:cNvPr id="10" name="Content Placeholder 2"/>
          <p:cNvSpPr>
            <a:spLocks noGrp="1"/>
          </p:cNvSpPr>
          <p:nvPr>
            <p:ph idx="1"/>
          </p:nvPr>
        </p:nvSpPr>
        <p:spPr>
          <a:xfrm>
            <a:off x="914400" y="2286000"/>
            <a:ext cx="3648075" cy="1476375"/>
          </a:xfrm>
        </p:spPr>
        <p:txBody>
          <a:bodyPr/>
          <a:lstStyle>
            <a:lvl1pPr>
              <a:spcBef>
                <a:spcPts val="1800"/>
              </a:spcBef>
              <a:defRPr sz="1600" b="1"/>
            </a:lvl1pPr>
            <a:lvl2pPr marL="0" indent="0">
              <a:spcBef>
                <a:spcPts val="800"/>
              </a:spcBef>
              <a:buNone/>
              <a:defRPr sz="1400"/>
            </a:lvl2pPr>
            <a:lvl3pPr marL="171450" indent="-171450">
              <a:spcBef>
                <a:spcPts val="0"/>
              </a:spcBef>
              <a:defRPr sz="1400"/>
            </a:lvl3pPr>
            <a:lvl4pPr marL="400050" indent="-171450">
              <a:defRPr sz="1400"/>
            </a:lvl4pPr>
            <a:lvl5pPr marL="628650" indent="-171450">
              <a:defRPr sz="1400"/>
            </a:lvl5pPr>
          </a:lstStyle>
          <a:p>
            <a:pPr lvl="0"/>
            <a:r>
              <a:rPr lang="en-US"/>
              <a:t>Click to edit Master text styles</a:t>
            </a:r>
          </a:p>
          <a:p>
            <a:pPr lvl="1"/>
            <a:r>
              <a:rPr lang="en-US"/>
              <a:t>Second level</a:t>
            </a:r>
          </a:p>
        </p:txBody>
      </p:sp>
      <p:sp>
        <p:nvSpPr>
          <p:cNvPr id="11" name="Rectangle 10"/>
          <p:cNvSpPr/>
          <p:nvPr userDrawn="1"/>
        </p:nvSpPr>
        <p:spPr>
          <a:xfrm>
            <a:off x="914400" y="1689735"/>
            <a:ext cx="301752" cy="9144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754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pic>
        <p:nvPicPr>
          <p:cNvPr id="7" name="Picture 2" descr="\\.psf\Home\Desktop\GWP_PPT-Handoff_Files_Jeff_12.13\CS6_HandoffFolder\GWP_TY_backgroun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86" y="0"/>
            <a:ext cx="914122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sf\Home\Desktop\GWP_PPT-Handoff_Files_Jeff_12.13\CS6_HandoffFolder\GWP_tagline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875" y="5229225"/>
            <a:ext cx="3479044" cy="99341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hasCustomPrompt="1"/>
          </p:nvPr>
        </p:nvSpPr>
        <p:spPr>
          <a:xfrm>
            <a:off x="914400" y="179388"/>
            <a:ext cx="3648075" cy="1011237"/>
          </a:xfrm>
        </p:spPr>
        <p:txBody>
          <a:bodyPr>
            <a:normAutofit/>
          </a:bodyPr>
          <a:lstStyle>
            <a:lvl1pPr>
              <a:defRPr sz="3600" b="0"/>
            </a:lvl1pPr>
          </a:lstStyle>
          <a:p>
            <a:r>
              <a:rPr lang="en-US" dirty="0"/>
              <a:t>Thank you</a:t>
            </a:r>
          </a:p>
        </p:txBody>
      </p:sp>
      <p:sp>
        <p:nvSpPr>
          <p:cNvPr id="9" name="Rectangle 8"/>
          <p:cNvSpPr/>
          <p:nvPr userDrawn="1"/>
        </p:nvSpPr>
        <p:spPr>
          <a:xfrm>
            <a:off x="914400" y="1689735"/>
            <a:ext cx="301752" cy="9144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914400" y="2286000"/>
            <a:ext cx="3648075" cy="1476375"/>
          </a:xfrm>
        </p:spPr>
        <p:txBody>
          <a:bodyPr/>
          <a:lstStyle>
            <a:lvl1pPr>
              <a:spcBef>
                <a:spcPts val="1800"/>
              </a:spcBef>
              <a:defRPr sz="1600" b="1"/>
            </a:lvl1pPr>
            <a:lvl2pPr marL="0" indent="0">
              <a:spcBef>
                <a:spcPts val="800"/>
              </a:spcBef>
              <a:buNone/>
              <a:defRPr sz="1400"/>
            </a:lvl2pPr>
            <a:lvl3pPr marL="171450" indent="-171450">
              <a:spcBef>
                <a:spcPts val="0"/>
              </a:spcBef>
              <a:defRPr sz="1400"/>
            </a:lvl3pPr>
            <a:lvl4pPr marL="400050" indent="-171450">
              <a:defRPr sz="1400"/>
            </a:lvl4pPr>
            <a:lvl5pPr marL="628650" indent="-171450">
              <a:defRPr sz="14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1798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73375"/>
            <a:ext cx="7494814" cy="1470025"/>
          </a:xfrm>
        </p:spPr>
        <p:txBody>
          <a:bodyPr lIns="0" tIns="0" rIns="0" bIns="0" anchor="b" anchorCtr="0">
            <a:normAutofit/>
          </a:bodyPr>
          <a:lstStyle>
            <a:lvl1pPr>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4400" y="5257800"/>
            <a:ext cx="6172200" cy="762000"/>
          </a:xfrm>
        </p:spPr>
        <p:txBody>
          <a:bodyPr lIns="0" tIns="0" rIns="0" bIns="0">
            <a:norm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0"/>
            <a:ext cx="9144000" cy="149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14400" y="4775835"/>
            <a:ext cx="301752" cy="91440"/>
          </a:xfrm>
          <a:prstGeom prst="rect">
            <a:avLst/>
          </a:prstGeom>
          <a:solidFill>
            <a:srgbClr val="FFFF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sf\Home\Desktop\GWP_PPT-Handoff_Files_Jeff_12.13\CS6_HandoffFolder\GWP_logo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66775" y="151676"/>
            <a:ext cx="7315200" cy="106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58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Splashpage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endParaRPr lang="en-US" dirty="0"/>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C3FCD5DC-0316-4276-AC9A-625E35C32BC0}" type="slidenum">
              <a:rPr lang="en-US" smtClean="0"/>
              <a:t>‹#›</a:t>
            </a:fld>
            <a:endParaRPr lang="en-US"/>
          </a:p>
        </p:txBody>
      </p:sp>
      <p:pic>
        <p:nvPicPr>
          <p:cNvPr id="3075" name="Picture 3" descr="\\.psf\Home\Desktop\GWP_PPT-Handoff_Files_Jeff_12.13\CS6_HandoffFolder\GWP_background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sf\Home\Desktop\GWP_PPT-Handoff_Files_Jeff_12.13\CS6_HandoffFolder\GWP_tagline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2934" y="1118899"/>
            <a:ext cx="3470731" cy="117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960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73375"/>
            <a:ext cx="7494814" cy="1470025"/>
          </a:xfrm>
        </p:spPr>
        <p:txBody>
          <a:bodyPr lIns="0" tIns="0" rIns="0" bIns="0" anchor="b" anchorCtr="0">
            <a:normAutofit/>
          </a:bodyPr>
          <a:lstStyle>
            <a:lvl1pPr>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4400" y="5257800"/>
            <a:ext cx="6172200" cy="762000"/>
          </a:xfrm>
        </p:spPr>
        <p:txBody>
          <a:bodyPr lIns="0" tIns="0" rIns="0" bIns="0">
            <a:norm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0"/>
            <a:ext cx="9144000" cy="149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14400" y="4775835"/>
            <a:ext cx="301752" cy="91440"/>
          </a:xfrm>
          <a:prstGeom prst="rect">
            <a:avLst/>
          </a:prstGeom>
          <a:solidFill>
            <a:srgbClr val="FFFF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sf\Home\Desktop\GWP_PPT-Handoff_Files_Jeff_12.13\CS6_HandoffFolder\GWP_logo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9575" y="248143"/>
            <a:ext cx="7315200" cy="892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769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Re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680"/>
          </a:xfr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July 6, 2017</a:t>
            </a:r>
            <a:endParaRPr lang="en-US" dirty="0"/>
          </a:p>
        </p:txBody>
      </p:sp>
      <p:sp>
        <p:nvSpPr>
          <p:cNvPr id="4" name="Footer Placeholder 3"/>
          <p:cNvSpPr>
            <a:spLocks noGrp="1"/>
          </p:cNvSpPr>
          <p:nvPr>
            <p:ph type="ftr" sz="quarter" idx="11"/>
          </p:nvPr>
        </p:nvSpPr>
        <p:spPr/>
        <p:txBody>
          <a:bodyPr/>
          <a:lstStyle/>
          <a:p>
            <a:r>
              <a:rPr lang="en-US" dirty="0"/>
              <a:t>©GREATER WASHINGTON PARTNERSHIP. All rights reserved.</a:t>
            </a:r>
          </a:p>
        </p:txBody>
      </p:sp>
      <p:sp>
        <p:nvSpPr>
          <p:cNvPr id="5" name="Slide Number Placeholder 4"/>
          <p:cNvSpPr>
            <a:spLocks noGrp="1"/>
          </p:cNvSpPr>
          <p:nvPr>
            <p:ph type="sldNum" sz="quarter" idx="12"/>
          </p:nvPr>
        </p:nvSpPr>
        <p:spPr/>
        <p:txBody>
          <a:bodyPr/>
          <a:lstStyle/>
          <a:p>
            <a:fld id="{C3FCD5DC-0316-4276-AC9A-625E35C32BC0}" type="slidenum">
              <a:rPr lang="en-US" smtClean="0"/>
              <a:t>‹#›</a:t>
            </a:fld>
            <a:endParaRPr lang="en-US"/>
          </a:p>
        </p:txBody>
      </p:sp>
      <p:pic>
        <p:nvPicPr>
          <p:cNvPr id="6"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userDrawn="1"/>
        </p:nvCxnSpPr>
        <p:spPr>
          <a:xfrm>
            <a:off x="457200" y="1078992"/>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2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Re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680"/>
          </a:xfrm>
        </p:spPr>
        <p:txBody>
          <a:bodyPr/>
          <a:lstStyle/>
          <a:p>
            <a:r>
              <a:rPr lang="en-US"/>
              <a:t>Click to edit Master title style</a:t>
            </a:r>
          </a:p>
        </p:txBody>
      </p:sp>
      <p:sp>
        <p:nvSpPr>
          <p:cNvPr id="3" name="Content Placeholder 2"/>
          <p:cNvSpPr>
            <a:spLocks noGrp="1"/>
          </p:cNvSpPr>
          <p:nvPr>
            <p:ph idx="1"/>
          </p:nvPr>
        </p:nvSpPr>
        <p:spPr/>
        <p:txBody>
          <a:bodyPr/>
          <a:lstStyle>
            <a:lvl2pPr marL="0" indent="0">
              <a:buFontTx/>
              <a:buNone/>
              <a:defRPr/>
            </a:lvl2pPr>
            <a:lvl3pPr marL="171450" indent="-171450">
              <a:defRPr/>
            </a:lvl3pPr>
            <a:lvl4pPr marL="400050" indent="-171450">
              <a:defRPr/>
            </a:lvl4pPr>
            <a:lvl5pPr marL="628650" indent="-17145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July 6, 2017</a:t>
            </a:r>
            <a:endParaRPr lang="en-US" dirty="0"/>
          </a:p>
        </p:txBody>
      </p:sp>
      <p:sp>
        <p:nvSpPr>
          <p:cNvPr id="5" name="Footer Placeholder 4"/>
          <p:cNvSpPr>
            <a:spLocks noGrp="1"/>
          </p:cNvSpPr>
          <p:nvPr>
            <p:ph type="ftr" sz="quarter" idx="11"/>
          </p:nvPr>
        </p:nvSpPr>
        <p:spPr/>
        <p:txBody>
          <a:body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p>
            <a:fld id="{C3FCD5DC-0316-4276-AC9A-625E35C32BC0}" type="slidenum">
              <a:rPr lang="en-US" smtClean="0"/>
              <a:t>‹#›</a:t>
            </a:fld>
            <a:endParaRPr lang="en-US"/>
          </a:p>
        </p:txBody>
      </p:sp>
      <p:cxnSp>
        <p:nvCxnSpPr>
          <p:cNvPr id="8" name="Straight Connector 7"/>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457200" y="1078992"/>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78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Re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68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marL="0" lvl="1" indent="0">
              <a:buFontTx/>
              <a:buNone/>
            </a:pPr>
            <a:r>
              <a:rPr lang="en-US"/>
              <a:t>Second level</a:t>
            </a:r>
          </a:p>
          <a:p>
            <a:pPr marL="171450" lvl="2"/>
            <a:r>
              <a:rPr lang="en-US"/>
              <a:t>Third level</a:t>
            </a:r>
          </a:p>
          <a:p>
            <a:pPr marL="400050" lvl="3"/>
            <a:r>
              <a:rPr lang="en-US"/>
              <a:t>Fourth level</a:t>
            </a:r>
          </a:p>
          <a:p>
            <a:pPr marL="628650" lvl="4"/>
            <a:r>
              <a:rPr lang="en-US"/>
              <a:t>Fifth level</a:t>
            </a:r>
          </a:p>
        </p:txBody>
      </p:sp>
      <p:sp>
        <p:nvSpPr>
          <p:cNvPr id="4" name="Content Placeholder 3"/>
          <p:cNvSpPr>
            <a:spLocks noGrp="1"/>
          </p:cNvSpPr>
          <p:nvPr>
            <p:ph sz="half" idx="2"/>
          </p:nvPr>
        </p:nvSpPr>
        <p:spPr>
          <a:xfrm>
            <a:off x="4648200" y="1600200"/>
            <a:ext cx="4038600" cy="4525963"/>
          </a:xfrm>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marL="0" lvl="1" indent="0">
              <a:buFontTx/>
              <a:buNone/>
            </a:pPr>
            <a:r>
              <a:rPr lang="en-US"/>
              <a:t>Second level</a:t>
            </a:r>
          </a:p>
          <a:p>
            <a:pPr marL="171450" lvl="2"/>
            <a:r>
              <a:rPr lang="en-US"/>
              <a:t>Third level</a:t>
            </a:r>
          </a:p>
          <a:p>
            <a:pPr marL="400050" lvl="3"/>
            <a:r>
              <a:rPr lang="en-US"/>
              <a:t>Fourth level</a:t>
            </a:r>
          </a:p>
          <a:p>
            <a:pPr marL="628650" lvl="4"/>
            <a:r>
              <a:rPr lang="en-US"/>
              <a:t>Fifth level</a:t>
            </a:r>
          </a:p>
        </p:txBody>
      </p:sp>
      <p:sp>
        <p:nvSpPr>
          <p:cNvPr id="5" name="Date Placeholder 4"/>
          <p:cNvSpPr>
            <a:spLocks noGrp="1"/>
          </p:cNvSpPr>
          <p:nvPr>
            <p:ph type="dt" sz="half" idx="10"/>
          </p:nvPr>
        </p:nvSpPr>
        <p:spPr/>
        <p:txBody>
          <a:bodyPr/>
          <a:lstStyle/>
          <a:p>
            <a:r>
              <a:rPr lang="en-US"/>
              <a:t>July 6, 2017</a:t>
            </a:r>
            <a:endParaRPr lang="en-US" dirty="0"/>
          </a:p>
        </p:txBody>
      </p:sp>
      <p:sp>
        <p:nvSpPr>
          <p:cNvPr id="6" name="Footer Placeholder 5"/>
          <p:cNvSpPr>
            <a:spLocks noGrp="1"/>
          </p:cNvSpPr>
          <p:nvPr>
            <p:ph type="ftr" sz="quarter" idx="11"/>
          </p:nvPr>
        </p:nvSpPr>
        <p:spPr/>
        <p:txBody>
          <a:bodyPr/>
          <a:lstStyle/>
          <a:p>
            <a:r>
              <a:rPr lang="en-US" dirty="0"/>
              <a:t>©GREATER WASHINGTON PARTNERSHIP. All rights reserved.</a:t>
            </a:r>
          </a:p>
        </p:txBody>
      </p:sp>
      <p:sp>
        <p:nvSpPr>
          <p:cNvPr id="7" name="Slide Number Placeholder 6"/>
          <p:cNvSpPr>
            <a:spLocks noGrp="1"/>
          </p:cNvSpPr>
          <p:nvPr>
            <p:ph type="sldNum" sz="quarter" idx="12"/>
          </p:nvPr>
        </p:nvSpPr>
        <p:spPr/>
        <p:txBody>
          <a:bodyPr/>
          <a:lstStyle/>
          <a:p>
            <a:fld id="{C3FCD5DC-0316-4276-AC9A-625E35C32BC0}" type="slidenum">
              <a:rPr lang="en-US" smtClean="0"/>
              <a:t>‹#›</a:t>
            </a:fld>
            <a:endParaRPr lang="en-US"/>
          </a:p>
        </p:txBody>
      </p:sp>
      <p:pic>
        <p:nvPicPr>
          <p:cNvPr id="8"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userDrawn="1"/>
        </p:nvCxnSpPr>
        <p:spPr>
          <a:xfrm>
            <a:off x="457200" y="1078992"/>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798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Re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endParaRPr lang="en-US" dirty="0"/>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C3FCD5DC-0316-4276-AC9A-625E35C32BC0}" type="slidenum">
              <a:rPr lang="en-US" smtClean="0"/>
              <a:t>‹#›</a:t>
            </a:fld>
            <a:endParaRPr lang="en-US"/>
          </a:p>
        </p:txBody>
      </p:sp>
      <p:cxnSp>
        <p:nvCxnSpPr>
          <p:cNvPr id="5" name="Straight Connector 4"/>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7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ection Intro">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6775"/>
          </a:xfrm>
        </p:spPr>
        <p:txBody>
          <a:bodyPr/>
          <a:lstStyle/>
          <a:p>
            <a:r>
              <a:rPr lang="en-US" dirty="0"/>
              <a:t>Click to edit Master title style</a:t>
            </a:r>
          </a:p>
        </p:txBody>
      </p:sp>
      <p:sp>
        <p:nvSpPr>
          <p:cNvPr id="3" name="Content Placeholder 2"/>
          <p:cNvSpPr>
            <a:spLocks noGrp="1"/>
          </p:cNvSpPr>
          <p:nvPr>
            <p:ph idx="1"/>
          </p:nvPr>
        </p:nvSpPr>
        <p:spPr>
          <a:xfrm>
            <a:off x="914400" y="2286000"/>
            <a:ext cx="7772400" cy="3944938"/>
          </a:xfrm>
        </p:spPr>
        <p:txBody>
          <a:bodyPr/>
          <a:lstStyle>
            <a:lvl1pPr>
              <a:spcBef>
                <a:spcPts val="1800"/>
              </a:spcBef>
              <a:defRPr/>
            </a:lvl1pPr>
            <a:lvl2pPr marL="0" indent="0">
              <a:spcBef>
                <a:spcPts val="1000"/>
              </a:spcBef>
              <a:buNone/>
              <a:defRPr/>
            </a:lvl2pPr>
            <a:lvl3pPr marL="171450" indent="-171450">
              <a:spcBef>
                <a:spcPts val="800"/>
              </a:spcBef>
              <a:defRPr/>
            </a:lvl3pPr>
            <a:lvl4pPr marL="400050" indent="-171450">
              <a:defRPr/>
            </a:lvl4pPr>
            <a:lvl5pPr marL="628650" indent="-17145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July 6, 2017</a:t>
            </a:r>
            <a:endParaRPr lang="en-US" dirty="0"/>
          </a:p>
        </p:txBody>
      </p:sp>
      <p:sp>
        <p:nvSpPr>
          <p:cNvPr id="5" name="Footer Placeholder 4"/>
          <p:cNvSpPr>
            <a:spLocks noGrp="1"/>
          </p:cNvSpPr>
          <p:nvPr>
            <p:ph type="ftr" sz="quarter" idx="11"/>
          </p:nvPr>
        </p:nvSpPr>
        <p:spPr/>
        <p:txBody>
          <a:body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p>
            <a:fld id="{C3FCD5DC-0316-4276-AC9A-625E35C32BC0}" type="slidenum">
              <a:rPr lang="en-US" smtClean="0"/>
              <a:t>‹#›</a:t>
            </a:fld>
            <a:endParaRPr lang="en-US"/>
          </a:p>
        </p:txBody>
      </p:sp>
      <p:cxnSp>
        <p:nvCxnSpPr>
          <p:cNvPr id="8" name="Straight Connector 7"/>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915924" y="1813560"/>
            <a:ext cx="301752" cy="914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57200" y="1078992"/>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305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ection Intro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6775"/>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914400" y="2286000"/>
            <a:ext cx="7772400" cy="3944938"/>
          </a:xfrm>
        </p:spPr>
        <p:txBody>
          <a:bodyPr/>
          <a:lstStyle>
            <a:lvl1pPr>
              <a:spcBef>
                <a:spcPts val="1800"/>
              </a:spcBef>
              <a:defRPr>
                <a:solidFill>
                  <a:schemeClr val="tx1"/>
                </a:solidFill>
              </a:defRPr>
            </a:lvl1pPr>
            <a:lvl2pPr marL="0" indent="0">
              <a:spcBef>
                <a:spcPts val="1000"/>
              </a:spcBef>
              <a:buNone/>
              <a:defRPr>
                <a:solidFill>
                  <a:schemeClr val="bg2"/>
                </a:solidFill>
              </a:defRPr>
            </a:lvl2pPr>
            <a:lvl3pPr marL="171450" indent="-171450">
              <a:spcBef>
                <a:spcPts val="800"/>
              </a:spcBef>
              <a:buClr>
                <a:schemeClr val="accent1"/>
              </a:buClr>
              <a:buSzPct val="125000"/>
              <a:defRPr>
                <a:solidFill>
                  <a:schemeClr val="bg2"/>
                </a:solidFill>
              </a:defRPr>
            </a:lvl3pPr>
            <a:lvl4pPr marL="400050" indent="-171450">
              <a:buClr>
                <a:schemeClr val="bg2"/>
              </a:buClr>
              <a:defRPr>
                <a:solidFill>
                  <a:schemeClr val="bg2"/>
                </a:solidFill>
              </a:defRPr>
            </a:lvl4pPr>
            <a:lvl5pPr marL="628650" indent="-171450">
              <a:buClr>
                <a:schemeClr val="accent1"/>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r>
              <a:rPr lang="en-US"/>
              <a:t>July 6, 2017</a:t>
            </a:r>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C3FCD5DC-0316-4276-AC9A-625E35C32BC0}" type="slidenum">
              <a:rPr lang="en-US" smtClean="0"/>
              <a:pPr/>
              <a:t>‹#›</a:t>
            </a:fld>
            <a:endParaRPr lang="en-US"/>
          </a:p>
        </p:txBody>
      </p:sp>
      <p:cxnSp>
        <p:nvCxnSpPr>
          <p:cNvPr id="8" name="Straight Connector 7"/>
          <p:cNvCxnSpPr/>
          <p:nvPr userDrawn="1"/>
        </p:nvCxnSpPr>
        <p:spPr>
          <a:xfrm>
            <a:off x="457200" y="6400800"/>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915924" y="1813560"/>
            <a:ext cx="301752"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57200" y="1078992"/>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4120416" y="5993130"/>
            <a:ext cx="903169" cy="91440"/>
            <a:chOff x="4387116" y="5993130"/>
            <a:chExt cx="903169" cy="91440"/>
          </a:xfrm>
        </p:grpSpPr>
        <p:sp>
          <p:nvSpPr>
            <p:cNvPr id="12" name="Rectangle 11"/>
            <p:cNvSpPr/>
            <p:nvPr userDrawn="1"/>
          </p:nvSpPr>
          <p:spPr>
            <a:xfrm>
              <a:off x="4687824" y="5993130"/>
              <a:ext cx="301752"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13" name="Rectangle 12"/>
            <p:cNvSpPr/>
            <p:nvPr userDrawn="1"/>
          </p:nvSpPr>
          <p:spPr>
            <a:xfrm>
              <a:off x="4988533" y="5993130"/>
              <a:ext cx="301752"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14" name="Rectangle 13"/>
            <p:cNvSpPr/>
            <p:nvPr userDrawn="1"/>
          </p:nvSpPr>
          <p:spPr>
            <a:xfrm>
              <a:off x="4387116" y="5993130"/>
              <a:ext cx="301752"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grpSp>
    </p:spTree>
    <p:extLst>
      <p:ext uri="{BB962C8B-B14F-4D97-AF65-F5344CB8AC3E}">
        <p14:creationId xmlns:p14="http://schemas.microsoft.com/office/powerpoint/2010/main" val="1143874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Text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6775"/>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914400" y="2286000"/>
            <a:ext cx="7772400" cy="3944938"/>
          </a:xfrm>
        </p:spPr>
        <p:txBody>
          <a:bodyPr/>
          <a:lstStyle>
            <a:lvl1pPr>
              <a:spcBef>
                <a:spcPts val="1800"/>
              </a:spcBef>
              <a:defRPr>
                <a:solidFill>
                  <a:schemeClr val="accent1"/>
                </a:solidFill>
              </a:defRPr>
            </a:lvl1pPr>
            <a:lvl2pPr marL="0" indent="0">
              <a:spcBef>
                <a:spcPts val="1000"/>
              </a:spcBef>
              <a:buNone/>
              <a:defRPr>
                <a:solidFill>
                  <a:schemeClr val="bg2"/>
                </a:solidFill>
              </a:defRPr>
            </a:lvl2pPr>
            <a:lvl3pPr marL="171450" indent="-171450">
              <a:spcBef>
                <a:spcPts val="800"/>
              </a:spcBef>
              <a:buClr>
                <a:schemeClr val="accent1"/>
              </a:buClr>
              <a:buSzPct val="125000"/>
              <a:defRPr>
                <a:solidFill>
                  <a:schemeClr val="bg2"/>
                </a:solidFill>
              </a:defRPr>
            </a:lvl3pPr>
            <a:lvl4pPr marL="400050" indent="-171450">
              <a:buClr>
                <a:schemeClr val="bg2"/>
              </a:buClr>
              <a:defRPr>
                <a:solidFill>
                  <a:schemeClr val="bg2"/>
                </a:solidFill>
              </a:defRPr>
            </a:lvl4pPr>
            <a:lvl5pPr marL="628650" indent="-171450">
              <a:buClr>
                <a:schemeClr val="accent1"/>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r>
              <a:rPr lang="en-US"/>
              <a:t>July 6, 2017</a:t>
            </a:r>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C3FCD5DC-0316-4276-AC9A-625E35C32BC0}" type="slidenum">
              <a:rPr lang="en-US" smtClean="0"/>
              <a:pPr/>
              <a:t>‹#›</a:t>
            </a:fld>
            <a:endParaRPr lang="en-US"/>
          </a:p>
        </p:txBody>
      </p:sp>
      <p:cxnSp>
        <p:nvCxnSpPr>
          <p:cNvPr id="8" name="Straight Connector 7"/>
          <p:cNvCxnSpPr/>
          <p:nvPr userDrawn="1"/>
        </p:nvCxnSpPr>
        <p:spPr>
          <a:xfrm>
            <a:off x="457200" y="6400800"/>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915924" y="1813560"/>
            <a:ext cx="301752"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57200" y="1078992"/>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031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6775"/>
          </a:xfrm>
        </p:spPr>
        <p:txBody>
          <a:bodyPr/>
          <a:lstStyle>
            <a:lvl1pPr>
              <a:defRPr>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r>
              <a:rPr lang="en-US"/>
              <a:t>July 6, 2017</a:t>
            </a:r>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C3FCD5DC-0316-4276-AC9A-625E35C32BC0}" type="slidenum">
              <a:rPr lang="en-US" smtClean="0"/>
              <a:pPr/>
              <a:t>‹#›</a:t>
            </a:fld>
            <a:endParaRPr lang="en-US"/>
          </a:p>
        </p:txBody>
      </p:sp>
      <p:cxnSp>
        <p:nvCxnSpPr>
          <p:cNvPr id="8" name="Straight Connector 7"/>
          <p:cNvCxnSpPr/>
          <p:nvPr userDrawn="1"/>
        </p:nvCxnSpPr>
        <p:spPr>
          <a:xfrm>
            <a:off x="457200" y="6400800"/>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457200" y="1078992"/>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439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lumMod val="50000"/>
                  </a:schemeClr>
                </a:solidFill>
              </a:defRPr>
            </a:lvl1pPr>
          </a:lstStyle>
          <a:p>
            <a:r>
              <a:rPr lang="en-US"/>
              <a:t>July 6, 2017</a:t>
            </a:r>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C3FCD5DC-0316-4276-AC9A-625E35C32BC0}" type="slidenum">
              <a:rPr lang="en-US" smtClean="0"/>
              <a:pPr/>
              <a:t>‹#›</a:t>
            </a:fld>
            <a:endParaRPr lang="en-US"/>
          </a:p>
        </p:txBody>
      </p:sp>
      <p:cxnSp>
        <p:nvCxnSpPr>
          <p:cNvPr id="8" name="Straight Connector 7"/>
          <p:cNvCxnSpPr/>
          <p:nvPr userDrawn="1"/>
        </p:nvCxnSpPr>
        <p:spPr>
          <a:xfrm>
            <a:off x="457200" y="6400800"/>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209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Splashpage1 Ph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endParaRPr lang="en-US" dirty="0"/>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C3FCD5DC-0316-4276-AC9A-625E35C32BC0}" type="slidenum">
              <a:rPr lang="en-US" smtClean="0"/>
              <a:t>‹#›</a:t>
            </a:fld>
            <a:endParaRPr lang="en-US"/>
          </a:p>
        </p:txBody>
      </p:sp>
      <p:pic>
        <p:nvPicPr>
          <p:cNvPr id="19459" name="Picture 3" descr="\\.psf\Home\Desktop\GWP_PPT-Handoff_Files_Jeff_12.13\CS6_HandoffFolder\GWP_BG1Imag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sf\Home\Desktop\GWP_PPT-Handoff_Files_Jeff_12.13\CS6_HandoffFolder\GWP_tagline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2934" y="1118899"/>
            <a:ext cx="3470731" cy="117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203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with Images">
    <p:bg>
      <p:bgPr>
        <a:solidFill>
          <a:schemeClr val="bg1"/>
        </a:solidFill>
        <a:effectLst/>
      </p:bgPr>
    </p:bg>
    <p:spTree>
      <p:nvGrpSpPr>
        <p:cNvPr id="1" name=""/>
        <p:cNvGrpSpPr/>
        <p:nvPr/>
      </p:nvGrpSpPr>
      <p:grpSpPr>
        <a:xfrm>
          <a:off x="0" y="0"/>
          <a:ext cx="0" cy="0"/>
          <a:chOff x="0" y="0"/>
          <a:chExt cx="0" cy="0"/>
        </a:xfrm>
      </p:grpSpPr>
      <p:sp>
        <p:nvSpPr>
          <p:cNvPr id="19" name="Content Placeholder 2"/>
          <p:cNvSpPr>
            <a:spLocks noGrp="1"/>
          </p:cNvSpPr>
          <p:nvPr>
            <p:ph idx="16"/>
          </p:nvPr>
        </p:nvSpPr>
        <p:spPr>
          <a:xfrm>
            <a:off x="914400" y="2809874"/>
            <a:ext cx="7772400" cy="3421063"/>
          </a:xfrm>
        </p:spPr>
        <p:txBody>
          <a:bodyPr/>
          <a:lstStyle>
            <a:lvl1pPr>
              <a:spcBef>
                <a:spcPts val="1800"/>
              </a:spcBef>
              <a:defRPr>
                <a:solidFill>
                  <a:schemeClr val="accent1"/>
                </a:solidFill>
              </a:defRPr>
            </a:lvl1pPr>
            <a:lvl2pPr marL="0" indent="0">
              <a:spcBef>
                <a:spcPts val="1000"/>
              </a:spcBef>
              <a:buNone/>
              <a:defRPr>
                <a:solidFill>
                  <a:schemeClr val="bg2"/>
                </a:solidFill>
              </a:defRPr>
            </a:lvl2pPr>
            <a:lvl3pPr marL="171450" indent="-171450">
              <a:spcBef>
                <a:spcPts val="800"/>
              </a:spcBef>
              <a:buClr>
                <a:schemeClr val="accent1"/>
              </a:buClr>
              <a:buSzPct val="125000"/>
              <a:defRPr>
                <a:solidFill>
                  <a:schemeClr val="bg2"/>
                </a:solidFill>
              </a:defRPr>
            </a:lvl3pPr>
            <a:lvl4pPr marL="400050" indent="-171450">
              <a:buClr>
                <a:schemeClr val="bg2"/>
              </a:buClr>
              <a:defRPr>
                <a:solidFill>
                  <a:schemeClr val="bg2"/>
                </a:solidFill>
              </a:defRPr>
            </a:lvl4pPr>
            <a:lvl5pPr marL="628650" indent="-171450">
              <a:buClr>
                <a:schemeClr val="accent1"/>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r>
              <a:rPr lang="en-US"/>
              <a:t>July 6, 2017</a:t>
            </a:r>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C3FCD5DC-0316-4276-AC9A-625E35C32BC0}" type="slidenum">
              <a:rPr lang="en-US" smtClean="0"/>
              <a:pPr/>
              <a:t>‹#›</a:t>
            </a:fld>
            <a:endParaRPr lang="en-US"/>
          </a:p>
        </p:txBody>
      </p:sp>
      <p:cxnSp>
        <p:nvCxnSpPr>
          <p:cNvPr id="8" name="Straight Connector 7"/>
          <p:cNvCxnSpPr/>
          <p:nvPr userDrawn="1"/>
        </p:nvCxnSpPr>
        <p:spPr>
          <a:xfrm>
            <a:off x="457200" y="6400800"/>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08482" y="5669280"/>
            <a:ext cx="478318" cy="5029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915924" y="2286000"/>
            <a:ext cx="301752"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p:cNvSpPr>
            <a:spLocks noGrp="1"/>
          </p:cNvSpPr>
          <p:nvPr>
            <p:ph type="pic" sz="quarter" idx="13"/>
          </p:nvPr>
        </p:nvSpPr>
        <p:spPr>
          <a:xfrm>
            <a:off x="-9525" y="0"/>
            <a:ext cx="3054096" cy="1645920"/>
          </a:xfrm>
        </p:spPr>
        <p:txBody>
          <a:bodyPr/>
          <a:lstStyle/>
          <a:p>
            <a:endParaRPr lang="en-US"/>
          </a:p>
        </p:txBody>
      </p:sp>
      <p:sp>
        <p:nvSpPr>
          <p:cNvPr id="17" name="Picture Placeholder 15"/>
          <p:cNvSpPr>
            <a:spLocks noGrp="1"/>
          </p:cNvSpPr>
          <p:nvPr>
            <p:ph type="pic" sz="quarter" idx="14"/>
          </p:nvPr>
        </p:nvSpPr>
        <p:spPr>
          <a:xfrm>
            <a:off x="3048000" y="0"/>
            <a:ext cx="3054096" cy="1645920"/>
          </a:xfrm>
        </p:spPr>
        <p:txBody>
          <a:bodyPr/>
          <a:lstStyle/>
          <a:p>
            <a:endParaRPr lang="en-US"/>
          </a:p>
        </p:txBody>
      </p:sp>
      <p:sp>
        <p:nvSpPr>
          <p:cNvPr id="18" name="Picture Placeholder 15"/>
          <p:cNvSpPr>
            <a:spLocks noGrp="1"/>
          </p:cNvSpPr>
          <p:nvPr>
            <p:ph type="pic" sz="quarter" idx="15"/>
          </p:nvPr>
        </p:nvSpPr>
        <p:spPr>
          <a:xfrm>
            <a:off x="6089904" y="0"/>
            <a:ext cx="3054096" cy="1645920"/>
          </a:xfrm>
        </p:spPr>
        <p:txBody>
          <a:bodyPr/>
          <a:lstStyle/>
          <a:p>
            <a:endParaRPr lang="en-US"/>
          </a:p>
        </p:txBody>
      </p:sp>
      <p:grpSp>
        <p:nvGrpSpPr>
          <p:cNvPr id="15" name="Group 14"/>
          <p:cNvGrpSpPr/>
          <p:nvPr userDrawn="1"/>
        </p:nvGrpSpPr>
        <p:grpSpPr>
          <a:xfrm>
            <a:off x="1704" y="1645920"/>
            <a:ext cx="9144000" cy="91440"/>
            <a:chOff x="4387116" y="5993130"/>
            <a:chExt cx="903169" cy="91440"/>
          </a:xfrm>
        </p:grpSpPr>
        <p:sp>
          <p:nvSpPr>
            <p:cNvPr id="12" name="Rectangle 11"/>
            <p:cNvSpPr/>
            <p:nvPr userDrawn="1"/>
          </p:nvSpPr>
          <p:spPr>
            <a:xfrm>
              <a:off x="4687824" y="5993130"/>
              <a:ext cx="301752"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988533" y="5993130"/>
              <a:ext cx="301752"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387116" y="5993130"/>
              <a:ext cx="301752"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5851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Right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50332" cy="866775"/>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914400" y="2286000"/>
            <a:ext cx="3648075" cy="3944938"/>
          </a:xfrm>
        </p:spPr>
        <p:txBody>
          <a:bodyPr rIns="182880"/>
          <a:lstStyle>
            <a:lvl1pPr>
              <a:spcBef>
                <a:spcPts val="1800"/>
              </a:spcBef>
              <a:defRPr>
                <a:solidFill>
                  <a:schemeClr val="accent1"/>
                </a:solidFill>
              </a:defRPr>
            </a:lvl1pPr>
            <a:lvl2pPr marL="0" indent="0">
              <a:spcBef>
                <a:spcPts val="1000"/>
              </a:spcBef>
              <a:buNone/>
              <a:defRPr>
                <a:solidFill>
                  <a:schemeClr val="bg2"/>
                </a:solidFill>
              </a:defRPr>
            </a:lvl2pPr>
            <a:lvl3pPr marL="171450" indent="-171450">
              <a:spcBef>
                <a:spcPts val="800"/>
              </a:spcBef>
              <a:buClr>
                <a:schemeClr val="accent1"/>
              </a:buClr>
              <a:buSzPct val="125000"/>
              <a:defRPr sz="1200">
                <a:solidFill>
                  <a:schemeClr val="bg2"/>
                </a:solidFill>
              </a:defRPr>
            </a:lvl3pPr>
            <a:lvl4pPr marL="400050" indent="-171450">
              <a:buClr>
                <a:schemeClr val="bg2"/>
              </a:buClr>
              <a:defRPr sz="1200">
                <a:solidFill>
                  <a:schemeClr val="bg2"/>
                </a:solidFill>
              </a:defRPr>
            </a:lvl4pPr>
            <a:lvl5pPr marL="628650" indent="-171450">
              <a:buClr>
                <a:schemeClr val="accent1"/>
              </a:buClr>
              <a:defRPr sz="12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r>
              <a:rPr lang="en-US"/>
              <a:t>July 6, 2017</a:t>
            </a:r>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C3FCD5DC-0316-4276-AC9A-625E35C32BC0}" type="slidenum">
              <a:rPr lang="en-US" smtClean="0"/>
              <a:pPr/>
              <a:t>‹#›</a:t>
            </a:fld>
            <a:endParaRPr lang="en-US"/>
          </a:p>
        </p:txBody>
      </p:sp>
      <p:cxnSp>
        <p:nvCxnSpPr>
          <p:cNvPr id="8" name="Straight Connector 7"/>
          <p:cNvCxnSpPr/>
          <p:nvPr userDrawn="1"/>
        </p:nvCxnSpPr>
        <p:spPr>
          <a:xfrm>
            <a:off x="457200" y="6400800"/>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3" descr="\\.psf\Home\Desktop\GWP_PPT-Handoff_Files_Jeff_12.13\CS6_HandoffFolder\GWP_logo_circ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915924" y="1813560"/>
            <a:ext cx="301752"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57200" y="1078992"/>
            <a:ext cx="82296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Picture Placeholder 15"/>
          <p:cNvSpPr>
            <a:spLocks noGrp="1"/>
          </p:cNvSpPr>
          <p:nvPr>
            <p:ph type="pic" sz="quarter" idx="13"/>
          </p:nvPr>
        </p:nvSpPr>
        <p:spPr>
          <a:xfrm>
            <a:off x="4867275" y="1809750"/>
            <a:ext cx="3819525" cy="2657475"/>
          </a:xfrm>
          <a:solidFill>
            <a:schemeClr val="bg1"/>
          </a:solidFill>
          <a:ln w="12700">
            <a:solidFill>
              <a:schemeClr val="accent1"/>
            </a:solidFill>
          </a:ln>
          <a:effectLst>
            <a:outerShdw dist="254000" dir="8100000" algn="tr" rotWithShape="0">
              <a:schemeClr val="accent1"/>
            </a:outerShdw>
          </a:effectLst>
        </p:spPr>
        <p:txBody>
          <a:bodyPr/>
          <a:lstStyle/>
          <a:p>
            <a:endParaRPr lang="en-US" dirty="0"/>
          </a:p>
        </p:txBody>
      </p:sp>
    </p:spTree>
    <p:extLst>
      <p:ext uri="{BB962C8B-B14F-4D97-AF65-F5344CB8AC3E}">
        <p14:creationId xmlns:p14="http://schemas.microsoft.com/office/powerpoint/2010/main" val="3531607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aptop">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2DCE4253-040E-49B7-9D53-08C9E64313DE}" type="slidenum">
              <a:rPr lang="en-US" smtClean="0"/>
              <a:t>‹#›</a:t>
            </a:fld>
            <a:endParaRPr lang="en-US"/>
          </a:p>
        </p:txBody>
      </p:sp>
      <p:pic>
        <p:nvPicPr>
          <p:cNvPr id="5122" name="Picture 2" descr="\\.psf\Home\Desktop\GWP_PPT-Handoff_Files_Jeff_12.13\Photography\JPG\STANDARD\GWP-PPT-PhotographyA_0001_GettyImages-61440974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051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ab Tech">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2DCE4253-040E-49B7-9D53-08C9E64313DE}" type="slidenum">
              <a:rPr lang="en-US" smtClean="0"/>
              <a:t>‹#›</a:t>
            </a:fld>
            <a:endParaRPr lang="en-US"/>
          </a:p>
        </p:txBody>
      </p:sp>
      <p:pic>
        <p:nvPicPr>
          <p:cNvPr id="6146" name="Picture 2" descr="\\.psf\Home\Desktop\GWP_PPT-Handoff_Files_Jeff_12.13\Photography\JPG\STANDARD\GWP-PPT-PhotographyA_0002_GettyImages-6755778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103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Night Stree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2DCE4253-040E-49B7-9D53-08C9E64313DE}" type="slidenum">
              <a:rPr lang="en-US" smtClean="0"/>
              <a:t>‹#›</a:t>
            </a:fld>
            <a:endParaRPr lang="en-US"/>
          </a:p>
        </p:txBody>
      </p:sp>
      <p:pic>
        <p:nvPicPr>
          <p:cNvPr id="7170" name="Picture 2" descr="\\.psf\Home\Desktop\GWP_PPT-Handoff_Files_Jeff_12.13\Photography\JPG\STANDARD\GWP-PPT-PhotographyA_0003_GettyImages-576819738.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103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Friend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2DCE4253-040E-49B7-9D53-08C9E64313DE}" type="slidenum">
              <a:rPr lang="en-US" smtClean="0"/>
              <a:t>‹#›</a:t>
            </a:fld>
            <a:endParaRPr lang="en-US"/>
          </a:p>
        </p:txBody>
      </p:sp>
      <p:pic>
        <p:nvPicPr>
          <p:cNvPr id="8194" name="Picture 2" descr="\\.psf\Home\Desktop\GWP_PPT-Handoff_Files_Jeff_12.13\Photography\JPG\STANDARD\GWP-PPT-PhotographyA_0004_GettyImages-513943136.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103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olumn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2DCE4253-040E-49B7-9D53-08C9E64313DE}" type="slidenum">
              <a:rPr lang="en-US" smtClean="0"/>
              <a:t>‹#›</a:t>
            </a:fld>
            <a:endParaRPr lang="en-US"/>
          </a:p>
        </p:txBody>
      </p:sp>
      <p:pic>
        <p:nvPicPr>
          <p:cNvPr id="9218" name="Picture 2" descr="\\.psf\Home\Desktop\GWP_PPT-Handoff_Files_Jeff_12.13\Photography\JPG\STANDARD\GWP-PPT-PhotographyA_0005_GettyImages-50490957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103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Airpor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2DCE4253-040E-49B7-9D53-08C9E64313DE}" type="slidenum">
              <a:rPr lang="en-US" smtClean="0"/>
              <a:t>‹#›</a:t>
            </a:fld>
            <a:endParaRPr lang="en-US"/>
          </a:p>
        </p:txBody>
      </p:sp>
      <p:pic>
        <p:nvPicPr>
          <p:cNvPr id="10242" name="Picture 2" descr="\\.psf\Home\Desktop\GWP_PPT-Handoff_Files_Jeff_12.13\Photography\JPG\STANDARD\GWP-PPT-PhotographyA_0006_GettyImages-470310849.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103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Computer Serv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2DCE4253-040E-49B7-9D53-08C9E64313DE}" type="slidenum">
              <a:rPr lang="en-US" smtClean="0"/>
              <a:t>‹#›</a:t>
            </a:fld>
            <a:endParaRPr lang="en-US"/>
          </a:p>
        </p:txBody>
      </p:sp>
      <p:pic>
        <p:nvPicPr>
          <p:cNvPr id="11266" name="Picture 2" descr="\\.psf\Home\Desktop\GWP_PPT-Handoff_Files_Jeff_12.13\Photography\JPG\STANDARD\GWP-PPT-PhotographyA_0007_GettyImages-17157625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1032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Railroad Tr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2DCE4253-040E-49B7-9D53-08C9E64313DE}" type="slidenum">
              <a:rPr lang="en-US" smtClean="0"/>
              <a:t>‹#›</a:t>
            </a:fld>
            <a:endParaRPr lang="en-US"/>
          </a:p>
        </p:txBody>
      </p:sp>
      <p:pic>
        <p:nvPicPr>
          <p:cNvPr id="17410" name="Picture 2" descr="\\.psf\Home\Desktop\GWP_PPT-Handoff_Files_Jeff_12.13\Photography\JPG\STANDARD\GWP-PPT-PhotographyA_0008_GettyImages-9242343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71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Splashpage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endParaRPr lang="en-US" dirty="0"/>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C3FCD5DC-0316-4276-AC9A-625E35C32BC0}" type="slidenum">
              <a:rPr lang="en-US" smtClean="0"/>
              <a:t>‹#›</a:t>
            </a:fld>
            <a:endParaRPr lang="en-US"/>
          </a:p>
        </p:txBody>
      </p:sp>
      <p:pic>
        <p:nvPicPr>
          <p:cNvPr id="3075" name="Picture 3" descr="\\.psf\Home\Desktop\GWP_PPT-Handoff_Files_Jeff_12.13\CS6_HandoffFolder\GWP_background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sf\Home\Desktop\GWP_PPT-Handoff_Files_Jeff_12.13\CS6_HandoffFolder\GWP_tagline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5653" y="1119765"/>
            <a:ext cx="3479044" cy="99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9153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uilding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2DCE4253-040E-49B7-9D53-08C9E64313DE}" type="slidenum">
              <a:rPr lang="en-US" smtClean="0"/>
              <a:t>‹#›</a:t>
            </a:fld>
            <a:endParaRPr lang="en-US"/>
          </a:p>
        </p:txBody>
      </p:sp>
      <p:pic>
        <p:nvPicPr>
          <p:cNvPr id="16386" name="Picture 2" descr="\\.psf\Home\Desktop\GWP_PPT-Handoff_Files_Jeff_12.13\Photography\JPG\STANDARD\GWP-PPT-PhotographyA_0009_GettyImages-136393766.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71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Water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2DCE4253-040E-49B7-9D53-08C9E64313DE}" type="slidenum">
              <a:rPr lang="en-US" smtClean="0"/>
              <a:t>‹#›</a:t>
            </a:fld>
            <a:endParaRPr lang="en-US"/>
          </a:p>
        </p:txBody>
      </p:sp>
      <p:pic>
        <p:nvPicPr>
          <p:cNvPr id="15362" name="Picture 2" descr="\\.psf\Home\Desktop\GWP_PPT-Handoff_Files_Jeff_12.13\Photography\JPG\STANDARD\GWP-PPT-PhotographyA_0010_GettyImages-50023095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712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Mari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2DCE4253-040E-49B7-9D53-08C9E64313DE}" type="slidenum">
              <a:rPr lang="en-US" smtClean="0"/>
              <a:t>‹#›</a:t>
            </a:fld>
            <a:endParaRPr lang="en-US"/>
          </a:p>
        </p:txBody>
      </p:sp>
      <p:pic>
        <p:nvPicPr>
          <p:cNvPr id="14338" name="Picture 2" descr="\\.psf\Home\Desktop\GWP_PPT-Handoff_Files_Jeff_12.13\Photography\JPG\STANDARD\GWP-PPT-PhotographyA_0011_GettyImages-497616046.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71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usy Stati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2DCE4253-040E-49B7-9D53-08C9E64313DE}" type="slidenum">
              <a:rPr lang="en-US" smtClean="0"/>
              <a:t>‹#›</a:t>
            </a:fld>
            <a:endParaRPr lang="en-US"/>
          </a:p>
        </p:txBody>
      </p:sp>
      <p:pic>
        <p:nvPicPr>
          <p:cNvPr id="13314" name="Picture 2" descr="\\.psf\Home\Desktop\GWP_PPT-Handoff_Files_Jeff_12.13\Photography\JPG\STANDARD\GWP-PPT-PhotographyA_0012_GettyImages-8547636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71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ddl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2DCE4253-040E-49B7-9D53-08C9E64313DE}" type="slidenum">
              <a:rPr lang="en-US" smtClean="0"/>
              <a:t>‹#›</a:t>
            </a:fld>
            <a:endParaRPr lang="en-US"/>
          </a:p>
        </p:txBody>
      </p:sp>
      <p:pic>
        <p:nvPicPr>
          <p:cNvPr id="12290" name="Picture 2" descr="\\.psf\Home\Desktop\GWP_PPT-Handoff_Files_Jeff_12.13\Photography\JPG\STANDARD\GWP-PPT-PhotographyA_0013_GettyImages-7200749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71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Splashpage2 Ph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endParaRPr lang="en-US" dirty="0"/>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C3FCD5DC-0316-4276-AC9A-625E35C32BC0}" type="slidenum">
              <a:rPr lang="en-US" smtClean="0"/>
              <a:t>‹#›</a:t>
            </a:fld>
            <a:endParaRPr lang="en-US"/>
          </a:p>
        </p:txBody>
      </p:sp>
      <p:pic>
        <p:nvPicPr>
          <p:cNvPr id="7" name="Picture 3" descr="\\.psf\Home\Desktop\GWP_PPT-Handoff_Files_Jeff_12.13\CS6_HandoffFolder\GWP_BG1Imag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sf\Home\Desktop\GWP_PPT-Handoff_Files_Jeff_12.13\CS6_HandoffFolder\GWP_tagline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5653" y="1119765"/>
            <a:ext cx="3479044" cy="99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56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Splashpage3">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endParaRPr lang="en-US" dirty="0"/>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C3FCD5DC-0316-4276-AC9A-625E35C32BC0}" type="slidenum">
              <a:rPr lang="en-US" smtClean="0"/>
              <a:t>‹#›</a:t>
            </a:fld>
            <a:endParaRPr lang="en-US"/>
          </a:p>
        </p:txBody>
      </p:sp>
      <p:pic>
        <p:nvPicPr>
          <p:cNvPr id="5123" name="Picture 3" descr="\\.psf\Home\Desktop\GWP_PPT-Handoff_Files_Jeff_12.13\CS6_HandoffFolder\GWP_background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7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sf\Home\Desktop\GWP_PPT-Handoff_Files_Jeff_12.13\CS6_HandoffFolder\GWP_tagline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875" y="5229225"/>
            <a:ext cx="3470731" cy="117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088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plashpage4">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6, 2017</a:t>
            </a:r>
            <a:endParaRPr lang="en-US" dirty="0"/>
          </a:p>
        </p:txBody>
      </p:sp>
      <p:sp>
        <p:nvSpPr>
          <p:cNvPr id="3" name="Footer Placeholder 2"/>
          <p:cNvSpPr>
            <a:spLocks noGrp="1"/>
          </p:cNvSpPr>
          <p:nvPr>
            <p:ph type="ftr" sz="quarter" idx="11"/>
          </p:nvPr>
        </p:nvSpPr>
        <p:spPr/>
        <p:txBody>
          <a:bodyPr/>
          <a:lstStyle/>
          <a:p>
            <a:r>
              <a:rPr lang="en-US" dirty="0"/>
              <a:t>©GREATER WASHINGTON PARTNERSHIP. All rights reserved.</a:t>
            </a:r>
          </a:p>
        </p:txBody>
      </p:sp>
      <p:sp>
        <p:nvSpPr>
          <p:cNvPr id="4" name="Slide Number Placeholder 3"/>
          <p:cNvSpPr>
            <a:spLocks noGrp="1"/>
          </p:cNvSpPr>
          <p:nvPr>
            <p:ph type="sldNum" sz="quarter" idx="12"/>
          </p:nvPr>
        </p:nvSpPr>
        <p:spPr/>
        <p:txBody>
          <a:bodyPr/>
          <a:lstStyle/>
          <a:p>
            <a:fld id="{C3FCD5DC-0316-4276-AC9A-625E35C32BC0}" type="slidenum">
              <a:rPr lang="en-US" smtClean="0"/>
              <a:t>‹#›</a:t>
            </a:fld>
            <a:endParaRPr lang="en-US"/>
          </a:p>
        </p:txBody>
      </p:sp>
      <p:pic>
        <p:nvPicPr>
          <p:cNvPr id="5123" name="Picture 3" descr="\\.psf\Home\Desktop\GWP_PPT-Handoff_Files_Jeff_12.13\CS6_HandoffFolder\GWP_background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7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sf\Home\Desktop\GWP_PPT-Handoff_Files_Jeff_12.13\CS6_HandoffFolder\GWP_tagline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4875" y="5229225"/>
            <a:ext cx="3479044" cy="99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553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Centered Statement">
    <p:bg>
      <p:bgPr>
        <a:solidFill>
          <a:schemeClr val="accent2">
            <a:lumMod val="75000"/>
          </a:schemeClr>
        </a:solidFill>
        <a:effectLst/>
      </p:bgPr>
    </p:bg>
    <p:spTree>
      <p:nvGrpSpPr>
        <p:cNvPr id="1" name=""/>
        <p:cNvGrpSpPr/>
        <p:nvPr/>
      </p:nvGrpSpPr>
      <p:grpSpPr>
        <a:xfrm>
          <a:off x="0" y="0"/>
          <a:ext cx="0" cy="0"/>
          <a:chOff x="0" y="0"/>
          <a:chExt cx="0" cy="0"/>
        </a:xfrm>
      </p:grpSpPr>
      <p:pic>
        <p:nvPicPr>
          <p:cNvPr id="1026" name="Picture 2" descr="\\.psf\Home\Desktop\GWP_PPT-Handoff_Files_Jeff_12.13\Photography\JPG\COLOR FULL BLEED\GWP-PPT-PhotographyA-FULLBLEED4.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4375" y="1416051"/>
            <a:ext cx="7772400" cy="469900"/>
          </a:xfrm>
        </p:spPr>
        <p:txBody>
          <a:bodyPr anchor="b" anchorCtr="1">
            <a:normAutofit/>
          </a:bodyPr>
          <a:lstStyle>
            <a:lvl1pPr algn="ctr">
              <a:defRPr sz="2100" b="1" cap="all"/>
            </a:lvl1pPr>
          </a:lstStyle>
          <a:p>
            <a:r>
              <a:rPr lang="en-US"/>
              <a:t>Click to edit Master title style</a:t>
            </a:r>
          </a:p>
        </p:txBody>
      </p:sp>
      <p:sp>
        <p:nvSpPr>
          <p:cNvPr id="3" name="Text Placeholder 2"/>
          <p:cNvSpPr>
            <a:spLocks noGrp="1"/>
          </p:cNvSpPr>
          <p:nvPr>
            <p:ph type="body" idx="1"/>
          </p:nvPr>
        </p:nvSpPr>
        <p:spPr>
          <a:xfrm>
            <a:off x="714375" y="2468880"/>
            <a:ext cx="7772400" cy="1500187"/>
          </a:xfrm>
        </p:spPr>
        <p:txBody>
          <a:bodyPr anchor="t" anchorCtr="1">
            <a:normAutofit/>
          </a:bodyPr>
          <a:lstStyle>
            <a:lvl1pPr marL="0" indent="0" algn="ctr">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July 6, 2017</a:t>
            </a:r>
            <a:endParaRPr lang="en-US" dirty="0"/>
          </a:p>
        </p:txBody>
      </p:sp>
      <p:sp>
        <p:nvSpPr>
          <p:cNvPr id="5" name="Footer Placeholder 4"/>
          <p:cNvSpPr>
            <a:spLocks noGrp="1"/>
          </p:cNvSpPr>
          <p:nvPr>
            <p:ph type="ftr" sz="quarter" idx="11"/>
          </p:nvPr>
        </p:nvSpPr>
        <p:spPr/>
        <p:txBody>
          <a:bodyPr/>
          <a:lstStyle/>
          <a:p>
            <a:r>
              <a:rPr lang="en-US" dirty="0"/>
              <a:t>©GREATER WASHINGTON PARTNERSHIP. All rights reserved.</a:t>
            </a:r>
          </a:p>
        </p:txBody>
      </p:sp>
      <p:sp>
        <p:nvSpPr>
          <p:cNvPr id="6" name="Slide Number Placeholder 5"/>
          <p:cNvSpPr>
            <a:spLocks noGrp="1"/>
          </p:cNvSpPr>
          <p:nvPr>
            <p:ph type="sldNum" sz="quarter" idx="12"/>
          </p:nvPr>
        </p:nvSpPr>
        <p:spPr/>
        <p:txBody>
          <a:bodyPr/>
          <a:lstStyle/>
          <a:p>
            <a:fld id="{C3FCD5DC-0316-4276-AC9A-625E35C32BC0}" type="slidenum">
              <a:rPr lang="en-US" smtClean="0"/>
              <a:t>‹#›</a:t>
            </a:fld>
            <a:endParaRPr lang="en-US"/>
          </a:p>
        </p:txBody>
      </p:sp>
      <p:sp>
        <p:nvSpPr>
          <p:cNvPr id="9" name="Rectangle 8"/>
          <p:cNvSpPr/>
          <p:nvPr userDrawn="1"/>
        </p:nvSpPr>
        <p:spPr>
          <a:xfrm>
            <a:off x="4449699" y="2118360"/>
            <a:ext cx="301752" cy="914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457200" y="6400800"/>
            <a:ext cx="82296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3" descr="\\.psf\Home\Desktop\GWP_PPT-Handoff_Files_Jeff_12.13\CS6_HandoffFolder\GWP_logo_circl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53473" y="320040"/>
            <a:ext cx="478318" cy="50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65873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theme" Target="../theme/theme2.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slideLayout" Target="../slideLayouts/slideLayout54.xml"/><Relationship Id="rId14" Type="http://schemas.openxmlformats.org/officeDocument/2006/relationships/theme" Target="../theme/theme3.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68680"/>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86400" y="6442075"/>
            <a:ext cx="2133600" cy="365125"/>
          </a:xfrm>
          <a:prstGeom prst="rect">
            <a:avLst/>
          </a:prstGeom>
        </p:spPr>
        <p:txBody>
          <a:bodyPr vert="horz" lIns="91440" tIns="45720" rIns="91440" bIns="45720" rtlCol="0" anchor="ctr"/>
          <a:lstStyle>
            <a:lvl1pPr algn="l">
              <a:defRPr sz="900">
                <a:solidFill>
                  <a:schemeClr val="bg1"/>
                </a:solidFill>
              </a:defRPr>
            </a:lvl1pPr>
          </a:lstStyle>
          <a:p>
            <a:r>
              <a:rPr lang="en-US"/>
              <a:t>July 6, 2017</a:t>
            </a:r>
            <a:endParaRPr lang="en-US" dirty="0"/>
          </a:p>
        </p:txBody>
      </p:sp>
      <p:sp>
        <p:nvSpPr>
          <p:cNvPr id="5" name="Footer Placeholder 4"/>
          <p:cNvSpPr>
            <a:spLocks noGrp="1"/>
          </p:cNvSpPr>
          <p:nvPr>
            <p:ph type="ftr" sz="quarter" idx="3"/>
          </p:nvPr>
        </p:nvSpPr>
        <p:spPr>
          <a:xfrm>
            <a:off x="457199" y="6442075"/>
            <a:ext cx="3819525" cy="365125"/>
          </a:xfrm>
          <a:prstGeom prst="rect">
            <a:avLst/>
          </a:prstGeom>
        </p:spPr>
        <p:txBody>
          <a:bodyPr vert="horz" lIns="0" tIns="45720" rIns="91440" bIns="45720" rtlCol="0" anchor="ctr"/>
          <a:lstStyle>
            <a:lvl1pPr algn="l">
              <a:defRPr sz="900">
                <a:solidFill>
                  <a:schemeClr val="bg1"/>
                </a:solidFill>
              </a:defRPr>
            </a:lvl1pPr>
          </a:lstStyle>
          <a:p>
            <a:r>
              <a:rPr lang="en-US" dirty="0"/>
              <a:t>©GREATER WASHINGTON PARTNERSHIP. All rights reserved.</a:t>
            </a:r>
          </a:p>
        </p:txBody>
      </p:sp>
      <p:sp>
        <p:nvSpPr>
          <p:cNvPr id="6" name="Slide Number Placeholder 5"/>
          <p:cNvSpPr>
            <a:spLocks noGrp="1"/>
          </p:cNvSpPr>
          <p:nvPr>
            <p:ph type="sldNum" sz="quarter" idx="4"/>
          </p:nvPr>
        </p:nvSpPr>
        <p:spPr>
          <a:xfrm>
            <a:off x="7810500" y="6442075"/>
            <a:ext cx="876300" cy="365125"/>
          </a:xfrm>
          <a:prstGeom prst="rect">
            <a:avLst/>
          </a:prstGeom>
        </p:spPr>
        <p:txBody>
          <a:bodyPr vert="horz" lIns="91440" tIns="45720" rIns="0" bIns="45720" rtlCol="0" anchor="ctr"/>
          <a:lstStyle>
            <a:lvl1pPr algn="r">
              <a:defRPr sz="900">
                <a:solidFill>
                  <a:schemeClr val="bg1"/>
                </a:solidFill>
              </a:defRPr>
            </a:lvl1pPr>
          </a:lstStyle>
          <a:p>
            <a:fld id="{C3FCD5DC-0316-4276-AC9A-625E35C32BC0}" type="slidenum">
              <a:rPr lang="en-US" smtClean="0"/>
              <a:pPr/>
              <a:t>‹#›</a:t>
            </a:fld>
            <a:endParaRPr lang="en-US"/>
          </a:p>
        </p:txBody>
      </p:sp>
    </p:spTree>
    <p:extLst>
      <p:ext uri="{BB962C8B-B14F-4D97-AF65-F5344CB8AC3E}">
        <p14:creationId xmlns:p14="http://schemas.microsoft.com/office/powerpoint/2010/main" val="128090501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97" r:id="rId4"/>
    <p:sldLayoutId id="2147483659" r:id="rId5"/>
    <p:sldLayoutId id="2147483698" r:id="rId6"/>
    <p:sldLayoutId id="2147483660" r:id="rId7"/>
    <p:sldLayoutId id="2147483661" r:id="rId8"/>
    <p:sldLayoutId id="2147483651" r:id="rId9"/>
    <p:sldLayoutId id="2147483662" r:id="rId10"/>
    <p:sldLayoutId id="2147483663" r:id="rId11"/>
    <p:sldLayoutId id="2147483664" r:id="rId12"/>
    <p:sldLayoutId id="2147483654" r:id="rId13"/>
    <p:sldLayoutId id="2147483650" r:id="rId14"/>
    <p:sldLayoutId id="2147483652" r:id="rId15"/>
    <p:sldLayoutId id="2147483655" r:id="rId16"/>
    <p:sldLayoutId id="2147483665" r:id="rId17"/>
    <p:sldLayoutId id="2147483666" r:id="rId18"/>
    <p:sldLayoutId id="2147483669" r:id="rId19"/>
    <p:sldLayoutId id="2147483675" r:id="rId20"/>
    <p:sldLayoutId id="2147483676" r:id="rId21"/>
    <p:sldLayoutId id="2147483667" r:id="rId22"/>
    <p:sldLayoutId id="2147483668" r:id="rId23"/>
    <p:sldLayoutId id="2147483674" r:id="rId24"/>
    <p:sldLayoutId id="2147483673" r:id="rId25"/>
    <p:sldLayoutId id="2147483672" r:id="rId26"/>
    <p:sldLayoutId id="2147483670" r:id="rId27"/>
    <p:sldLayoutId id="2147483671" r:id="rId28"/>
  </p:sldLayoutIdLst>
  <p:hf hdr="0" dt="0"/>
  <p:txStyles>
    <p:titleStyle>
      <a:lvl1pPr algn="l" defTabSz="914400" rtl="0" eaLnBrk="1" latinLnBrk="0" hangingPunct="1">
        <a:spcBef>
          <a:spcPct val="0"/>
        </a:spcBef>
        <a:buNone/>
        <a:defRPr sz="2200" b="1" kern="1200" cap="all" baseline="0">
          <a:solidFill>
            <a:schemeClr val="bg1"/>
          </a:solidFill>
          <a:latin typeface="Calibri"/>
          <a:ea typeface="+mj-ea"/>
          <a:cs typeface="Calibri"/>
        </a:defRPr>
      </a:lvl1pPr>
    </p:titleStyle>
    <p:body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bg1"/>
          </a:solidFill>
          <a:latin typeface="+mn-lt"/>
          <a:ea typeface="+mn-ea"/>
          <a:cs typeface="+mn-cs"/>
        </a:defRPr>
      </a:lvl1pPr>
      <a:lvl2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2pPr>
      <a:lvl3pPr marL="171450" indent="-171450" algn="l" defTabSz="914400" rtl="0" eaLnBrk="1" latinLnBrk="0" hangingPunct="1">
        <a:lnSpc>
          <a:spcPct val="90000"/>
        </a:lnSpc>
        <a:spcBef>
          <a:spcPts val="800"/>
        </a:spcBef>
        <a:buFont typeface="Arial" panose="020B0604020202020204" pitchFamily="34" charset="0"/>
        <a:buChar char="•"/>
        <a:defRPr sz="1600" kern="1200">
          <a:solidFill>
            <a:schemeClr val="bg1"/>
          </a:solidFill>
          <a:latin typeface="+mn-lt"/>
          <a:ea typeface="+mn-ea"/>
          <a:cs typeface="+mn-cs"/>
        </a:defRPr>
      </a:lvl3pPr>
      <a:lvl4pPr marL="400050" indent="-171450" algn="l" defTabSz="914400" rtl="0" eaLnBrk="1" latinLnBrk="0" hangingPunct="1">
        <a:lnSpc>
          <a:spcPct val="90000"/>
        </a:lnSpc>
        <a:spcBef>
          <a:spcPct val="20000"/>
        </a:spcBef>
        <a:buFont typeface="Arial" panose="020B0604020202020204" pitchFamily="34" charset="0"/>
        <a:buChar char="–"/>
        <a:defRPr sz="1600" kern="1200">
          <a:solidFill>
            <a:schemeClr val="bg1"/>
          </a:solidFill>
          <a:latin typeface="+mn-lt"/>
          <a:ea typeface="+mn-ea"/>
          <a:cs typeface="+mn-cs"/>
        </a:defRPr>
      </a:lvl4pPr>
      <a:lvl5pPr marL="628650" indent="-171450" algn="l" defTabSz="914400" rtl="0" eaLnBrk="1" latinLnBrk="0" hangingPunct="1">
        <a:lnSpc>
          <a:spcPct val="90000"/>
        </a:lnSpc>
        <a:spcBef>
          <a:spcPct val="20000"/>
        </a:spcBef>
        <a:buFont typeface="Calibri" panose="020F050202020403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68680"/>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486400" y="6442075"/>
            <a:ext cx="2133600" cy="365125"/>
          </a:xfrm>
          <a:prstGeom prst="rect">
            <a:avLst/>
          </a:prstGeom>
        </p:spPr>
        <p:txBody>
          <a:bodyPr vert="horz" lIns="91440" tIns="45720" rIns="91440" bIns="45720" rtlCol="0" anchor="ctr"/>
          <a:lstStyle>
            <a:lvl1pPr algn="l">
              <a:defRPr sz="900">
                <a:solidFill>
                  <a:schemeClr val="bg1"/>
                </a:solidFill>
              </a:defRPr>
            </a:lvl1pPr>
          </a:lstStyle>
          <a:p>
            <a:r>
              <a:rPr lang="en-US"/>
              <a:t>July 6, 2017</a:t>
            </a:r>
            <a:endParaRPr lang="en-US" dirty="0"/>
          </a:p>
        </p:txBody>
      </p:sp>
      <p:sp>
        <p:nvSpPr>
          <p:cNvPr id="5" name="Footer Placeholder 4"/>
          <p:cNvSpPr>
            <a:spLocks noGrp="1"/>
          </p:cNvSpPr>
          <p:nvPr>
            <p:ph type="ftr" sz="quarter" idx="3"/>
          </p:nvPr>
        </p:nvSpPr>
        <p:spPr>
          <a:xfrm>
            <a:off x="457199" y="6442075"/>
            <a:ext cx="3819525" cy="365125"/>
          </a:xfrm>
          <a:prstGeom prst="rect">
            <a:avLst/>
          </a:prstGeom>
        </p:spPr>
        <p:txBody>
          <a:bodyPr vert="horz" lIns="0" tIns="45720" rIns="91440" bIns="45720" rtlCol="0" anchor="ctr"/>
          <a:lstStyle>
            <a:lvl1pPr algn="l">
              <a:defRPr sz="900">
                <a:solidFill>
                  <a:schemeClr val="bg1"/>
                </a:solidFill>
              </a:defRPr>
            </a:lvl1pPr>
          </a:lstStyle>
          <a:p>
            <a:r>
              <a:rPr lang="en-US" dirty="0"/>
              <a:t>©GREATER WASHINGTON PARTNERSHIP. All rights reserved.</a:t>
            </a:r>
          </a:p>
        </p:txBody>
      </p:sp>
      <p:sp>
        <p:nvSpPr>
          <p:cNvPr id="6" name="Slide Number Placeholder 5"/>
          <p:cNvSpPr>
            <a:spLocks noGrp="1"/>
          </p:cNvSpPr>
          <p:nvPr>
            <p:ph type="sldNum" sz="quarter" idx="4"/>
          </p:nvPr>
        </p:nvSpPr>
        <p:spPr>
          <a:xfrm>
            <a:off x="7810500" y="6442075"/>
            <a:ext cx="876300" cy="365125"/>
          </a:xfrm>
          <a:prstGeom prst="rect">
            <a:avLst/>
          </a:prstGeom>
        </p:spPr>
        <p:txBody>
          <a:bodyPr vert="horz" lIns="91440" tIns="45720" rIns="0" bIns="45720" rtlCol="0" anchor="ctr"/>
          <a:lstStyle>
            <a:lvl1pPr algn="r">
              <a:defRPr sz="900">
                <a:solidFill>
                  <a:schemeClr val="bg1"/>
                </a:solidFill>
              </a:defRPr>
            </a:lvl1pPr>
          </a:lstStyle>
          <a:p>
            <a:fld id="{C3FCD5DC-0316-4276-AC9A-625E35C32BC0}" type="slidenum">
              <a:rPr lang="en-US" smtClean="0"/>
              <a:pPr/>
              <a:t>‹#›</a:t>
            </a:fld>
            <a:endParaRPr lang="en-US"/>
          </a:p>
        </p:txBody>
      </p:sp>
    </p:spTree>
    <p:extLst>
      <p:ext uri="{BB962C8B-B14F-4D97-AF65-F5344CB8AC3E}">
        <p14:creationId xmlns:p14="http://schemas.microsoft.com/office/powerpoint/2010/main" val="113316581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12" r:id="rId3"/>
    <p:sldLayoutId id="2147483713" r:id="rId4"/>
    <p:sldLayoutId id="2147483714" r:id="rId5"/>
    <p:sldLayoutId id="2147483715" r:id="rId6"/>
    <p:sldLayoutId id="2147483716" r:id="rId7"/>
    <p:sldLayoutId id="2147483717" r:id="rId8"/>
    <p:sldLayoutId id="2147483723" r:id="rId9"/>
    <p:sldLayoutId id="2147483719" r:id="rId10"/>
    <p:sldLayoutId id="2147483720" r:id="rId11"/>
    <p:sldLayoutId id="2147483721" r:id="rId12"/>
    <p:sldLayoutId id="2147483722" r:id="rId13"/>
  </p:sldLayoutIdLst>
  <p:hf hdr="0" dt="0"/>
  <p:txStyles>
    <p:titleStyle>
      <a:lvl1pPr algn="l" defTabSz="914400" rtl="0" eaLnBrk="1" latinLnBrk="0" hangingPunct="1">
        <a:spcBef>
          <a:spcPct val="0"/>
        </a:spcBef>
        <a:buNone/>
        <a:defRPr sz="2200" b="1" kern="1200" cap="all" baseline="0">
          <a:solidFill>
            <a:schemeClr val="bg1"/>
          </a:solidFill>
          <a:latin typeface="Calibri"/>
          <a:ea typeface="+mj-ea"/>
          <a:cs typeface="Calibri"/>
        </a:defRPr>
      </a:lvl1pPr>
    </p:titleStyle>
    <p:body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bg1"/>
          </a:solidFill>
          <a:latin typeface="+mn-lt"/>
          <a:ea typeface="+mn-ea"/>
          <a:cs typeface="+mn-cs"/>
        </a:defRPr>
      </a:lvl1pPr>
      <a:lvl2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2pPr>
      <a:lvl3pPr marL="171450" indent="-171450" algn="l" defTabSz="914400" rtl="0" eaLnBrk="1" latinLnBrk="0" hangingPunct="1">
        <a:lnSpc>
          <a:spcPct val="90000"/>
        </a:lnSpc>
        <a:spcBef>
          <a:spcPts val="800"/>
        </a:spcBef>
        <a:buFont typeface="Arial" panose="020B0604020202020204" pitchFamily="34" charset="0"/>
        <a:buChar char="•"/>
        <a:defRPr sz="1600" kern="1200">
          <a:solidFill>
            <a:schemeClr val="bg1"/>
          </a:solidFill>
          <a:latin typeface="+mn-lt"/>
          <a:ea typeface="+mn-ea"/>
          <a:cs typeface="+mn-cs"/>
        </a:defRPr>
      </a:lvl3pPr>
      <a:lvl4pPr marL="400050" indent="-171450" algn="l" defTabSz="914400" rtl="0" eaLnBrk="1" latinLnBrk="0" hangingPunct="1">
        <a:lnSpc>
          <a:spcPct val="90000"/>
        </a:lnSpc>
        <a:spcBef>
          <a:spcPct val="20000"/>
        </a:spcBef>
        <a:buFont typeface="Arial" panose="020B0604020202020204" pitchFamily="34" charset="0"/>
        <a:buChar char="–"/>
        <a:defRPr sz="1600" kern="1200">
          <a:solidFill>
            <a:schemeClr val="bg1"/>
          </a:solidFill>
          <a:latin typeface="+mn-lt"/>
          <a:ea typeface="+mn-ea"/>
          <a:cs typeface="+mn-cs"/>
        </a:defRPr>
      </a:lvl4pPr>
      <a:lvl5pPr marL="628650" indent="-171450" algn="l" defTabSz="914400" rtl="0" eaLnBrk="1" latinLnBrk="0" hangingPunct="1">
        <a:lnSpc>
          <a:spcPct val="90000"/>
        </a:lnSpc>
        <a:spcBef>
          <a:spcPct val="20000"/>
        </a:spcBef>
        <a:buFont typeface="Calibri" panose="020F050202020403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0" tIns="0" rIns="0" bIns="0" rtlCol="0" anchor="b" anchorCtr="0">
            <a:normAutofit/>
          </a:bodyPr>
          <a:lstStyle/>
          <a:p>
            <a:pPr lvl="0"/>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rmAutofit/>
          </a:bodyPr>
          <a:lstStyle/>
          <a:p>
            <a:pPr marL="0" lvl="0" indent="0">
              <a:lnSpc>
                <a:spcPct val="90000"/>
              </a:lnSpc>
              <a:spcBef>
                <a:spcPts val="1200"/>
              </a:spcBef>
              <a:buNone/>
            </a:pPr>
            <a:r>
              <a:rPr lang="en-US" dirty="0" err="1"/>
              <a:t>GWP</a:t>
            </a:r>
            <a:r>
              <a:rPr lang="en-US" dirty="0"/>
              <a:t> PHOTO ASSETS</a:t>
            </a:r>
          </a:p>
          <a:p>
            <a:pPr marL="285750" lvl="1" indent="-228600">
              <a:lnSpc>
                <a:spcPct val="90000"/>
              </a:lnSpc>
              <a:spcBef>
                <a:spcPts val="1000"/>
              </a:spcBef>
              <a:buChar char="•"/>
            </a:pPr>
            <a:r>
              <a:rPr lang="en-US" dirty="0"/>
              <a:t>Second level</a:t>
            </a:r>
          </a:p>
          <a:p>
            <a:pPr marL="457200" lvl="2" indent="-171450">
              <a:lnSpc>
                <a:spcPct val="90000"/>
              </a:lnSpc>
              <a:spcBef>
                <a:spcPts val="800"/>
              </a:spcBef>
            </a:pPr>
            <a:r>
              <a:rPr lang="en-US" dirty="0"/>
              <a:t>Third level</a:t>
            </a:r>
          </a:p>
          <a:p>
            <a:pPr marL="685800" lvl="3" indent="-171450">
              <a:lnSpc>
                <a:spcPct val="90000"/>
              </a:lnSpc>
            </a:pPr>
            <a:r>
              <a:rPr lang="en-US" dirty="0"/>
              <a:t>Fourth level</a:t>
            </a:r>
          </a:p>
          <a:p>
            <a:pPr marL="914400" lvl="4" indent="-171450">
              <a:lnSpc>
                <a:spcPct val="90000"/>
              </a:lnSpc>
              <a:buFont typeface="Calibri" panose="020F0502020204030204" pitchFamily="34" charset="0"/>
              <a:buChar char="–"/>
            </a:pPr>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July 6, 2017</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©GREATER WASHINGTON PARTNERSHIP. All rights reserved.</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E4253-040E-49B7-9D53-08C9E64313DE}" type="slidenum">
              <a:rPr lang="en-US" smtClean="0"/>
              <a:t>‹#›</a:t>
            </a:fld>
            <a:endParaRPr lang="en-US"/>
          </a:p>
        </p:txBody>
      </p:sp>
    </p:spTree>
    <p:extLst>
      <p:ext uri="{BB962C8B-B14F-4D97-AF65-F5344CB8AC3E}">
        <p14:creationId xmlns:p14="http://schemas.microsoft.com/office/powerpoint/2010/main" val="23613262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hf hdr="0" dt="0"/>
  <p:txStyles>
    <p:titleStyle>
      <a:lvl1pPr algn="l" defTabSz="914400" rtl="0" eaLnBrk="1" latinLnBrk="0" hangingPunct="1">
        <a:spcBef>
          <a:spcPct val="0"/>
        </a:spcBef>
        <a:buNone/>
        <a:defRPr lang="en-US" sz="2200" b="1" kern="1200" cap="all" baseline="0">
          <a:solidFill>
            <a:schemeClr val="bg1"/>
          </a:solidFill>
          <a:latin typeface="Calibri"/>
          <a:ea typeface="+mj-ea"/>
          <a:cs typeface="Calibri"/>
        </a:defRPr>
      </a:lvl1pPr>
    </p:titleStyle>
    <p:bodyStyle>
      <a:lvl1pPr marL="342900" indent="-342900" algn="l" defTabSz="914400" rtl="0" eaLnBrk="1" latinLnBrk="0" hangingPunct="1">
        <a:spcBef>
          <a:spcPct val="20000"/>
        </a:spcBef>
        <a:buFont typeface="Arial" panose="020B0604020202020204" pitchFamily="34" charset="0"/>
        <a:buChar char="•"/>
        <a:defRPr lang="en-US" sz="7200" kern="1200" smtClean="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lang="en-US" sz="1800" kern="1200" smtClean="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lang="en-US" sz="1600" kern="1200" smtClean="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lang="en-US" sz="1600" kern="1200" smtClean="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tiff"/><Relationship Id="rId1" Type="http://schemas.openxmlformats.org/officeDocument/2006/relationships/slideLayout" Target="../slideLayouts/slideLayout20.xml"/><Relationship Id="rId2"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584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1" y="0"/>
            <a:ext cx="8229600" cy="866775"/>
          </a:xfrm>
        </p:spPr>
        <p:txBody>
          <a:bodyPr/>
          <a:lstStyle/>
          <a:p>
            <a:r>
              <a:rPr lang="en-US" dirty="0"/>
              <a:t>The Capital Region</a:t>
            </a:r>
          </a:p>
        </p:txBody>
      </p:sp>
      <p:sp>
        <p:nvSpPr>
          <p:cNvPr id="5" name="Slide Number Placeholder 4"/>
          <p:cNvSpPr>
            <a:spLocks noGrp="1"/>
          </p:cNvSpPr>
          <p:nvPr>
            <p:ph type="sldNum" sz="quarter" idx="12"/>
          </p:nvPr>
        </p:nvSpPr>
        <p:spPr/>
        <p:txBody>
          <a:bodyPr/>
          <a:lstStyle/>
          <a:p>
            <a:fld id="{C3FCD5DC-0316-4276-AC9A-625E35C32BC0}" type="slidenum">
              <a:rPr lang="en-US" smtClean="0"/>
              <a:pPr/>
              <a:t>2</a:t>
            </a:fld>
            <a:endParaRPr lang="en-US"/>
          </a:p>
        </p:txBody>
      </p:sp>
      <p:sp>
        <p:nvSpPr>
          <p:cNvPr id="12" name="Footer Placeholder 3"/>
          <p:cNvSpPr>
            <a:spLocks noGrp="1"/>
          </p:cNvSpPr>
          <p:nvPr>
            <p:ph type="ftr" sz="quarter" idx="11"/>
          </p:nvPr>
        </p:nvSpPr>
        <p:spPr>
          <a:xfrm>
            <a:off x="457199" y="6442075"/>
            <a:ext cx="3819525" cy="365125"/>
          </a:xfrm>
        </p:spPr>
        <p:txBody>
          <a:bodyPr/>
          <a:lstStyle/>
          <a:p>
            <a:r>
              <a:rPr lang="en-US" dirty="0"/>
              <a:t>©GREATER WASHINGTON PARTNERSHIP. All rights reserved.</a:t>
            </a:r>
          </a:p>
        </p:txBody>
      </p:sp>
      <p:pic>
        <p:nvPicPr>
          <p:cNvPr id="3" name="Picture 2">
            <a:extLst>
              <a:ext uri="{FF2B5EF4-FFF2-40B4-BE49-F238E27FC236}">
                <a16:creationId xmlns="" xmlns:a16="http://schemas.microsoft.com/office/drawing/2014/main" id="{8413A3AC-49B4-44BA-AE9A-434220936E1C}"/>
              </a:ext>
            </a:extLst>
          </p:cNvPr>
          <p:cNvPicPr>
            <a:picLocks noChangeAspect="1"/>
          </p:cNvPicPr>
          <p:nvPr/>
        </p:nvPicPr>
        <p:blipFill rotWithShape="1">
          <a:blip r:embed="rId3"/>
          <a:srcRect t="11267"/>
          <a:stretch/>
        </p:blipFill>
        <p:spPr>
          <a:xfrm>
            <a:off x="594359" y="1138710"/>
            <a:ext cx="7955281" cy="5202426"/>
          </a:xfrm>
          <a:prstGeom prst="rect">
            <a:avLst/>
          </a:prstGeom>
        </p:spPr>
      </p:pic>
    </p:spTree>
    <p:extLst>
      <p:ext uri="{BB962C8B-B14F-4D97-AF65-F5344CB8AC3E}">
        <p14:creationId xmlns:p14="http://schemas.microsoft.com/office/powerpoint/2010/main" val="1942096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Partnerships Origins</a:t>
            </a:r>
            <a:endParaRPr lang="en-US" sz="1600" b="0" cap="none" dirty="0"/>
          </a:p>
        </p:txBody>
      </p:sp>
      <p:sp>
        <p:nvSpPr>
          <p:cNvPr id="5" name="Slide Number Placeholder 4"/>
          <p:cNvSpPr>
            <a:spLocks noGrp="1"/>
          </p:cNvSpPr>
          <p:nvPr>
            <p:ph type="sldNum" sz="quarter" idx="12"/>
          </p:nvPr>
        </p:nvSpPr>
        <p:spPr/>
        <p:txBody>
          <a:bodyPr/>
          <a:lstStyle/>
          <a:p>
            <a:fld id="{C3FCD5DC-0316-4276-AC9A-625E35C32BC0}" type="slidenum">
              <a:rPr lang="en-US" smtClean="0"/>
              <a:pPr/>
              <a:t>3</a:t>
            </a:fld>
            <a:endParaRPr lang="en-US"/>
          </a:p>
        </p:txBody>
      </p:sp>
      <p:sp>
        <p:nvSpPr>
          <p:cNvPr id="3" name="AutoShape 2" descr="Image result for chris crane exelo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Content Placeholder 1"/>
          <p:cNvSpPr txBox="1">
            <a:spLocks/>
          </p:cNvSpPr>
          <p:nvPr/>
        </p:nvSpPr>
        <p:spPr>
          <a:xfrm>
            <a:off x="614449" y="5237019"/>
            <a:ext cx="3827540" cy="788560"/>
          </a:xfrm>
          <a:prstGeom prst="rect">
            <a:avLst/>
          </a:prstGeom>
          <a:solidFill>
            <a:schemeClr val="bg1">
              <a:lumMod val="95000"/>
            </a:schemeClr>
          </a:solidFill>
        </p:spPr>
        <p:txBody>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bg1"/>
                </a:solidFill>
                <a:latin typeface="+mn-lt"/>
                <a:ea typeface="+mn-ea"/>
                <a:cs typeface="+mn-cs"/>
              </a:defRPr>
            </a:lvl1pPr>
            <a:lvl2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2pPr>
            <a:lvl3pPr marL="171450" indent="-171450" algn="l" defTabSz="914400" rtl="0" eaLnBrk="1" latinLnBrk="0" hangingPunct="1">
              <a:lnSpc>
                <a:spcPct val="90000"/>
              </a:lnSpc>
              <a:spcBef>
                <a:spcPts val="800"/>
              </a:spcBef>
              <a:buFont typeface="Arial" panose="020B0604020202020204" pitchFamily="34" charset="0"/>
              <a:buChar char="•"/>
              <a:defRPr sz="1600" kern="1200">
                <a:solidFill>
                  <a:schemeClr val="bg1"/>
                </a:solidFill>
                <a:latin typeface="+mn-lt"/>
                <a:ea typeface="+mn-ea"/>
                <a:cs typeface="+mn-cs"/>
              </a:defRPr>
            </a:lvl3pPr>
            <a:lvl4pPr marL="400050" indent="-171450" algn="l" defTabSz="914400" rtl="0" eaLnBrk="1" latinLnBrk="0" hangingPunct="1">
              <a:lnSpc>
                <a:spcPct val="90000"/>
              </a:lnSpc>
              <a:spcBef>
                <a:spcPct val="20000"/>
              </a:spcBef>
              <a:buFont typeface="Arial" panose="020B0604020202020204" pitchFamily="34" charset="0"/>
              <a:buChar char="–"/>
              <a:defRPr sz="1600" kern="1200">
                <a:solidFill>
                  <a:schemeClr val="bg1"/>
                </a:solidFill>
                <a:latin typeface="+mn-lt"/>
                <a:ea typeface="+mn-ea"/>
                <a:cs typeface="+mn-cs"/>
              </a:defRPr>
            </a:lvl4pPr>
            <a:lvl5pPr marL="628650" indent="-171450" algn="l" defTabSz="914400" rtl="0" eaLnBrk="1" latinLnBrk="0" hangingPunct="1">
              <a:lnSpc>
                <a:spcPct val="90000"/>
              </a:lnSpc>
              <a:spcBef>
                <a:spcPct val="20000"/>
              </a:spcBef>
              <a:buFont typeface="Calibri" panose="020F050202020403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ts val="0"/>
              </a:spcBef>
            </a:pPr>
            <a:r>
              <a:rPr lang="en-US" sz="1350" b="1" dirty="0" smtClean="0">
                <a:solidFill>
                  <a:schemeClr val="tx1"/>
                </a:solidFill>
              </a:rPr>
              <a:t>REGION NOT LIVING UP TO ITS FULL POTENTIAL</a:t>
            </a:r>
          </a:p>
          <a:p>
            <a:pPr lvl="1">
              <a:spcBef>
                <a:spcPts val="0"/>
              </a:spcBef>
            </a:pPr>
            <a:r>
              <a:rPr lang="en-US" sz="1350" dirty="0" smtClean="0">
                <a:solidFill>
                  <a:schemeClr val="tx1"/>
                </a:solidFill>
              </a:rPr>
              <a:t>Political and geographic barriers have previously prevented collaboration, growth and unity. </a:t>
            </a:r>
            <a:endParaRPr lang="en-US" sz="1350" dirty="0">
              <a:solidFill>
                <a:schemeClr val="tx1"/>
              </a:solidFill>
            </a:endParaRPr>
          </a:p>
        </p:txBody>
      </p:sp>
      <p:cxnSp>
        <p:nvCxnSpPr>
          <p:cNvPr id="26" name="Straight Connector 25"/>
          <p:cNvCxnSpPr>
            <a:cxnSpLocks/>
          </p:cNvCxnSpPr>
          <p:nvPr/>
        </p:nvCxnSpPr>
        <p:spPr>
          <a:xfrm>
            <a:off x="614449" y="5237019"/>
            <a:ext cx="0" cy="78856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5" y="1981200"/>
            <a:ext cx="9254836" cy="2878026"/>
          </a:xfrm>
          <a:prstGeom prst="rect">
            <a:avLst/>
          </a:prstGeom>
        </p:spPr>
      </p:pic>
    </p:spTree>
    <p:extLst>
      <p:ext uri="{BB962C8B-B14F-4D97-AF65-F5344CB8AC3E}">
        <p14:creationId xmlns:p14="http://schemas.microsoft.com/office/powerpoint/2010/main" val="1748571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ARE</a:t>
            </a:r>
            <a:endParaRPr lang="en-US" sz="1600" b="0" cap="none" dirty="0"/>
          </a:p>
        </p:txBody>
      </p:sp>
      <p:sp>
        <p:nvSpPr>
          <p:cNvPr id="5" name="Slide Number Placeholder 4"/>
          <p:cNvSpPr>
            <a:spLocks noGrp="1"/>
          </p:cNvSpPr>
          <p:nvPr>
            <p:ph type="sldNum" sz="quarter" idx="12"/>
          </p:nvPr>
        </p:nvSpPr>
        <p:spPr/>
        <p:txBody>
          <a:bodyPr/>
          <a:lstStyle/>
          <a:p>
            <a:fld id="{C3FCD5DC-0316-4276-AC9A-625E35C32BC0}" type="slidenum">
              <a:rPr lang="en-US" smtClean="0"/>
              <a:pPr/>
              <a:t>4</a:t>
            </a:fld>
            <a:endParaRPr lang="en-US"/>
          </a:p>
        </p:txBody>
      </p:sp>
      <p:sp>
        <p:nvSpPr>
          <p:cNvPr id="3" name="AutoShape 2" descr="Image result for chris crane exelo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Content Placeholder 1"/>
          <p:cNvSpPr txBox="1">
            <a:spLocks/>
          </p:cNvSpPr>
          <p:nvPr/>
        </p:nvSpPr>
        <p:spPr>
          <a:xfrm>
            <a:off x="503614" y="1239255"/>
            <a:ext cx="3827540" cy="2309270"/>
          </a:xfrm>
          <a:prstGeom prst="rect">
            <a:avLst/>
          </a:prstGeom>
          <a:solidFill>
            <a:schemeClr val="bg1">
              <a:lumMod val="95000"/>
            </a:schemeClr>
          </a:solidFill>
        </p:spPr>
        <p:txBody>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bg1"/>
                </a:solidFill>
                <a:latin typeface="+mn-lt"/>
                <a:ea typeface="+mn-ea"/>
                <a:cs typeface="+mn-cs"/>
              </a:defRPr>
            </a:lvl1pPr>
            <a:lvl2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2pPr>
            <a:lvl3pPr marL="171450" indent="-171450" algn="l" defTabSz="914400" rtl="0" eaLnBrk="1" latinLnBrk="0" hangingPunct="1">
              <a:lnSpc>
                <a:spcPct val="90000"/>
              </a:lnSpc>
              <a:spcBef>
                <a:spcPts val="800"/>
              </a:spcBef>
              <a:buFont typeface="Arial" panose="020B0604020202020204" pitchFamily="34" charset="0"/>
              <a:buChar char="•"/>
              <a:defRPr sz="1600" kern="1200">
                <a:solidFill>
                  <a:schemeClr val="bg1"/>
                </a:solidFill>
                <a:latin typeface="+mn-lt"/>
                <a:ea typeface="+mn-ea"/>
                <a:cs typeface="+mn-cs"/>
              </a:defRPr>
            </a:lvl3pPr>
            <a:lvl4pPr marL="400050" indent="-171450" algn="l" defTabSz="914400" rtl="0" eaLnBrk="1" latinLnBrk="0" hangingPunct="1">
              <a:lnSpc>
                <a:spcPct val="90000"/>
              </a:lnSpc>
              <a:spcBef>
                <a:spcPct val="20000"/>
              </a:spcBef>
              <a:buFont typeface="Arial" panose="020B0604020202020204" pitchFamily="34" charset="0"/>
              <a:buChar char="–"/>
              <a:defRPr sz="1600" kern="1200">
                <a:solidFill>
                  <a:schemeClr val="bg1"/>
                </a:solidFill>
                <a:latin typeface="+mn-lt"/>
                <a:ea typeface="+mn-ea"/>
                <a:cs typeface="+mn-cs"/>
              </a:defRPr>
            </a:lvl4pPr>
            <a:lvl5pPr marL="628650" indent="-171450" algn="l" defTabSz="914400" rtl="0" eaLnBrk="1" latinLnBrk="0" hangingPunct="1">
              <a:lnSpc>
                <a:spcPct val="90000"/>
              </a:lnSpc>
              <a:spcBef>
                <a:spcPct val="20000"/>
              </a:spcBef>
              <a:buFont typeface="Calibri" panose="020F050202020403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ts val="0"/>
              </a:spcBef>
            </a:pPr>
            <a:r>
              <a:rPr lang="en-US" sz="1350" dirty="0">
                <a:solidFill>
                  <a:schemeClr val="tx1"/>
                </a:solidFill>
              </a:rPr>
              <a:t>The Greater Washington Partnership is a team of civic-minded CEOs, drawing from the leading employers and entrepreneurs, who are committed to making the Capital Region from Baltimore to Richmond one of the world’s best place to live, work and build a  business.</a:t>
            </a:r>
          </a:p>
          <a:p>
            <a:pPr lvl="1">
              <a:spcBef>
                <a:spcPts val="0"/>
              </a:spcBef>
            </a:pPr>
            <a:endParaRPr lang="en-US" sz="1350" dirty="0">
              <a:solidFill>
                <a:schemeClr val="tx1"/>
              </a:solidFill>
            </a:endParaRPr>
          </a:p>
          <a:p>
            <a:pPr lvl="1">
              <a:spcBef>
                <a:spcPts val="0"/>
              </a:spcBef>
            </a:pPr>
            <a:r>
              <a:rPr lang="en-US" sz="1350" dirty="0">
                <a:solidFill>
                  <a:schemeClr val="tx1"/>
                </a:solidFill>
              </a:rPr>
              <a:t>We are leveraging our unique strengths, our diversity and the power of commerce to tackle issues holding us back. We bring long-term perspectives and fact-based solutions to drive our impact.</a:t>
            </a:r>
          </a:p>
        </p:txBody>
      </p:sp>
      <p:cxnSp>
        <p:nvCxnSpPr>
          <p:cNvPr id="26" name="Straight Connector 25"/>
          <p:cNvCxnSpPr>
            <a:cxnSpLocks/>
          </p:cNvCxnSpPr>
          <p:nvPr/>
        </p:nvCxnSpPr>
        <p:spPr>
          <a:xfrm>
            <a:off x="503614" y="1239254"/>
            <a:ext cx="0" cy="230927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417384" y="3768780"/>
            <a:ext cx="4255169" cy="523220"/>
          </a:xfrm>
          <a:prstGeom prst="rect">
            <a:avLst/>
          </a:prstGeom>
          <a:noFill/>
        </p:spPr>
        <p:txBody>
          <a:bodyPr wrap="square" rtlCol="0">
            <a:spAutoFit/>
          </a:bodyPr>
          <a:lstStyle/>
          <a:p>
            <a:pPr algn="ctr"/>
            <a:r>
              <a:rPr lang="en-US" sz="1400" b="1" dirty="0"/>
              <a:t>OUR BOARD COMPANIES</a:t>
            </a:r>
          </a:p>
          <a:p>
            <a:pPr algn="ctr"/>
            <a:r>
              <a:rPr lang="en-US" sz="1400" dirty="0"/>
              <a:t>Representing 200,000+ employees in the Capital Region</a:t>
            </a:r>
          </a:p>
        </p:txBody>
      </p:sp>
      <p:pic>
        <p:nvPicPr>
          <p:cNvPr id="6" name="Picture 5">
            <a:extLst>
              <a:ext uri="{FF2B5EF4-FFF2-40B4-BE49-F238E27FC236}">
                <a16:creationId xmlns="" xmlns:a16="http://schemas.microsoft.com/office/drawing/2014/main" id="{2EB17D78-AC14-4935-A2FB-B6110538F48D}"/>
              </a:ext>
            </a:extLst>
          </p:cNvPr>
          <p:cNvPicPr>
            <a:picLocks noChangeAspect="1"/>
          </p:cNvPicPr>
          <p:nvPr/>
        </p:nvPicPr>
        <p:blipFill>
          <a:blip r:embed="rId3"/>
          <a:stretch>
            <a:fillRect/>
          </a:stretch>
        </p:blipFill>
        <p:spPr>
          <a:xfrm>
            <a:off x="4342900" y="1389995"/>
            <a:ext cx="4550445" cy="222765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95" y="4292000"/>
            <a:ext cx="9436362" cy="2651760"/>
          </a:xfrm>
          <a:prstGeom prst="rect">
            <a:avLst/>
          </a:prstGeom>
        </p:spPr>
      </p:pic>
    </p:spTree>
    <p:extLst>
      <p:ext uri="{BB962C8B-B14F-4D97-AF65-F5344CB8AC3E}">
        <p14:creationId xmlns:p14="http://schemas.microsoft.com/office/powerpoint/2010/main" val="2053302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Transportation?</a:t>
            </a:r>
            <a:endParaRPr lang="en-US" sz="1600" b="0" cap="none" dirty="0"/>
          </a:p>
        </p:txBody>
      </p:sp>
      <p:sp>
        <p:nvSpPr>
          <p:cNvPr id="4" name="Footer Placeholder 3"/>
          <p:cNvSpPr>
            <a:spLocks noGrp="1"/>
          </p:cNvSpPr>
          <p:nvPr>
            <p:ph type="ftr" sz="quarter" idx="11"/>
          </p:nvPr>
        </p:nvSpPr>
        <p:spPr/>
        <p:txBody>
          <a:bodyPr/>
          <a:lstStyle/>
          <a:p>
            <a:r>
              <a:rPr lang="en-US" dirty="0"/>
              <a:t>©GREATER WASHINGTON PARTNERSHIP. All rights reserved.</a:t>
            </a:r>
          </a:p>
        </p:txBody>
      </p:sp>
      <p:sp>
        <p:nvSpPr>
          <p:cNvPr id="5" name="Slide Number Placeholder 4"/>
          <p:cNvSpPr>
            <a:spLocks noGrp="1"/>
          </p:cNvSpPr>
          <p:nvPr>
            <p:ph type="sldNum" sz="quarter" idx="12"/>
          </p:nvPr>
        </p:nvSpPr>
        <p:spPr/>
        <p:txBody>
          <a:bodyPr/>
          <a:lstStyle/>
          <a:p>
            <a:fld id="{C3FCD5DC-0316-4276-AC9A-625E35C32BC0}" type="slidenum">
              <a:rPr lang="en-US" smtClean="0"/>
              <a:pPr/>
              <a:t>5</a:t>
            </a:fld>
            <a:endParaRPr lang="en-US"/>
          </a:p>
        </p:txBody>
      </p:sp>
      <p:sp>
        <p:nvSpPr>
          <p:cNvPr id="3" name="AutoShape 2" descr="Image result for chris crane exelo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 xmlns:a16="http://schemas.microsoft.com/office/drawing/2014/main" id="{7201C01C-F1E8-40FE-AFC2-BBA2FD5C5AE7}"/>
              </a:ext>
            </a:extLst>
          </p:cNvPr>
          <p:cNvSpPr txBox="1"/>
          <p:nvPr/>
        </p:nvSpPr>
        <p:spPr>
          <a:xfrm>
            <a:off x="457199" y="1178560"/>
            <a:ext cx="8229600" cy="1200329"/>
          </a:xfrm>
          <a:prstGeom prst="rect">
            <a:avLst/>
          </a:prstGeom>
          <a:solidFill>
            <a:schemeClr val="accent4">
              <a:lumMod val="10000"/>
              <a:lumOff val="90000"/>
              <a:alpha val="50196"/>
            </a:schemeClr>
          </a:solidFill>
        </p:spPr>
        <p:txBody>
          <a:bodyPr wrap="square" rtlCol="0" anchor="t">
            <a:spAutoFit/>
          </a:bodyPr>
          <a:lstStyle/>
          <a:p>
            <a:r>
              <a:rPr lang="en-US" dirty="0"/>
              <a:t>A successful transportation system </a:t>
            </a:r>
          </a:p>
          <a:p>
            <a:pPr marL="1436687" lvl="1" indent="-342900">
              <a:buFont typeface="+mj-lt"/>
              <a:buAutoNum type="arabicPeriod"/>
            </a:pPr>
            <a:r>
              <a:rPr lang="en-US" dirty="0"/>
              <a:t>Connects the region's economy</a:t>
            </a:r>
            <a:endParaRPr lang="en-US" dirty="0">
              <a:cs typeface="Calibri"/>
            </a:endParaRPr>
          </a:p>
          <a:p>
            <a:pPr marL="1436687" lvl="1" indent="-342900">
              <a:buFont typeface="+mj-lt"/>
              <a:buAutoNum type="arabicPeriod"/>
            </a:pPr>
            <a:r>
              <a:rPr lang="en-US" dirty="0"/>
              <a:t>Strengthens talent retention and attraction</a:t>
            </a:r>
            <a:endParaRPr lang="en-US" dirty="0">
              <a:cs typeface="Calibri"/>
            </a:endParaRPr>
          </a:p>
          <a:p>
            <a:pPr marL="1436687" lvl="1" indent="-342900">
              <a:buFont typeface="+mj-lt"/>
              <a:buAutoNum type="arabicPeriod"/>
            </a:pPr>
            <a:r>
              <a:rPr lang="en-US" dirty="0"/>
              <a:t>Diversifies and deepens labor pool </a:t>
            </a:r>
            <a:endParaRPr lang="en-US" dirty="0">
              <a:cs typeface="Calibri"/>
            </a:endParaRPr>
          </a:p>
        </p:txBody>
      </p:sp>
      <p:grpSp>
        <p:nvGrpSpPr>
          <p:cNvPr id="17" name="Group 16">
            <a:extLst>
              <a:ext uri="{FF2B5EF4-FFF2-40B4-BE49-F238E27FC236}">
                <a16:creationId xmlns="" xmlns:a16="http://schemas.microsoft.com/office/drawing/2014/main" id="{D019DAE4-E5E2-461A-AA56-D5B327109725}"/>
              </a:ext>
            </a:extLst>
          </p:cNvPr>
          <p:cNvGrpSpPr/>
          <p:nvPr/>
        </p:nvGrpSpPr>
        <p:grpSpPr>
          <a:xfrm>
            <a:off x="514061" y="2725425"/>
            <a:ext cx="5875722" cy="815608"/>
            <a:chOff x="2616015" y="1922510"/>
            <a:chExt cx="6319176" cy="815608"/>
          </a:xfrm>
        </p:grpSpPr>
        <p:sp>
          <p:nvSpPr>
            <p:cNvPr id="18" name="TextBox 17">
              <a:extLst>
                <a:ext uri="{FF2B5EF4-FFF2-40B4-BE49-F238E27FC236}">
                  <a16:creationId xmlns="" xmlns:a16="http://schemas.microsoft.com/office/drawing/2014/main" id="{B4946FE9-9730-4AE9-AEDE-A425948F897A}"/>
                </a:ext>
              </a:extLst>
            </p:cNvPr>
            <p:cNvSpPr txBox="1"/>
            <p:nvPr/>
          </p:nvSpPr>
          <p:spPr>
            <a:xfrm>
              <a:off x="2616015" y="1922510"/>
              <a:ext cx="2349475" cy="707886"/>
            </a:xfrm>
            <a:prstGeom prst="rect">
              <a:avLst/>
            </a:prstGeom>
            <a:noFill/>
          </p:spPr>
          <p:txBody>
            <a:bodyPr wrap="none" rtlCol="0">
              <a:spAutoFit/>
            </a:bodyPr>
            <a:lstStyle/>
            <a:p>
              <a:r>
                <a:rPr lang="en-US" sz="4000" b="1" dirty="0">
                  <a:solidFill>
                    <a:schemeClr val="accent1"/>
                  </a:solidFill>
                  <a:latin typeface="Lato" panose="020F0502020204030203" pitchFamily="34" charset="0"/>
                  <a:ea typeface="Lato" panose="020F0502020204030203" pitchFamily="34" charset="0"/>
                  <a:cs typeface="Lato" panose="020F0502020204030203" pitchFamily="34" charset="0"/>
                </a:rPr>
                <a:t>150%+</a:t>
              </a:r>
            </a:p>
          </p:txBody>
        </p:sp>
        <p:sp>
          <p:nvSpPr>
            <p:cNvPr id="19" name="TextBox 18">
              <a:extLst>
                <a:ext uri="{FF2B5EF4-FFF2-40B4-BE49-F238E27FC236}">
                  <a16:creationId xmlns="" xmlns:a16="http://schemas.microsoft.com/office/drawing/2014/main" id="{BAE59E81-9060-4601-AF07-7E82EC0EE941}"/>
                </a:ext>
              </a:extLst>
            </p:cNvPr>
            <p:cNvSpPr txBox="1"/>
            <p:nvPr/>
          </p:nvSpPr>
          <p:spPr>
            <a:xfrm>
              <a:off x="4965490" y="2091787"/>
              <a:ext cx="3969701" cy="646331"/>
            </a:xfrm>
            <a:prstGeom prst="rect">
              <a:avLst/>
            </a:prstGeom>
            <a:noFill/>
          </p:spPr>
          <p:txBody>
            <a:bodyPr wrap="square" rtlCol="0">
              <a:spAutoFit/>
            </a:bodyPr>
            <a:lstStyle/>
            <a:p>
              <a:r>
                <a:rPr lang="en-US" dirty="0"/>
                <a:t>Roadway congestion growth by 2040</a:t>
              </a:r>
            </a:p>
          </p:txBody>
        </p:sp>
      </p:grpSp>
      <p:grpSp>
        <p:nvGrpSpPr>
          <p:cNvPr id="21" name="Group 20">
            <a:extLst>
              <a:ext uri="{FF2B5EF4-FFF2-40B4-BE49-F238E27FC236}">
                <a16:creationId xmlns="" xmlns:a16="http://schemas.microsoft.com/office/drawing/2014/main" id="{A949D197-B290-4064-BA39-C06CB25C9DA2}"/>
              </a:ext>
            </a:extLst>
          </p:cNvPr>
          <p:cNvGrpSpPr/>
          <p:nvPr/>
        </p:nvGrpSpPr>
        <p:grpSpPr>
          <a:xfrm>
            <a:off x="514061" y="4585065"/>
            <a:ext cx="6704407" cy="707886"/>
            <a:chOff x="2633761" y="1922510"/>
            <a:chExt cx="8843081" cy="707886"/>
          </a:xfrm>
        </p:grpSpPr>
        <p:sp>
          <p:nvSpPr>
            <p:cNvPr id="22" name="TextBox 21">
              <a:extLst>
                <a:ext uri="{FF2B5EF4-FFF2-40B4-BE49-F238E27FC236}">
                  <a16:creationId xmlns="" xmlns:a16="http://schemas.microsoft.com/office/drawing/2014/main" id="{D179B15F-4B05-4579-8E4D-CDEE5D1E35F1}"/>
                </a:ext>
              </a:extLst>
            </p:cNvPr>
            <p:cNvSpPr txBox="1"/>
            <p:nvPr/>
          </p:nvSpPr>
          <p:spPr>
            <a:xfrm>
              <a:off x="2633761" y="1922510"/>
              <a:ext cx="1562930" cy="707886"/>
            </a:xfrm>
            <a:prstGeom prst="rect">
              <a:avLst/>
            </a:prstGeom>
            <a:noFill/>
          </p:spPr>
          <p:txBody>
            <a:bodyPr wrap="none" rtlCol="0">
              <a:spAutoFit/>
            </a:bodyPr>
            <a:lstStyle/>
            <a:p>
              <a:r>
                <a:rPr lang="en-US" sz="4000" b="1" dirty="0">
                  <a:solidFill>
                    <a:schemeClr val="accent3"/>
                  </a:solidFill>
                  <a:latin typeface="Lato" panose="020F0502020204030203" pitchFamily="34" charset="0"/>
                  <a:ea typeface="Lato" panose="020F0502020204030203" pitchFamily="34" charset="0"/>
                  <a:cs typeface="Lato" panose="020F0502020204030203" pitchFamily="34" charset="0"/>
                </a:rPr>
                <a:t>50%</a:t>
              </a:r>
            </a:p>
          </p:txBody>
        </p:sp>
        <p:sp>
          <p:nvSpPr>
            <p:cNvPr id="23" name="TextBox 22">
              <a:extLst>
                <a:ext uri="{FF2B5EF4-FFF2-40B4-BE49-F238E27FC236}">
                  <a16:creationId xmlns="" xmlns:a16="http://schemas.microsoft.com/office/drawing/2014/main" id="{0DA9B170-9093-48D9-990A-EE7505270DA0}"/>
                </a:ext>
              </a:extLst>
            </p:cNvPr>
            <p:cNvSpPr txBox="1"/>
            <p:nvPr/>
          </p:nvSpPr>
          <p:spPr>
            <a:xfrm>
              <a:off x="5532959" y="1966855"/>
              <a:ext cx="5943883" cy="646331"/>
            </a:xfrm>
            <a:prstGeom prst="rect">
              <a:avLst/>
            </a:prstGeom>
            <a:noFill/>
          </p:spPr>
          <p:txBody>
            <a:bodyPr wrap="square" rtlCol="0">
              <a:spAutoFit/>
            </a:bodyPr>
            <a:lstStyle/>
            <a:p>
              <a:r>
                <a:rPr lang="en-US" dirty="0"/>
                <a:t>Of commuters in region cross county border to access jobs; 20% cross state borders</a:t>
              </a:r>
            </a:p>
          </p:txBody>
        </p:sp>
      </p:grpSp>
      <p:grpSp>
        <p:nvGrpSpPr>
          <p:cNvPr id="24" name="Group 23">
            <a:extLst>
              <a:ext uri="{FF2B5EF4-FFF2-40B4-BE49-F238E27FC236}">
                <a16:creationId xmlns="" xmlns:a16="http://schemas.microsoft.com/office/drawing/2014/main" id="{7C2954AB-3C77-435C-A192-9943B130071B}"/>
              </a:ext>
            </a:extLst>
          </p:cNvPr>
          <p:cNvGrpSpPr/>
          <p:nvPr/>
        </p:nvGrpSpPr>
        <p:grpSpPr>
          <a:xfrm>
            <a:off x="514061" y="5504935"/>
            <a:ext cx="7596718" cy="707886"/>
            <a:chOff x="2651489" y="1935957"/>
            <a:chExt cx="10020057" cy="707886"/>
          </a:xfrm>
        </p:grpSpPr>
        <p:sp>
          <p:nvSpPr>
            <p:cNvPr id="25" name="TextBox 24">
              <a:extLst>
                <a:ext uri="{FF2B5EF4-FFF2-40B4-BE49-F238E27FC236}">
                  <a16:creationId xmlns="" xmlns:a16="http://schemas.microsoft.com/office/drawing/2014/main" id="{43912E15-FA1A-40A4-BDFC-B118F37D16BA}"/>
                </a:ext>
              </a:extLst>
            </p:cNvPr>
            <p:cNvSpPr txBox="1"/>
            <p:nvPr/>
          </p:nvSpPr>
          <p:spPr>
            <a:xfrm>
              <a:off x="2651489" y="1935957"/>
              <a:ext cx="1562934" cy="707886"/>
            </a:xfrm>
            <a:prstGeom prst="rect">
              <a:avLst/>
            </a:prstGeom>
            <a:noFill/>
          </p:spPr>
          <p:txBody>
            <a:bodyPr wrap="none" rtlCol="0">
              <a:spAutoFit/>
            </a:bodyPr>
            <a:lstStyle/>
            <a:p>
              <a:r>
                <a:rPr lang="en-US" sz="4000" b="1" dirty="0">
                  <a:solidFill>
                    <a:schemeClr val="bg2"/>
                  </a:solidFill>
                  <a:latin typeface="Lato" panose="020F0502020204030203" pitchFamily="34" charset="0"/>
                  <a:ea typeface="Lato" panose="020F0502020204030203" pitchFamily="34" charset="0"/>
                  <a:cs typeface="Lato" panose="020F0502020204030203" pitchFamily="34" charset="0"/>
                </a:rPr>
                <a:t>20%</a:t>
              </a:r>
            </a:p>
          </p:txBody>
        </p:sp>
        <p:sp>
          <p:nvSpPr>
            <p:cNvPr id="30" name="TextBox 29">
              <a:extLst>
                <a:ext uri="{FF2B5EF4-FFF2-40B4-BE49-F238E27FC236}">
                  <a16:creationId xmlns="" xmlns:a16="http://schemas.microsoft.com/office/drawing/2014/main" id="{CFE9CCE3-956A-4D12-AF9B-9DF655214195}"/>
                </a:ext>
              </a:extLst>
            </p:cNvPr>
            <p:cNvSpPr txBox="1"/>
            <p:nvPr/>
          </p:nvSpPr>
          <p:spPr>
            <a:xfrm>
              <a:off x="5532968" y="1965877"/>
              <a:ext cx="7138578" cy="646331"/>
            </a:xfrm>
            <a:prstGeom prst="rect">
              <a:avLst/>
            </a:prstGeom>
            <a:noFill/>
          </p:spPr>
          <p:txBody>
            <a:bodyPr wrap="square" rtlCol="0">
              <a:spAutoFit/>
            </a:bodyPr>
            <a:lstStyle/>
            <a:p>
              <a:r>
                <a:rPr lang="en-US" dirty="0"/>
                <a:t>Projected population growth by 2040 placing additional constraints on an already constrained system </a:t>
              </a:r>
              <a:endParaRPr lang="en-US" sz="1200" dirty="0"/>
            </a:p>
          </p:txBody>
        </p:sp>
      </p:grpSp>
      <p:grpSp>
        <p:nvGrpSpPr>
          <p:cNvPr id="20" name="Group 19">
            <a:extLst>
              <a:ext uri="{FF2B5EF4-FFF2-40B4-BE49-F238E27FC236}">
                <a16:creationId xmlns="" xmlns:a16="http://schemas.microsoft.com/office/drawing/2014/main" id="{A949D197-B290-4064-BA39-C06CB25C9DA2}"/>
              </a:ext>
            </a:extLst>
          </p:cNvPr>
          <p:cNvGrpSpPr/>
          <p:nvPr/>
        </p:nvGrpSpPr>
        <p:grpSpPr>
          <a:xfrm>
            <a:off x="514061" y="3665195"/>
            <a:ext cx="6947251" cy="707886"/>
            <a:chOff x="2633761" y="1922510"/>
            <a:chExt cx="9163391" cy="707886"/>
          </a:xfrm>
        </p:grpSpPr>
        <p:sp>
          <p:nvSpPr>
            <p:cNvPr id="26" name="TextBox 25">
              <a:extLst>
                <a:ext uri="{FF2B5EF4-FFF2-40B4-BE49-F238E27FC236}">
                  <a16:creationId xmlns="" xmlns:a16="http://schemas.microsoft.com/office/drawing/2014/main" id="{D179B15F-4B05-4579-8E4D-CDEE5D1E35F1}"/>
                </a:ext>
              </a:extLst>
            </p:cNvPr>
            <p:cNvSpPr txBox="1"/>
            <p:nvPr/>
          </p:nvSpPr>
          <p:spPr>
            <a:xfrm>
              <a:off x="2633761" y="1922510"/>
              <a:ext cx="1562930" cy="707886"/>
            </a:xfrm>
            <a:prstGeom prst="rect">
              <a:avLst/>
            </a:prstGeom>
            <a:noFill/>
          </p:spPr>
          <p:txBody>
            <a:bodyPr wrap="none" rtlCol="0">
              <a:spAutoFit/>
            </a:bodyPr>
            <a:lstStyle/>
            <a:p>
              <a:r>
                <a:rPr lang="en-US" sz="4000" b="1" dirty="0">
                  <a:solidFill>
                    <a:schemeClr val="accent2"/>
                  </a:solidFill>
                  <a:latin typeface="Lato" panose="020F0502020204030203" pitchFamily="34" charset="0"/>
                  <a:ea typeface="Lato" panose="020F0502020204030203" pitchFamily="34" charset="0"/>
                  <a:cs typeface="Lato" panose="020F0502020204030203" pitchFamily="34" charset="0"/>
                </a:rPr>
                <a:t>66%</a:t>
              </a:r>
            </a:p>
          </p:txBody>
        </p:sp>
        <p:sp>
          <p:nvSpPr>
            <p:cNvPr id="27" name="TextBox 26">
              <a:extLst>
                <a:ext uri="{FF2B5EF4-FFF2-40B4-BE49-F238E27FC236}">
                  <a16:creationId xmlns="" xmlns:a16="http://schemas.microsoft.com/office/drawing/2014/main" id="{0DA9B170-9093-48D9-990A-EE7505270DA0}"/>
                </a:ext>
              </a:extLst>
            </p:cNvPr>
            <p:cNvSpPr txBox="1"/>
            <p:nvPr/>
          </p:nvSpPr>
          <p:spPr>
            <a:xfrm>
              <a:off x="5532957" y="1951905"/>
              <a:ext cx="6264195" cy="646331"/>
            </a:xfrm>
            <a:prstGeom prst="rect">
              <a:avLst/>
            </a:prstGeom>
            <a:noFill/>
          </p:spPr>
          <p:txBody>
            <a:bodyPr wrap="square" rtlCol="0">
              <a:spAutoFit/>
            </a:bodyPr>
            <a:lstStyle/>
            <a:p>
              <a:r>
                <a:rPr lang="en-US" dirty="0"/>
                <a:t>Of millennials would consider leaving region, with 80% citing horrendous traffic as a cause</a:t>
              </a:r>
            </a:p>
          </p:txBody>
        </p:sp>
      </p:grpSp>
    </p:spTree>
    <p:extLst>
      <p:ext uri="{BB962C8B-B14F-4D97-AF65-F5344CB8AC3E}">
        <p14:creationId xmlns:p14="http://schemas.microsoft.com/office/powerpoint/2010/main" val="2806453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Taking Action on Regional Mobility</a:t>
            </a:r>
            <a:endParaRPr lang="en-US" sz="1800" b="0" dirty="0"/>
          </a:p>
        </p:txBody>
      </p:sp>
      <p:sp>
        <p:nvSpPr>
          <p:cNvPr id="4" name="Footer Placeholder 3"/>
          <p:cNvSpPr>
            <a:spLocks noGrp="1"/>
          </p:cNvSpPr>
          <p:nvPr>
            <p:ph type="ftr" sz="quarter" idx="11"/>
          </p:nvPr>
        </p:nvSpPr>
        <p:spPr/>
        <p:txBody>
          <a:bodyPr/>
          <a:lstStyle/>
          <a:p>
            <a:r>
              <a:rPr lang="en-US"/>
              <a:t>©GREATER WASHINGTON PARTNERSHIP. All rights reserved.</a:t>
            </a:r>
            <a:endParaRPr lang="en-US" dirty="0"/>
          </a:p>
        </p:txBody>
      </p:sp>
      <p:sp>
        <p:nvSpPr>
          <p:cNvPr id="5" name="Slide Number Placeholder 4"/>
          <p:cNvSpPr>
            <a:spLocks noGrp="1"/>
          </p:cNvSpPr>
          <p:nvPr>
            <p:ph type="sldNum" sz="quarter" idx="12"/>
          </p:nvPr>
        </p:nvSpPr>
        <p:spPr/>
        <p:txBody>
          <a:bodyPr/>
          <a:lstStyle/>
          <a:p>
            <a:fld id="{C3FCD5DC-0316-4276-AC9A-625E35C32BC0}" type="slidenum">
              <a:rPr lang="en-US" smtClean="0"/>
              <a:pPr/>
              <a:t>6</a:t>
            </a:fld>
            <a:endParaRPr lang="en-US"/>
          </a:p>
        </p:txBody>
      </p:sp>
      <p:pic>
        <p:nvPicPr>
          <p:cNvPr id="10" name="Picture 9">
            <a:extLst>
              <a:ext uri="{FF2B5EF4-FFF2-40B4-BE49-F238E27FC236}">
                <a16:creationId xmlns="" xmlns:a16="http://schemas.microsoft.com/office/drawing/2014/main" id="{95F9FD78-27B0-4C34-9F60-AD5656C9E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37" y="1827286"/>
            <a:ext cx="3903958" cy="1009373"/>
          </a:xfrm>
          <a:prstGeom prst="rect">
            <a:avLst/>
          </a:prstGeom>
          <a:ln>
            <a:noFill/>
          </a:ln>
        </p:spPr>
      </p:pic>
      <p:sp>
        <p:nvSpPr>
          <p:cNvPr id="12" name="Rectangle 11">
            <a:extLst>
              <a:ext uri="{FF2B5EF4-FFF2-40B4-BE49-F238E27FC236}">
                <a16:creationId xmlns="" xmlns:a16="http://schemas.microsoft.com/office/drawing/2014/main" id="{A921AF01-A9D1-485C-9BE9-8E2A43D1A9EA}"/>
              </a:ext>
            </a:extLst>
          </p:cNvPr>
          <p:cNvSpPr/>
          <p:nvPr/>
        </p:nvSpPr>
        <p:spPr>
          <a:xfrm>
            <a:off x="4561838" y="1294129"/>
            <a:ext cx="4114800" cy="228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In partnership with regional business and advocacy leaders, created coalition to secure $500M in annual dedicated funding for Metro </a:t>
            </a:r>
            <a:r>
              <a:rPr lang="mr-IN" dirty="0">
                <a:solidFill>
                  <a:schemeClr val="tx1"/>
                </a:solidFill>
              </a:rPr>
              <a:t>–</a:t>
            </a:r>
            <a:r>
              <a:rPr lang="en-US" dirty="0">
                <a:solidFill>
                  <a:schemeClr val="tx1"/>
                </a:solidFill>
              </a:rPr>
              <a:t> the largest transit system without a dedicated funding source.</a:t>
            </a:r>
          </a:p>
        </p:txBody>
      </p:sp>
      <p:pic>
        <p:nvPicPr>
          <p:cNvPr id="13" name="Picture 12">
            <a:extLst>
              <a:ext uri="{FF2B5EF4-FFF2-40B4-BE49-F238E27FC236}">
                <a16:creationId xmlns="" xmlns:a16="http://schemas.microsoft.com/office/drawing/2014/main" id="{5DAEF70B-FB5D-4F6C-B142-6A0F0F3586DD}"/>
              </a:ext>
            </a:extLst>
          </p:cNvPr>
          <p:cNvPicPr>
            <a:picLocks noChangeAspect="1"/>
          </p:cNvPicPr>
          <p:nvPr/>
        </p:nvPicPr>
        <p:blipFill rotWithShape="1">
          <a:blip r:embed="rId4"/>
          <a:srcRect l="6571" r="13629"/>
          <a:stretch/>
        </p:blipFill>
        <p:spPr>
          <a:xfrm>
            <a:off x="4770304" y="3928532"/>
            <a:ext cx="3916496" cy="2240067"/>
          </a:xfrm>
          <a:prstGeom prst="rect">
            <a:avLst/>
          </a:prstGeom>
          <a:ln>
            <a:noFill/>
          </a:ln>
        </p:spPr>
      </p:pic>
      <p:sp>
        <p:nvSpPr>
          <p:cNvPr id="14" name="Rectangle 13">
            <a:extLst>
              <a:ext uri="{FF2B5EF4-FFF2-40B4-BE49-F238E27FC236}">
                <a16:creationId xmlns="" xmlns:a16="http://schemas.microsoft.com/office/drawing/2014/main" id="{889D1727-77CB-4718-BE43-6370FF0AF219}"/>
              </a:ext>
            </a:extLst>
          </p:cNvPr>
          <p:cNvSpPr/>
          <p:nvPr/>
        </p:nvSpPr>
        <p:spPr>
          <a:xfrm>
            <a:off x="555115" y="3930892"/>
            <a:ext cx="4114801" cy="228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Developed the Capital Region’s first CEO-led Blueprint for Regional Mobility, an action plan that prioritizes investments and policies to bind the region</a:t>
            </a:r>
          </a:p>
        </p:txBody>
      </p:sp>
      <p:cxnSp>
        <p:nvCxnSpPr>
          <p:cNvPr id="8" name="Straight Connector 7">
            <a:extLst>
              <a:ext uri="{FF2B5EF4-FFF2-40B4-BE49-F238E27FC236}">
                <a16:creationId xmlns="" xmlns:a16="http://schemas.microsoft.com/office/drawing/2014/main" id="{5F3DAE46-A652-437F-B7E0-E26A9A4933C7}"/>
              </a:ext>
            </a:extLst>
          </p:cNvPr>
          <p:cNvCxnSpPr/>
          <p:nvPr/>
        </p:nvCxnSpPr>
        <p:spPr>
          <a:xfrm>
            <a:off x="447038" y="3728720"/>
            <a:ext cx="82296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2114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Focus Areas</a:t>
            </a:r>
            <a:endParaRPr lang="en-US" sz="1800" b="0" dirty="0"/>
          </a:p>
        </p:txBody>
      </p:sp>
      <p:sp>
        <p:nvSpPr>
          <p:cNvPr id="4" name="Footer Placeholder 3"/>
          <p:cNvSpPr>
            <a:spLocks noGrp="1"/>
          </p:cNvSpPr>
          <p:nvPr>
            <p:ph type="ftr" sz="quarter" idx="11"/>
          </p:nvPr>
        </p:nvSpPr>
        <p:spPr/>
        <p:txBody>
          <a:bodyPr/>
          <a:lstStyle/>
          <a:p>
            <a:r>
              <a:rPr lang="en-US"/>
              <a:t>©GREATER WASHINGTON PARTNERSHIP. All rights reserved.</a:t>
            </a:r>
            <a:endParaRPr lang="en-US" dirty="0"/>
          </a:p>
        </p:txBody>
      </p:sp>
      <p:sp>
        <p:nvSpPr>
          <p:cNvPr id="5" name="Slide Number Placeholder 4"/>
          <p:cNvSpPr>
            <a:spLocks noGrp="1"/>
          </p:cNvSpPr>
          <p:nvPr>
            <p:ph type="sldNum" sz="quarter" idx="12"/>
          </p:nvPr>
        </p:nvSpPr>
        <p:spPr/>
        <p:txBody>
          <a:bodyPr/>
          <a:lstStyle/>
          <a:p>
            <a:fld id="{C3FCD5DC-0316-4276-AC9A-625E35C32BC0}" type="slidenum">
              <a:rPr lang="en-US" smtClean="0"/>
              <a:pPr/>
              <a:t>7</a:t>
            </a:fld>
            <a:endParaRPr lang="en-US"/>
          </a:p>
        </p:txBody>
      </p:sp>
      <p:pic>
        <p:nvPicPr>
          <p:cNvPr id="11" name="Picture 10">
            <a:extLst>
              <a:ext uri="{FF2B5EF4-FFF2-40B4-BE49-F238E27FC236}">
                <a16:creationId xmlns="" xmlns:a16="http://schemas.microsoft.com/office/drawing/2014/main" id="{32164791-7D2A-4C63-8A0C-E13088EA8D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1450696"/>
            <a:ext cx="2316481" cy="1427188"/>
          </a:xfrm>
          <a:prstGeom prst="rect">
            <a:avLst/>
          </a:prstGeom>
        </p:spPr>
      </p:pic>
      <p:sp>
        <p:nvSpPr>
          <p:cNvPr id="23" name="Rectangle 22">
            <a:extLst>
              <a:ext uri="{FF2B5EF4-FFF2-40B4-BE49-F238E27FC236}">
                <a16:creationId xmlns="" xmlns:a16="http://schemas.microsoft.com/office/drawing/2014/main" id="{EDABB9B8-750C-47E6-9091-CD79A03BB320}"/>
              </a:ext>
            </a:extLst>
          </p:cNvPr>
          <p:cNvSpPr/>
          <p:nvPr/>
        </p:nvSpPr>
        <p:spPr>
          <a:xfrm>
            <a:off x="2773681" y="1460499"/>
            <a:ext cx="2827020" cy="1421405"/>
          </a:xfrm>
          <a:prstGeom prst="rect">
            <a:avLst/>
          </a:prstGeom>
          <a:solidFill>
            <a:srgbClr val="E5475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Public Transportation</a:t>
            </a:r>
          </a:p>
        </p:txBody>
      </p:sp>
      <p:sp>
        <p:nvSpPr>
          <p:cNvPr id="24" name="Rectangle 23">
            <a:extLst>
              <a:ext uri="{FF2B5EF4-FFF2-40B4-BE49-F238E27FC236}">
                <a16:creationId xmlns="" xmlns:a16="http://schemas.microsoft.com/office/drawing/2014/main" id="{E1D6CF44-2046-4633-A512-2C6FB23DEC78}"/>
              </a:ext>
            </a:extLst>
          </p:cNvPr>
          <p:cNvSpPr/>
          <p:nvPr/>
        </p:nvSpPr>
        <p:spPr>
          <a:xfrm>
            <a:off x="2773681" y="3083140"/>
            <a:ext cx="2827020" cy="1468504"/>
          </a:xfrm>
          <a:prstGeom prst="rect">
            <a:avLst/>
          </a:prstGeom>
          <a:solidFill>
            <a:srgbClr val="0F456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Performance-Driven Tolling</a:t>
            </a:r>
          </a:p>
        </p:txBody>
      </p:sp>
      <p:sp>
        <p:nvSpPr>
          <p:cNvPr id="25" name="Rectangle 24">
            <a:extLst>
              <a:ext uri="{FF2B5EF4-FFF2-40B4-BE49-F238E27FC236}">
                <a16:creationId xmlns="" xmlns:a16="http://schemas.microsoft.com/office/drawing/2014/main" id="{62A8B8A1-4D23-4C09-A9CC-94EEE77F3623}"/>
              </a:ext>
            </a:extLst>
          </p:cNvPr>
          <p:cNvSpPr/>
          <p:nvPr/>
        </p:nvSpPr>
        <p:spPr>
          <a:xfrm>
            <a:off x="2773681" y="4758401"/>
            <a:ext cx="2827020" cy="1575268"/>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Intercity &amp; Commuter </a:t>
            </a:r>
            <a:r>
              <a:rPr lang="en-US" b="1" dirty="0">
                <a:solidFill>
                  <a:schemeClr val="tx1"/>
                </a:solidFill>
              </a:rPr>
              <a:t>Rail</a:t>
            </a:r>
            <a:endParaRPr lang="en-US" dirty="0">
              <a:solidFill>
                <a:schemeClr val="tx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9315"/>
          <a:stretch/>
        </p:blipFill>
        <p:spPr>
          <a:xfrm>
            <a:off x="460247" y="3079317"/>
            <a:ext cx="2313432" cy="1472327"/>
          </a:xfrm>
          <a:prstGeom prst="rect">
            <a:avLst/>
          </a:prstGeom>
        </p:spPr>
      </p:pic>
      <p:pic>
        <p:nvPicPr>
          <p:cNvPr id="7" name="Picture 6"/>
          <p:cNvPicPr>
            <a:picLocks noChangeAspect="1"/>
          </p:cNvPicPr>
          <p:nvPr/>
        </p:nvPicPr>
        <p:blipFill rotWithShape="1">
          <a:blip r:embed="rId4"/>
          <a:srcRect t="13827" b="10032"/>
          <a:stretch/>
        </p:blipFill>
        <p:spPr>
          <a:xfrm>
            <a:off x="460247" y="4754579"/>
            <a:ext cx="2313432" cy="1579089"/>
          </a:xfrm>
          <a:prstGeom prst="rect">
            <a:avLst/>
          </a:prstGeom>
        </p:spPr>
      </p:pic>
      <p:sp>
        <p:nvSpPr>
          <p:cNvPr id="8" name="TextBox 7"/>
          <p:cNvSpPr txBox="1"/>
          <p:nvPr/>
        </p:nvSpPr>
        <p:spPr>
          <a:xfrm>
            <a:off x="1422400" y="1068617"/>
            <a:ext cx="3356112" cy="369332"/>
          </a:xfrm>
          <a:prstGeom prst="rect">
            <a:avLst/>
          </a:prstGeom>
          <a:noFill/>
        </p:spPr>
        <p:txBody>
          <a:bodyPr wrap="none" rtlCol="0">
            <a:spAutoFit/>
          </a:bodyPr>
          <a:lstStyle/>
          <a:p>
            <a:r>
              <a:rPr lang="en-US" b="1" dirty="0" smtClean="0"/>
              <a:t>Action: Advocate to Public Sector</a:t>
            </a:r>
            <a:endParaRPr lang="en-US" b="1" dirty="0"/>
          </a:p>
        </p:txBody>
      </p:sp>
      <p:cxnSp>
        <p:nvCxnSpPr>
          <p:cNvPr id="13" name="Straight Connector 12"/>
          <p:cNvCxnSpPr/>
          <p:nvPr/>
        </p:nvCxnSpPr>
        <p:spPr>
          <a:xfrm>
            <a:off x="5778500" y="1460499"/>
            <a:ext cx="0" cy="4873169"/>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76434" y="1096913"/>
            <a:ext cx="2186752" cy="369332"/>
          </a:xfrm>
          <a:prstGeom prst="rect">
            <a:avLst/>
          </a:prstGeom>
          <a:noFill/>
        </p:spPr>
        <p:txBody>
          <a:bodyPr wrap="none" rtlCol="0">
            <a:spAutoFit/>
          </a:bodyPr>
          <a:lstStyle/>
          <a:p>
            <a:r>
              <a:rPr lang="en-US" b="1" dirty="0" smtClean="0"/>
              <a:t>Action: Employer-led</a:t>
            </a:r>
            <a:endParaRPr lang="en-US" b="1" dirty="0"/>
          </a:p>
        </p:txBody>
      </p:sp>
      <p:sp>
        <p:nvSpPr>
          <p:cNvPr id="18" name="Rectangle 17">
            <a:extLst>
              <a:ext uri="{FF2B5EF4-FFF2-40B4-BE49-F238E27FC236}">
                <a16:creationId xmlns="" xmlns:a16="http://schemas.microsoft.com/office/drawing/2014/main" id="{EDABB9B8-750C-47E6-9091-CD79A03BB320}"/>
              </a:ext>
            </a:extLst>
          </p:cNvPr>
          <p:cNvSpPr/>
          <p:nvPr/>
        </p:nvSpPr>
        <p:spPr>
          <a:xfrm>
            <a:off x="5956300" y="1484082"/>
            <a:ext cx="2827020" cy="1421405"/>
          </a:xfrm>
          <a:prstGeom prst="rect">
            <a:avLst/>
          </a:prstGeom>
          <a:solidFill>
            <a:schemeClr val="accent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Capital Region Employer Mobility Challenge</a:t>
            </a:r>
            <a:endParaRPr lang="en-US" b="1" dirty="0">
              <a:solidFill>
                <a:schemeClr val="tx1"/>
              </a:solidFill>
            </a:endParaRPr>
          </a:p>
        </p:txBody>
      </p:sp>
      <p:sp>
        <p:nvSpPr>
          <p:cNvPr id="14" name="TextBox 13"/>
          <p:cNvSpPr txBox="1"/>
          <p:nvPr/>
        </p:nvSpPr>
        <p:spPr>
          <a:xfrm>
            <a:off x="5956300" y="3079317"/>
            <a:ext cx="2971800" cy="3108543"/>
          </a:xfrm>
          <a:prstGeom prst="rect">
            <a:avLst/>
          </a:prstGeom>
          <a:noFill/>
        </p:spPr>
        <p:txBody>
          <a:bodyPr wrap="square" rtlCol="0">
            <a:spAutoFit/>
          </a:bodyPr>
          <a:lstStyle/>
          <a:p>
            <a:r>
              <a:rPr lang="en-US" sz="1400" b="1" dirty="0" smtClean="0"/>
              <a:t>What:</a:t>
            </a:r>
            <a:r>
              <a:rPr lang="en-US" sz="1400" dirty="0" smtClean="0"/>
              <a:t> Challenge employers to adopt </a:t>
            </a:r>
            <a:r>
              <a:rPr lang="en-US" sz="1400" dirty="0" smtClean="0"/>
              <a:t>best-in-class </a:t>
            </a:r>
            <a:r>
              <a:rPr lang="en-US" sz="1400" dirty="0" smtClean="0"/>
              <a:t>employer mobility solutions at worksites throughout the region. </a:t>
            </a:r>
          </a:p>
          <a:p>
            <a:endParaRPr lang="en-US" sz="1400" dirty="0" smtClean="0"/>
          </a:p>
          <a:p>
            <a:endParaRPr lang="en-US" sz="1400" dirty="0"/>
          </a:p>
          <a:p>
            <a:pPr marL="457200" indent="-457200"/>
            <a:r>
              <a:rPr lang="en-US" sz="1400" b="1" dirty="0" smtClean="0"/>
              <a:t>Why:</a:t>
            </a:r>
            <a:r>
              <a:rPr lang="en-US" sz="1400" dirty="0" smtClean="0"/>
              <a:t>  (1) key amenities for employee attraction</a:t>
            </a:r>
          </a:p>
          <a:p>
            <a:pPr marL="457200" indent="-457200"/>
            <a:r>
              <a:rPr lang="en-US" sz="1400" dirty="0"/>
              <a:t>	</a:t>
            </a:r>
            <a:r>
              <a:rPr lang="en-US" sz="1400" dirty="0" smtClean="0"/>
              <a:t>(2) cost savings from </a:t>
            </a:r>
            <a:r>
              <a:rPr lang="en-US" sz="1400" dirty="0" smtClean="0"/>
              <a:t>limiting parking </a:t>
            </a:r>
            <a:r>
              <a:rPr lang="en-US" sz="1400" dirty="0" smtClean="0"/>
              <a:t>expense</a:t>
            </a:r>
          </a:p>
          <a:p>
            <a:pPr marL="457200" indent="-457200"/>
            <a:r>
              <a:rPr lang="en-US" sz="1400" dirty="0"/>
              <a:t>	</a:t>
            </a:r>
            <a:r>
              <a:rPr lang="en-US" sz="1400" dirty="0" smtClean="0"/>
              <a:t>(3) when adopted at scale, employers can </a:t>
            </a:r>
            <a:r>
              <a:rPr lang="en-US" sz="1400" dirty="0" smtClean="0"/>
              <a:t>collectively reduce </a:t>
            </a:r>
            <a:r>
              <a:rPr lang="en-US" sz="1400" dirty="0" smtClean="0"/>
              <a:t>regional congestion levels in the near-term</a:t>
            </a:r>
          </a:p>
        </p:txBody>
      </p:sp>
    </p:spTree>
    <p:extLst>
      <p:ext uri="{BB962C8B-B14F-4D97-AF65-F5344CB8AC3E}">
        <p14:creationId xmlns:p14="http://schemas.microsoft.com/office/powerpoint/2010/main" val="137911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4AC61F-BA6D-464F-846B-F7F84D570846}"/>
              </a:ext>
            </a:extLst>
          </p:cNvPr>
          <p:cNvSpPr>
            <a:spLocks noGrp="1"/>
          </p:cNvSpPr>
          <p:nvPr>
            <p:ph type="title"/>
          </p:nvPr>
        </p:nvSpPr>
        <p:spPr/>
        <p:txBody>
          <a:bodyPr>
            <a:normAutofit/>
          </a:bodyPr>
          <a:lstStyle/>
          <a:p>
            <a:r>
              <a:rPr lang="en-US" dirty="0" smtClean="0"/>
              <a:t>Implementation: </a:t>
            </a:r>
            <a:r>
              <a:rPr lang="en-US" dirty="0"/>
              <a:t>Driving Outcomes from blueprint for regional mobility</a:t>
            </a:r>
            <a:endParaRPr lang="en-US" b="0" cap="none" dirty="0"/>
          </a:p>
        </p:txBody>
      </p:sp>
      <p:sp>
        <p:nvSpPr>
          <p:cNvPr id="5" name="Slide Number Placeholder 4">
            <a:extLst>
              <a:ext uri="{FF2B5EF4-FFF2-40B4-BE49-F238E27FC236}">
                <a16:creationId xmlns:a16="http://schemas.microsoft.com/office/drawing/2014/main" xmlns="" id="{BE0F3403-5641-4EE3-9575-FDB7980D1BE6}"/>
              </a:ext>
            </a:extLst>
          </p:cNvPr>
          <p:cNvSpPr>
            <a:spLocks noGrp="1"/>
          </p:cNvSpPr>
          <p:nvPr>
            <p:ph type="sldNum" sz="quarter" idx="12"/>
          </p:nvPr>
        </p:nvSpPr>
        <p:spPr/>
        <p:txBody>
          <a:bodyPr/>
          <a:lstStyle/>
          <a:p>
            <a:fld id="{C3FCD5DC-0316-4276-AC9A-625E35C32BC0}" type="slidenum">
              <a:rPr lang="en-US" smtClean="0"/>
              <a:pPr/>
              <a:t>8</a:t>
            </a:fld>
            <a:endParaRPr lang="en-US"/>
          </a:p>
        </p:txBody>
      </p:sp>
      <p:sp>
        <p:nvSpPr>
          <p:cNvPr id="8" name="Rectangle 7">
            <a:extLst>
              <a:ext uri="{FF2B5EF4-FFF2-40B4-BE49-F238E27FC236}">
                <a16:creationId xmlns:a16="http://schemas.microsoft.com/office/drawing/2014/main" xmlns="" id="{F9FEFB94-13A1-4916-9123-94EDDD785AF3}"/>
              </a:ext>
            </a:extLst>
          </p:cNvPr>
          <p:cNvSpPr/>
          <p:nvPr/>
        </p:nvSpPr>
        <p:spPr>
          <a:xfrm>
            <a:off x="447150" y="1152754"/>
            <a:ext cx="8249411" cy="648337"/>
          </a:xfrm>
          <a:prstGeom prst="rect">
            <a:avLst/>
          </a:prstGeom>
          <a:solidFill>
            <a:schemeClr val="accent4">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lvl="5"/>
            <a:r>
              <a:rPr lang="en-US" sz="1400" b="1" dirty="0">
                <a:solidFill>
                  <a:schemeClr val="tx1"/>
                </a:solidFill>
              </a:rPr>
              <a:t>Plans don’t deliver results, people do when they come together and act. The next phase of this work is going to be fun and exciting and we look forward to partnering with you and others to deliver results. </a:t>
            </a:r>
          </a:p>
        </p:txBody>
      </p:sp>
      <p:sp>
        <p:nvSpPr>
          <p:cNvPr id="43" name="Rectangle 42">
            <a:extLst>
              <a:ext uri="{FF2B5EF4-FFF2-40B4-BE49-F238E27FC236}">
                <a16:creationId xmlns:a16="http://schemas.microsoft.com/office/drawing/2014/main" xmlns="" id="{43F74F20-9AA2-4E82-A245-BE2CA44A3C25}"/>
              </a:ext>
            </a:extLst>
          </p:cNvPr>
          <p:cNvSpPr/>
          <p:nvPr/>
        </p:nvSpPr>
        <p:spPr>
          <a:xfrm>
            <a:off x="444152" y="2671669"/>
            <a:ext cx="8223408" cy="1246495"/>
          </a:xfrm>
          <a:prstGeom prst="rect">
            <a:avLst/>
          </a:prstGeom>
          <a:noFill/>
          <a:ln w="12700">
            <a:solidFill>
              <a:schemeClr val="accent3"/>
            </a:solidFill>
          </a:ln>
        </p:spPr>
        <p:txBody>
          <a:bodyPr wrap="square">
            <a:spAutoFit/>
          </a:bodyPr>
          <a:lstStyle/>
          <a:p>
            <a:endParaRPr lang="en-US" sz="500" dirty="0"/>
          </a:p>
          <a:p>
            <a:endParaRPr lang="en-US" sz="1400" dirty="0"/>
          </a:p>
          <a:p>
            <a:r>
              <a:rPr lang="en-US" sz="1400" dirty="0"/>
              <a:t>The Blueprint development process was a collaborative, regional effort. To make forward progress, the Greater Washington Partnership plans to work with the public, government, private businesses, and advocates to achieve the vision for our region’s transportation system presented in the Blueprint. </a:t>
            </a:r>
          </a:p>
          <a:p>
            <a:endParaRPr lang="en-US" sz="1400" dirty="0"/>
          </a:p>
        </p:txBody>
      </p:sp>
      <p:grpSp>
        <p:nvGrpSpPr>
          <p:cNvPr id="6" name="Group 5">
            <a:extLst>
              <a:ext uri="{FF2B5EF4-FFF2-40B4-BE49-F238E27FC236}">
                <a16:creationId xmlns:a16="http://schemas.microsoft.com/office/drawing/2014/main" xmlns="" id="{8B90B211-F5E2-435C-BC49-2BBFE03FBFCF}"/>
              </a:ext>
            </a:extLst>
          </p:cNvPr>
          <p:cNvGrpSpPr/>
          <p:nvPr/>
        </p:nvGrpSpPr>
        <p:grpSpPr>
          <a:xfrm>
            <a:off x="1192" y="5144486"/>
            <a:ext cx="9144000" cy="91440"/>
            <a:chOff x="4387116" y="5993130"/>
            <a:chExt cx="903169" cy="91440"/>
          </a:xfrm>
        </p:grpSpPr>
        <p:sp>
          <p:nvSpPr>
            <p:cNvPr id="7" name="Rectangle 6">
              <a:extLst>
                <a:ext uri="{FF2B5EF4-FFF2-40B4-BE49-F238E27FC236}">
                  <a16:creationId xmlns:a16="http://schemas.microsoft.com/office/drawing/2014/main" xmlns="" id="{7F114F1C-72F3-4D2C-BF73-18D328CE1AA4}"/>
                </a:ext>
              </a:extLst>
            </p:cNvPr>
            <p:cNvSpPr/>
            <p:nvPr userDrawn="1"/>
          </p:nvSpPr>
          <p:spPr>
            <a:xfrm>
              <a:off x="4687824" y="5993130"/>
              <a:ext cx="301752"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E56AD65D-01F5-43DA-9BB3-CEA936B8D7FE}"/>
                </a:ext>
              </a:extLst>
            </p:cNvPr>
            <p:cNvSpPr/>
            <p:nvPr userDrawn="1"/>
          </p:nvSpPr>
          <p:spPr>
            <a:xfrm>
              <a:off x="4988533" y="5993130"/>
              <a:ext cx="301752"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3AED15D-9476-4807-8A90-156D98106E9A}"/>
                </a:ext>
              </a:extLst>
            </p:cNvPr>
            <p:cNvSpPr/>
            <p:nvPr userDrawn="1"/>
          </p:nvSpPr>
          <p:spPr>
            <a:xfrm>
              <a:off x="4387116" y="5993130"/>
              <a:ext cx="301752"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close up of a pier next to a body of water&#10;&#10;Description generated with high confidence">
            <a:extLst>
              <a:ext uri="{FF2B5EF4-FFF2-40B4-BE49-F238E27FC236}">
                <a16:creationId xmlns:a16="http://schemas.microsoft.com/office/drawing/2014/main" xmlns="" id="{65191E28-0B2F-4791-B146-B612BF4B01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16"/>
          <a:stretch/>
        </p:blipFill>
        <p:spPr>
          <a:xfrm>
            <a:off x="3020432" y="5231354"/>
            <a:ext cx="3070849" cy="1631218"/>
          </a:xfrm>
          <a:prstGeom prst="rect">
            <a:avLst/>
          </a:prstGeom>
        </p:spPr>
      </p:pic>
      <p:pic>
        <p:nvPicPr>
          <p:cNvPr id="12" name="Picture 11" descr="A bridge over a body of water&#10;&#10;Description generated with high confidence">
            <a:extLst>
              <a:ext uri="{FF2B5EF4-FFF2-40B4-BE49-F238E27FC236}">
                <a16:creationId xmlns:a16="http://schemas.microsoft.com/office/drawing/2014/main" xmlns="" id="{7F823B11-B137-4B4D-B57E-0A7F70D628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963"/>
          <a:stretch/>
        </p:blipFill>
        <p:spPr>
          <a:xfrm>
            <a:off x="5001" y="5226782"/>
            <a:ext cx="3054096" cy="1631218"/>
          </a:xfrm>
          <a:prstGeom prst="rect">
            <a:avLst/>
          </a:prstGeom>
        </p:spPr>
      </p:pic>
      <p:pic>
        <p:nvPicPr>
          <p:cNvPr id="13" name="Picture 12" descr="A picture containing floor, building, indoor, ceiling&#10;&#10;Description generated with very high confidence">
            <a:extLst>
              <a:ext uri="{FF2B5EF4-FFF2-40B4-BE49-F238E27FC236}">
                <a16:creationId xmlns:a16="http://schemas.microsoft.com/office/drawing/2014/main" xmlns="" id="{E1EC7901-1271-4D94-B860-E5ABEE37BD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434"/>
          <a:stretch/>
        </p:blipFill>
        <p:spPr>
          <a:xfrm>
            <a:off x="6086426" y="5222547"/>
            <a:ext cx="3054096" cy="1640362"/>
          </a:xfrm>
          <a:prstGeom prst="rect">
            <a:avLst/>
          </a:prstGeom>
        </p:spPr>
      </p:pic>
    </p:spTree>
    <p:extLst>
      <p:ext uri="{BB962C8B-B14F-4D97-AF65-F5344CB8AC3E}">
        <p14:creationId xmlns:p14="http://schemas.microsoft.com/office/powerpoint/2010/main" val="1819070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55CD19-E705-401C-A9E9-865BB6E5965A}"/>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724798650"/>
      </p:ext>
    </p:extLst>
  </p:cSld>
  <p:clrMapOvr>
    <a:masterClrMapping/>
  </p:clrMapOvr>
  <p:timing>
    <p:tnLst>
      <p:par>
        <p:cTn id="1" dur="indefinite" restart="never" nodeType="tmRoot"/>
      </p:par>
    </p:tnLst>
  </p:timing>
</p:sld>
</file>

<file path=ppt/theme/theme1.xml><?xml version="1.0" encoding="utf-8"?>
<a:theme xmlns:a="http://schemas.openxmlformats.org/drawingml/2006/main" name="GreaterWashintonPartnership">
  <a:themeElements>
    <a:clrScheme name="GreaterWashintonPartnership">
      <a:dk1>
        <a:srgbClr val="231F20"/>
      </a:dk1>
      <a:lt1>
        <a:sysClr val="window" lastClr="FFFFFF"/>
      </a:lt1>
      <a:dk2>
        <a:srgbClr val="59539F"/>
      </a:dk2>
      <a:lt2>
        <a:srgbClr val="58595B"/>
      </a:lt2>
      <a:accent1>
        <a:srgbClr val="0F456B"/>
      </a:accent1>
      <a:accent2>
        <a:srgbClr val="E5475B"/>
      </a:accent2>
      <a:accent3>
        <a:srgbClr val="EEAB36"/>
      </a:accent3>
      <a:accent4>
        <a:srgbClr val="0A1F33"/>
      </a:accent4>
      <a:accent5>
        <a:srgbClr val="992F38"/>
      </a:accent5>
      <a:accent6>
        <a:srgbClr val="99691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WP Blue">
  <a:themeElements>
    <a:clrScheme name="GreaterWashintonPartnership">
      <a:dk1>
        <a:srgbClr val="231F20"/>
      </a:dk1>
      <a:lt1>
        <a:sysClr val="window" lastClr="FFFFFF"/>
      </a:lt1>
      <a:dk2>
        <a:srgbClr val="59539F"/>
      </a:dk2>
      <a:lt2>
        <a:srgbClr val="58595B"/>
      </a:lt2>
      <a:accent1>
        <a:srgbClr val="0F456B"/>
      </a:accent1>
      <a:accent2>
        <a:srgbClr val="E5475B"/>
      </a:accent2>
      <a:accent3>
        <a:srgbClr val="EEAB36"/>
      </a:accent3>
      <a:accent4>
        <a:srgbClr val="0A1F33"/>
      </a:accent4>
      <a:accent5>
        <a:srgbClr val="992F38"/>
      </a:accent5>
      <a:accent6>
        <a:srgbClr val="99691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WP Assets">
  <a:themeElements>
    <a:clrScheme name="GreaterWashintonPartnership">
      <a:dk1>
        <a:srgbClr val="231F20"/>
      </a:dk1>
      <a:lt1>
        <a:sysClr val="window" lastClr="FFFFFF"/>
      </a:lt1>
      <a:dk2>
        <a:srgbClr val="59539F"/>
      </a:dk2>
      <a:lt2>
        <a:srgbClr val="58595B"/>
      </a:lt2>
      <a:accent1>
        <a:srgbClr val="0F456B"/>
      </a:accent1>
      <a:accent2>
        <a:srgbClr val="E5475B"/>
      </a:accent2>
      <a:accent3>
        <a:srgbClr val="EEAB36"/>
      </a:accent3>
      <a:accent4>
        <a:srgbClr val="0A1F33"/>
      </a:accent4>
      <a:accent5>
        <a:srgbClr val="992F38"/>
      </a:accent5>
      <a:accent6>
        <a:srgbClr val="99691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2EF3CDDEDCEB4291AAB5AD1BB91FD2" ma:contentTypeVersion="11" ma:contentTypeDescription="Create a new document." ma:contentTypeScope="" ma:versionID="6bb9d603cd3406cfc1ae3a9ea59c1887">
  <xsd:schema xmlns:xsd="http://www.w3.org/2001/XMLSchema" xmlns:xs="http://www.w3.org/2001/XMLSchema" xmlns:p="http://schemas.microsoft.com/office/2006/metadata/properties" xmlns:ns2="debc005f-d414-4634-9743-4ec1cdb77415" xmlns:ns3="983bc96b-a2cc-4c5b-a11e-beb965e14484" targetNamespace="http://schemas.microsoft.com/office/2006/metadata/properties" ma:root="true" ma:fieldsID="8c0ba24551267f003803a4ab1c785f06" ns2:_="" ns3:_="">
    <xsd:import namespace="debc005f-d414-4634-9743-4ec1cdb77415"/>
    <xsd:import namespace="983bc96b-a2cc-4c5b-a11e-beb965e1448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_Flow_SignoffStatus" minOccurs="0"/>
                <xsd:element ref="ns2:MediaServiceDateTaken" minOccurs="0"/>
                <xsd:element ref="ns3:SharedWithUsers" minOccurs="0"/>
                <xsd:element ref="ns3:SharedWithDetails" minOccurs="0"/>
                <xsd:element ref="ns2:MediaServiceLocation"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c005f-d414-4634-9743-4ec1cdb7741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_Flow_SignoffStatus" ma:index="12" nillable="true" ma:displayName="Sign-off status" ma:internalName="_x0024_Resources_x003a_core_x002c_Signoff_Status_x003b_">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3bc96b-a2cc-4c5b-a11e-beb965e1448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debc005f-d414-4634-9743-4ec1cdb77415" xsi:nil="true"/>
    <SharedWithUsers xmlns="983bc96b-a2cc-4c5b-a11e-beb965e14484">
      <UserInfo>
        <DisplayName>Joe McAndrew</DisplayName>
        <AccountId>26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8AF636-BB72-4117-8DE6-11066A4E60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bc005f-d414-4634-9743-4ec1cdb77415"/>
    <ds:schemaRef ds:uri="983bc96b-a2cc-4c5b-a11e-beb965e14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5CFF9E-2767-41D1-85F0-1C15DE676A66}">
  <ds:schemaRefs>
    <ds:schemaRef ds:uri="http://purl.org/dc/terms/"/>
    <ds:schemaRef ds:uri="debc005f-d414-4634-9743-4ec1cdb77415"/>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983bc96b-a2cc-4c5b-a11e-beb965e14484"/>
    <ds:schemaRef ds:uri="http://www.w3.org/XML/1998/namespace"/>
  </ds:schemaRefs>
</ds:datastoreItem>
</file>

<file path=customXml/itemProps3.xml><?xml version="1.0" encoding="utf-8"?>
<ds:datastoreItem xmlns:ds="http://schemas.openxmlformats.org/officeDocument/2006/customXml" ds:itemID="{E337612D-456C-4B72-9E2B-1BCF428960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GreaterWashintonPartnership</Template>
  <TotalTime>7541</TotalTime>
  <Words>418</Words>
  <Application>Microsoft Macintosh PowerPoint</Application>
  <PresentationFormat>On-screen Show (4:3)</PresentationFormat>
  <Paragraphs>62</Paragraphs>
  <Slides>9</Slides>
  <Notes>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9</vt:i4>
      </vt:variant>
    </vt:vector>
  </HeadingPairs>
  <TitlesOfParts>
    <vt:vector size="16" baseType="lpstr">
      <vt:lpstr>Calibri</vt:lpstr>
      <vt:lpstr>Lato</vt:lpstr>
      <vt:lpstr>Mangal</vt:lpstr>
      <vt:lpstr>Arial</vt:lpstr>
      <vt:lpstr>GreaterWashintonPartnership</vt:lpstr>
      <vt:lpstr>GWP Blue</vt:lpstr>
      <vt:lpstr>GWP Assets</vt:lpstr>
      <vt:lpstr>PowerPoint Presentation</vt:lpstr>
      <vt:lpstr>The Capital Region</vt:lpstr>
      <vt:lpstr>The Partnerships Origins</vt:lpstr>
      <vt:lpstr>WHO WE ARE</vt:lpstr>
      <vt:lpstr>Why Transportation?</vt:lpstr>
      <vt:lpstr>Taking Action on Regional Mobility</vt:lpstr>
      <vt:lpstr>Key Focus Areas</vt:lpstr>
      <vt:lpstr>Implementation: Driving Outcomes from blueprint for regional mobility</vt:lpstr>
      <vt:lpstr>Thank You</vt:lpstr>
    </vt:vector>
  </TitlesOfParts>
  <Company>JPMorgan Chase &amp; Co.</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POWERPOINT HEADLINE GOES HERE</dc:title>
  <dc:creator>Finch, Brian</dc:creator>
  <cp:lastModifiedBy>Joe McAndrew</cp:lastModifiedBy>
  <cp:revision>298</cp:revision>
  <cp:lastPrinted>2017-07-26T15:53:36Z</cp:lastPrinted>
  <dcterms:created xsi:type="dcterms:W3CDTF">2017-01-17T21:23:30Z</dcterms:created>
  <dcterms:modified xsi:type="dcterms:W3CDTF">2019-04-23T23:21:41Z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0x010100662EF3CDDEDCEB4291AAB5AD1BB91FD2</vt:lpwstr>
  </property>
</Properties>
</file>