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9.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6" r:id="rId4"/>
    <p:sldMasterId id="2147483689" r:id="rId5"/>
  </p:sldMasterIdLst>
  <p:notesMasterIdLst>
    <p:notesMasterId r:id="rId40"/>
  </p:notesMasterIdLst>
  <p:handoutMasterIdLst>
    <p:handoutMasterId r:id="rId41"/>
  </p:handoutMasterIdLst>
  <p:sldIdLst>
    <p:sldId id="914" r:id="rId6"/>
    <p:sldId id="907" r:id="rId7"/>
    <p:sldId id="908" r:id="rId8"/>
    <p:sldId id="912" r:id="rId9"/>
    <p:sldId id="876" r:id="rId10"/>
    <p:sldId id="915" r:id="rId11"/>
    <p:sldId id="939" r:id="rId12"/>
    <p:sldId id="868" r:id="rId13"/>
    <p:sldId id="880" r:id="rId14"/>
    <p:sldId id="926" r:id="rId15"/>
    <p:sldId id="919" r:id="rId16"/>
    <p:sldId id="938" r:id="rId17"/>
    <p:sldId id="928" r:id="rId18"/>
    <p:sldId id="921" r:id="rId19"/>
    <p:sldId id="931" r:id="rId20"/>
    <p:sldId id="932" r:id="rId21"/>
    <p:sldId id="923" r:id="rId22"/>
    <p:sldId id="929" r:id="rId23"/>
    <p:sldId id="883" r:id="rId24"/>
    <p:sldId id="850" r:id="rId25"/>
    <p:sldId id="888" r:id="rId26"/>
    <p:sldId id="893" r:id="rId27"/>
    <p:sldId id="894" r:id="rId28"/>
    <p:sldId id="895" r:id="rId29"/>
    <p:sldId id="896" r:id="rId30"/>
    <p:sldId id="918" r:id="rId31"/>
    <p:sldId id="897" r:id="rId32"/>
    <p:sldId id="898" r:id="rId33"/>
    <p:sldId id="910" r:id="rId34"/>
    <p:sldId id="917" r:id="rId35"/>
    <p:sldId id="902" r:id="rId36"/>
    <p:sldId id="904" r:id="rId37"/>
    <p:sldId id="924" r:id="rId38"/>
    <p:sldId id="925" r:id="rId39"/>
  </p:sldIdLst>
  <p:sldSz cx="12188825"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0">
          <p15:clr>
            <a:srgbClr val="A4A3A4"/>
          </p15:clr>
        </p15:guide>
        <p15:guide id="2" orient="horz" pos="3600">
          <p15:clr>
            <a:srgbClr val="A4A3A4"/>
          </p15:clr>
        </p15:guide>
        <p15:guide id="3" orient="horz" pos="4038">
          <p15:clr>
            <a:srgbClr val="A4A3A4"/>
          </p15:clr>
        </p15:guide>
        <p15:guide id="4" orient="horz" pos="3285">
          <p15:clr>
            <a:srgbClr val="A4A3A4"/>
          </p15:clr>
        </p15:guide>
        <p15:guide id="5" orient="horz" pos="3174">
          <p15:clr>
            <a:srgbClr val="A4A3A4"/>
          </p15:clr>
        </p15:guide>
        <p15:guide id="6" orient="horz" pos="2852">
          <p15:clr>
            <a:srgbClr val="A4A3A4"/>
          </p15:clr>
        </p15:guide>
        <p15:guide id="7" orient="horz" pos="2429">
          <p15:clr>
            <a:srgbClr val="A4A3A4"/>
          </p15:clr>
        </p15:guide>
        <p15:guide id="8" orient="horz" pos="2320">
          <p15:clr>
            <a:srgbClr val="A4A3A4"/>
          </p15:clr>
        </p15:guide>
        <p15:guide id="9" orient="horz" pos="2004">
          <p15:clr>
            <a:srgbClr val="A4A3A4"/>
          </p15:clr>
        </p15:guide>
        <p15:guide id="10" orient="horz" pos="1898">
          <p15:clr>
            <a:srgbClr val="A4A3A4"/>
          </p15:clr>
        </p15:guide>
        <p15:guide id="11" orient="horz" pos="1575">
          <p15:clr>
            <a:srgbClr val="A4A3A4"/>
          </p15:clr>
        </p15:guide>
        <p15:guide id="12" orient="horz" pos="1469">
          <p15:clr>
            <a:srgbClr val="A4A3A4"/>
          </p15:clr>
        </p15:guide>
        <p15:guide id="13" orient="horz" pos="1150">
          <p15:clr>
            <a:srgbClr val="A4A3A4"/>
          </p15:clr>
        </p15:guide>
        <p15:guide id="14" orient="horz" pos="1041">
          <p15:clr>
            <a:srgbClr val="A4A3A4"/>
          </p15:clr>
        </p15:guide>
        <p15:guide id="15" orient="horz" pos="2752">
          <p15:clr>
            <a:srgbClr val="A4A3A4"/>
          </p15:clr>
        </p15:guide>
        <p15:guide id="16" orient="horz" pos="3712">
          <p15:clr>
            <a:srgbClr val="A4A3A4"/>
          </p15:clr>
        </p15:guide>
        <p15:guide id="17" orient="horz" pos="4150">
          <p15:clr>
            <a:srgbClr val="A4A3A4"/>
          </p15:clr>
        </p15:guide>
        <p15:guide id="18" orient="horz" pos="2162">
          <p15:clr>
            <a:srgbClr val="A4A3A4"/>
          </p15:clr>
        </p15:guide>
        <p15:guide id="19" pos="431">
          <p15:clr>
            <a:srgbClr val="A4A3A4"/>
          </p15:clr>
        </p15:guide>
        <p15:guide id="20" pos="7244">
          <p15:clr>
            <a:srgbClr val="A4A3A4"/>
          </p15:clr>
        </p15:guide>
        <p15:guide id="21" pos="1311">
          <p15:clr>
            <a:srgbClr val="A4A3A4"/>
          </p15:clr>
        </p15:guide>
        <p15:guide id="22" pos="1422">
          <p15:clr>
            <a:srgbClr val="A4A3A4"/>
          </p15:clr>
        </p15:guide>
        <p15:guide id="23" pos="2301">
          <p15:clr>
            <a:srgbClr val="A4A3A4"/>
          </p15:clr>
        </p15:guide>
        <p15:guide id="24" pos="2410">
          <p15:clr>
            <a:srgbClr val="A4A3A4"/>
          </p15:clr>
        </p15:guide>
        <p15:guide id="25" pos="3289">
          <p15:clr>
            <a:srgbClr val="A4A3A4"/>
          </p15:clr>
        </p15:guide>
        <p15:guide id="26" pos="3400">
          <p15:clr>
            <a:srgbClr val="A4A3A4"/>
          </p15:clr>
        </p15:guide>
        <p15:guide id="27" pos="4277">
          <p15:clr>
            <a:srgbClr val="A4A3A4"/>
          </p15:clr>
        </p15:guide>
        <p15:guide id="28" pos="4385">
          <p15:clr>
            <a:srgbClr val="A4A3A4"/>
          </p15:clr>
        </p15:guide>
        <p15:guide id="29" pos="5269">
          <p15:clr>
            <a:srgbClr val="A4A3A4"/>
          </p15:clr>
        </p15:guide>
        <p15:guide id="30" pos="5377">
          <p15:clr>
            <a:srgbClr val="A4A3A4"/>
          </p15:clr>
        </p15:guide>
        <p15:guide id="31" pos="6257">
          <p15:clr>
            <a:srgbClr val="A4A3A4"/>
          </p15:clr>
        </p15:guide>
        <p15:guide id="32" pos="6366">
          <p15:clr>
            <a:srgbClr val="A4A3A4"/>
          </p15:clr>
        </p15:guide>
        <p15:guide id="33" pos="383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s, Allison" initials="DA" lastIdx="22" clrIdx="0">
    <p:extLst>
      <p:ext uri="{19B8F6BF-5375-455C-9EA6-DF929625EA0E}">
        <p15:presenceInfo xmlns:p15="http://schemas.microsoft.com/office/powerpoint/2012/main" userId="S-1-5-21-306237106-3398772634-3020874576-277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315"/>
    <a:srgbClr val="0066A6"/>
    <a:srgbClr val="5D696B"/>
    <a:srgbClr val="575757"/>
    <a:srgbClr val="939598"/>
    <a:srgbClr val="E9E9E9"/>
    <a:srgbClr val="F5F5F5"/>
    <a:srgbClr val="039347"/>
    <a:srgbClr val="FFD621"/>
    <a:srgbClr val="FFD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981" autoAdjust="0"/>
    <p:restoredTop sz="74152" autoAdjust="0"/>
  </p:normalViewPr>
  <p:slideViewPr>
    <p:cSldViewPr snapToGrid="0" snapToObjects="1" showGuides="1">
      <p:cViewPr varScale="1">
        <p:scale>
          <a:sx n="85" d="100"/>
          <a:sy n="85" d="100"/>
        </p:scale>
        <p:origin x="1074" y="78"/>
      </p:cViewPr>
      <p:guideLst>
        <p:guide orient="horz" pos="720"/>
        <p:guide orient="horz" pos="3600"/>
        <p:guide orient="horz" pos="4038"/>
        <p:guide orient="horz" pos="3285"/>
        <p:guide orient="horz" pos="3174"/>
        <p:guide orient="horz" pos="2852"/>
        <p:guide orient="horz" pos="2429"/>
        <p:guide orient="horz" pos="2320"/>
        <p:guide orient="horz" pos="2004"/>
        <p:guide orient="horz" pos="1898"/>
        <p:guide orient="horz" pos="1575"/>
        <p:guide orient="horz" pos="1469"/>
        <p:guide orient="horz" pos="1150"/>
        <p:guide orient="horz" pos="1041"/>
        <p:guide orient="horz" pos="2752"/>
        <p:guide orient="horz" pos="3712"/>
        <p:guide orient="horz" pos="4150"/>
        <p:guide orient="horz" pos="2162"/>
        <p:guide pos="431"/>
        <p:guide pos="7244"/>
        <p:guide pos="1311"/>
        <p:guide pos="1422"/>
        <p:guide pos="2301"/>
        <p:guide pos="2410"/>
        <p:guide pos="3289"/>
        <p:guide pos="3400"/>
        <p:guide pos="4277"/>
        <p:guide pos="4385"/>
        <p:guide pos="5269"/>
        <p:guide pos="5377"/>
        <p:guide pos="6257"/>
        <p:guide pos="6366"/>
        <p:guide pos="3839"/>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3" d="100"/>
          <a:sy n="63" d="100"/>
        </p:scale>
        <p:origin x="313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786635445648998E-2"/>
          <c:y val="3.8804128867485049E-2"/>
          <c:w val="0.91810239611591404"/>
          <c:h val="0.88775375690343816"/>
        </c:manualLayout>
      </c:layout>
      <c:barChart>
        <c:barDir val="col"/>
        <c:grouping val="clustered"/>
        <c:varyColors val="0"/>
        <c:ser>
          <c:idx val="0"/>
          <c:order val="0"/>
          <c:tx>
            <c:strRef>
              <c:f>Sheet1!$A$2</c:f>
              <c:strCache>
                <c:ptCount val="1"/>
                <c:pt idx="0">
                  <c:v>Ride-Hailing</c:v>
                </c:pt>
              </c:strCache>
            </c:strRef>
          </c:tx>
          <c:spPr>
            <a:solidFill>
              <a:schemeClr val="accent1"/>
            </a:solidFill>
            <a:ln>
              <a:noFill/>
            </a:ln>
            <a:effectLst/>
          </c:spPr>
          <c:invertIfNegative val="0"/>
          <c:dLbls>
            <c:dLbl>
              <c:idx val="0"/>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EEE4-4E13-9DEB-0B8D7E0F899F}"/>
                </c:ext>
              </c:extLst>
            </c:dLbl>
            <c:dLbl>
              <c:idx val="1"/>
              <c:layout>
                <c:manualLayout>
                  <c:x val="0"/>
                  <c:y val="5.40106057758946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B10-4339-9DB6-93F2ACA5081E}"/>
                </c:ext>
              </c:extLst>
            </c:dLbl>
            <c:dLbl>
              <c:idx val="6"/>
              <c:tx>
                <c:rich>
                  <a:bodyPr/>
                  <a:lstStyle/>
                  <a:p>
                    <a:fld id="{1D979335-24E2-43FC-A4CC-4FB941AD72D4}" type="VALUE">
                      <a:rPr lang="en-US"/>
                      <a:pPr/>
                      <a:t>[VALUE]</a:t>
                    </a:fld>
                    <a:r>
                      <a:rPr lang="en-US" baseline="30000"/>
                      <a:t>2</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B10-4339-9DB6-93F2ACA5081E}"/>
                </c:ext>
              </c:extLst>
            </c:dLbl>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2012</c:v>
                </c:pt>
                <c:pt idx="1">
                  <c:v>2013</c:v>
                </c:pt>
                <c:pt idx="2">
                  <c:v>2014</c:v>
                </c:pt>
                <c:pt idx="3">
                  <c:v>2015</c:v>
                </c:pt>
                <c:pt idx="4">
                  <c:v>2016</c:v>
                </c:pt>
                <c:pt idx="5">
                  <c:v>2017</c:v>
                </c:pt>
                <c:pt idx="6">
                  <c:v>2018E</c:v>
                </c:pt>
                <c:pt idx="7">
                  <c:v>2019</c:v>
                </c:pt>
              </c:strCache>
            </c:strRef>
          </c:cat>
          <c:val>
            <c:numRef>
              <c:f>Sheet1!$B$2:$I$2</c:f>
              <c:numCache>
                <c:formatCode>_(* #,##0_);_(* \(#,##0\);_(* "-"??_);_(@_)</c:formatCode>
                <c:ptCount val="8"/>
                <c:pt idx="0">
                  <c:v>100000000</c:v>
                </c:pt>
                <c:pt idx="1">
                  <c:v>400000000</c:v>
                </c:pt>
                <c:pt idx="2">
                  <c:v>800000000</c:v>
                </c:pt>
                <c:pt idx="3">
                  <c:v>1200000000</c:v>
                </c:pt>
                <c:pt idx="4">
                  <c:v>1900000000</c:v>
                </c:pt>
                <c:pt idx="5">
                  <c:v>2600000000</c:v>
                </c:pt>
                <c:pt idx="6">
                  <c:v>4200000000</c:v>
                </c:pt>
                <c:pt idx="7">
                  <c:v>6700000000</c:v>
                </c:pt>
              </c:numCache>
            </c:numRef>
          </c:val>
          <c:extLst>
            <c:ext xmlns:c16="http://schemas.microsoft.com/office/drawing/2014/chart" uri="{C3380CC4-5D6E-409C-BE32-E72D297353CC}">
              <c16:uniqueId val="{00000002-2B10-4339-9DB6-93F2ACA5081E}"/>
            </c:ext>
          </c:extLst>
        </c:ser>
        <c:dLbls>
          <c:showLegendKey val="0"/>
          <c:showVal val="0"/>
          <c:showCatName val="0"/>
          <c:showSerName val="0"/>
          <c:showPercent val="0"/>
          <c:showBubbleSize val="0"/>
        </c:dLbls>
        <c:gapWidth val="75"/>
        <c:overlap val="-27"/>
        <c:axId val="244255360"/>
        <c:axId val="244281728"/>
      </c:barChart>
      <c:lineChart>
        <c:grouping val="standard"/>
        <c:varyColors val="0"/>
        <c:ser>
          <c:idx val="1"/>
          <c:order val="1"/>
          <c:tx>
            <c:strRef>
              <c:f>Sheet1!$A$3</c:f>
              <c:strCache>
                <c:ptCount val="1"/>
                <c:pt idx="0">
                  <c:v>Bus</c:v>
                </c:pt>
              </c:strCache>
            </c:strRef>
          </c:tx>
          <c:spPr>
            <a:ln w="28575" cap="rnd">
              <a:solidFill>
                <a:schemeClr val="accent5"/>
              </a:solidFill>
              <a:round/>
            </a:ln>
            <a:effectLst/>
          </c:spPr>
          <c:marker>
            <c:symbol val="circle"/>
            <c:size val="10"/>
            <c:spPr>
              <a:solidFill>
                <a:schemeClr val="accent5"/>
              </a:solidFill>
              <a:ln w="9525">
                <a:noFill/>
              </a:ln>
              <a:effectLst/>
            </c:spPr>
          </c:marker>
          <c:dLbls>
            <c:dLbl>
              <c:idx val="6"/>
              <c:tx>
                <c:rich>
                  <a:bodyPr/>
                  <a:lstStyle/>
                  <a:p>
                    <a:fld id="{88756A4F-E804-46D9-B7CE-0CB8110BFFC7}" type="VALUE">
                      <a:rPr lang="en-US"/>
                      <a:pPr/>
                      <a:t>[VALUE]</a:t>
                    </a:fld>
                    <a:r>
                      <a:rPr lang="en-US" baseline="30000"/>
                      <a:t>1</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B10-4339-9DB6-93F2ACA5081E}"/>
                </c:ext>
              </c:extLst>
            </c:dLbl>
            <c:dLbl>
              <c:idx val="7"/>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EEE4-4E13-9DEB-0B8D7E0F899F}"/>
                </c:ext>
              </c:extLst>
            </c:dLbl>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2012</c:v>
                </c:pt>
                <c:pt idx="1">
                  <c:v>2013</c:v>
                </c:pt>
                <c:pt idx="2">
                  <c:v>2014</c:v>
                </c:pt>
                <c:pt idx="3">
                  <c:v>2015</c:v>
                </c:pt>
                <c:pt idx="4">
                  <c:v>2016</c:v>
                </c:pt>
                <c:pt idx="5">
                  <c:v>2017</c:v>
                </c:pt>
                <c:pt idx="6">
                  <c:v>2018E</c:v>
                </c:pt>
                <c:pt idx="7">
                  <c:v>2019</c:v>
                </c:pt>
              </c:strCache>
            </c:strRef>
          </c:cat>
          <c:val>
            <c:numRef>
              <c:f>Sheet1!$B$3:$I$3</c:f>
              <c:numCache>
                <c:formatCode>_(* #,##0_);_(* \(#,##0\);_(* "-"??_);_(@_)</c:formatCode>
                <c:ptCount val="8"/>
                <c:pt idx="0">
                  <c:v>5400000000</c:v>
                </c:pt>
                <c:pt idx="1">
                  <c:v>5300000000</c:v>
                </c:pt>
                <c:pt idx="2">
                  <c:v>5275000000</c:v>
                </c:pt>
                <c:pt idx="3">
                  <c:v>5200000000</c:v>
                </c:pt>
                <c:pt idx="4">
                  <c:v>5000000000</c:v>
                </c:pt>
                <c:pt idx="5">
                  <c:v>4800000000</c:v>
                </c:pt>
                <c:pt idx="6">
                  <c:v>4600000000</c:v>
                </c:pt>
                <c:pt idx="7">
                  <c:v>4400000000</c:v>
                </c:pt>
              </c:numCache>
            </c:numRef>
          </c:val>
          <c:smooth val="0"/>
          <c:extLst>
            <c:ext xmlns:c16="http://schemas.microsoft.com/office/drawing/2014/chart" uri="{C3380CC4-5D6E-409C-BE32-E72D297353CC}">
              <c16:uniqueId val="{00000005-2B10-4339-9DB6-93F2ACA5081E}"/>
            </c:ext>
          </c:extLst>
        </c:ser>
        <c:dLbls>
          <c:showLegendKey val="0"/>
          <c:showVal val="0"/>
          <c:showCatName val="0"/>
          <c:showSerName val="0"/>
          <c:showPercent val="0"/>
          <c:showBubbleSize val="0"/>
        </c:dLbls>
        <c:marker val="1"/>
        <c:smooth val="0"/>
        <c:axId val="244255360"/>
        <c:axId val="244281728"/>
      </c:lineChart>
      <c:catAx>
        <c:axId val="244255360"/>
        <c:scaling>
          <c:orientation val="minMax"/>
        </c:scaling>
        <c:delete val="0"/>
        <c:axPos val="b"/>
        <c:numFmt formatCode="General" sourceLinked="1"/>
        <c:majorTickMark val="none"/>
        <c:minorTickMark val="none"/>
        <c:tickLblPos val="nextTo"/>
        <c:spPr>
          <a:noFill/>
          <a:ln w="12700" cap="flat" cmpd="sng" algn="ctr">
            <a:solidFill>
              <a:schemeClr val="accent3"/>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244281728"/>
        <c:crosses val="autoZero"/>
        <c:auto val="1"/>
        <c:lblAlgn val="ctr"/>
        <c:lblOffset val="100"/>
        <c:noMultiLvlLbl val="0"/>
      </c:catAx>
      <c:valAx>
        <c:axId val="244281728"/>
        <c:scaling>
          <c:orientation val="minMax"/>
        </c:scaling>
        <c:delete val="0"/>
        <c:axPos val="l"/>
        <c:majorGridlines>
          <c:spPr>
            <a:ln w="9525" cap="flat" cmpd="sng" algn="ctr">
              <a:noFill/>
              <a:round/>
            </a:ln>
            <a:effectLst/>
          </c:spPr>
        </c:majorGridlines>
        <c:numFmt formatCode="#,##0" sourceLinked="0"/>
        <c:majorTickMark val="out"/>
        <c:minorTickMark val="none"/>
        <c:tickLblPos val="nextTo"/>
        <c:spPr>
          <a:noFill/>
          <a:ln w="12700">
            <a:solidFill>
              <a:schemeClr val="accent3"/>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244255360"/>
        <c:crosses val="autoZero"/>
        <c:crossBetween val="between"/>
        <c:majorUnit val="2000000000"/>
        <c:dispUnits>
          <c:builtInUnit val="billions"/>
        </c:dispUnits>
      </c:valAx>
      <c:spPr>
        <a:noFill/>
        <a:ln>
          <a:noFill/>
        </a:ln>
        <a:effectLst/>
      </c:spPr>
    </c:plotArea>
    <c:legend>
      <c:legendPos val="tr"/>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Entry>
      <c:overlay val="1"/>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baseline="0">
          <a:latin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1"/>
            </a:solidFill>
          </c:spPr>
          <c:invertIfNegative val="0"/>
          <c:dPt>
            <c:idx val="0"/>
            <c:invertIfNegative val="0"/>
            <c:bubble3D val="0"/>
            <c:spPr>
              <a:solidFill>
                <a:schemeClr val="accent2"/>
              </a:solidFill>
            </c:spPr>
            <c:extLst>
              <c:ext xmlns:c16="http://schemas.microsoft.com/office/drawing/2014/chart" uri="{C3380CC4-5D6E-409C-BE32-E72D297353CC}">
                <c16:uniqueId val="{00000001-EDF2-4DDA-BDBB-E2D083335F1E}"/>
              </c:ext>
            </c:extLst>
          </c:dPt>
          <c:cat>
            <c:strRef>
              <c:f>Sheet1!$A$12:$A$20</c:f>
              <c:strCache>
                <c:ptCount val="9"/>
                <c:pt idx="0">
                  <c:v>Metrobus</c:v>
                </c:pt>
                <c:pt idx="1">
                  <c:v>MTA NYC</c:v>
                </c:pt>
                <c:pt idx="2">
                  <c:v>CTA</c:v>
                </c:pt>
                <c:pt idx="3">
                  <c:v>SEPTA</c:v>
                </c:pt>
                <c:pt idx="4">
                  <c:v>LA Metro</c:v>
                </c:pt>
                <c:pt idx="5">
                  <c:v>SFMTA</c:v>
                </c:pt>
                <c:pt idx="6">
                  <c:v>Metro Transit (MN)</c:v>
                </c:pt>
                <c:pt idx="7">
                  <c:v>Valley Metro (AZ)</c:v>
                </c:pt>
                <c:pt idx="8">
                  <c:v>King County Metro Transit</c:v>
                </c:pt>
              </c:strCache>
            </c:strRef>
          </c:cat>
          <c:val>
            <c:numRef>
              <c:f>Sheet1!$B$12:$B$20</c:f>
              <c:numCache>
                <c:formatCode>General</c:formatCode>
                <c:ptCount val="9"/>
                <c:pt idx="0">
                  <c:v>0.23899999999999999</c:v>
                </c:pt>
                <c:pt idx="1">
                  <c:v>0.309</c:v>
                </c:pt>
                <c:pt idx="2">
                  <c:v>0.35</c:v>
                </c:pt>
                <c:pt idx="3">
                  <c:v>0.27700000000000002</c:v>
                </c:pt>
                <c:pt idx="4">
                  <c:v>0.23699999999999999</c:v>
                </c:pt>
                <c:pt idx="5">
                  <c:v>0.254</c:v>
                </c:pt>
                <c:pt idx="6">
                  <c:v>0.23</c:v>
                </c:pt>
                <c:pt idx="7">
                  <c:v>0.17899999999999999</c:v>
                </c:pt>
                <c:pt idx="8">
                  <c:v>0.29699999999999999</c:v>
                </c:pt>
              </c:numCache>
            </c:numRef>
          </c:val>
          <c:extLst>
            <c:ext xmlns:c16="http://schemas.microsoft.com/office/drawing/2014/chart" uri="{C3380CC4-5D6E-409C-BE32-E72D297353CC}">
              <c16:uniqueId val="{00000002-EDF2-4DDA-BDBB-E2D083335F1E}"/>
            </c:ext>
          </c:extLst>
        </c:ser>
        <c:dLbls>
          <c:showLegendKey val="0"/>
          <c:showVal val="0"/>
          <c:showCatName val="0"/>
          <c:showSerName val="0"/>
          <c:showPercent val="0"/>
          <c:showBubbleSize val="0"/>
        </c:dLbls>
        <c:gapWidth val="150"/>
        <c:axId val="244405376"/>
        <c:axId val="244406912"/>
      </c:barChart>
      <c:catAx>
        <c:axId val="244405376"/>
        <c:scaling>
          <c:orientation val="minMax"/>
        </c:scaling>
        <c:delete val="0"/>
        <c:axPos val="b"/>
        <c:numFmt formatCode="General" sourceLinked="0"/>
        <c:majorTickMark val="out"/>
        <c:minorTickMark val="none"/>
        <c:tickLblPos val="nextTo"/>
        <c:crossAx val="244406912"/>
        <c:crosses val="autoZero"/>
        <c:auto val="1"/>
        <c:lblAlgn val="ctr"/>
        <c:lblOffset val="100"/>
        <c:noMultiLvlLbl val="0"/>
      </c:catAx>
      <c:valAx>
        <c:axId val="244406912"/>
        <c:scaling>
          <c:orientation val="minMax"/>
        </c:scaling>
        <c:delete val="0"/>
        <c:axPos val="l"/>
        <c:majorGridlines/>
        <c:numFmt formatCode="0%" sourceLinked="0"/>
        <c:majorTickMark val="out"/>
        <c:minorTickMark val="none"/>
        <c:tickLblPos val="nextTo"/>
        <c:crossAx val="244405376"/>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7640FB-9A07-44C7-8952-9C9B6E5FB054}"/>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F0D79219-51B1-4F55-B118-F8218488F335}"/>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9781D8CD-C6A6-464B-B815-9D8077332958}" type="datetime1">
              <a:rPr lang="en-US" smtClean="0"/>
              <a:t>1/24/2019</a:t>
            </a:fld>
            <a:endParaRPr lang="en-US"/>
          </a:p>
        </p:txBody>
      </p:sp>
      <p:sp>
        <p:nvSpPr>
          <p:cNvPr id="4" name="Footer Placeholder 3">
            <a:extLst>
              <a:ext uri="{FF2B5EF4-FFF2-40B4-BE49-F238E27FC236}">
                <a16:creationId xmlns:a16="http://schemas.microsoft.com/office/drawing/2014/main" id="{7C15D13A-16AF-4009-A20E-B82E305C58AE}"/>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5CA366D0-D530-4746-97BC-8C9BB692D0A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B003444F-36C9-49B3-8D29-5F68A5A6C542}" type="slidenum">
              <a:rPr lang="en-US" smtClean="0"/>
              <a:t>‹#›</a:t>
            </a:fld>
            <a:endParaRPr lang="en-US"/>
          </a:p>
        </p:txBody>
      </p:sp>
    </p:spTree>
    <p:extLst>
      <p:ext uri="{BB962C8B-B14F-4D97-AF65-F5344CB8AC3E}">
        <p14:creationId xmlns:p14="http://schemas.microsoft.com/office/powerpoint/2010/main" val="17713175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B85DDA3-EF25-4BFE-9EE4-10123083A281}" type="datetime1">
              <a:rPr lang="en-US" smtClean="0"/>
              <a:t>1/24/2019</a:t>
            </a:fld>
            <a:endParaRPr lang="en-US"/>
          </a:p>
        </p:txBody>
      </p:sp>
      <p:sp>
        <p:nvSpPr>
          <p:cNvPr id="4" name="Slide Image Placeholder 3"/>
          <p:cNvSpPr>
            <a:spLocks noGrp="1" noRot="1" noChangeAspect="1"/>
          </p:cNvSpPr>
          <p:nvPr>
            <p:ph type="sldImg" idx="2"/>
          </p:nvPr>
        </p:nvSpPr>
        <p:spPr>
          <a:xfrm>
            <a:off x="458788" y="720725"/>
            <a:ext cx="6397625"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8896DB28-F91C-41AE-9EB7-99767B7FA174}" type="slidenum">
              <a:rPr lang="en-US" smtClean="0"/>
              <a:t>‹#›</a:t>
            </a:fld>
            <a:endParaRPr lang="en-US"/>
          </a:p>
        </p:txBody>
      </p:sp>
    </p:spTree>
    <p:extLst>
      <p:ext uri="{BB962C8B-B14F-4D97-AF65-F5344CB8AC3E}">
        <p14:creationId xmlns:p14="http://schemas.microsoft.com/office/powerpoint/2010/main" val="34804817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96DB28-F91C-41AE-9EB7-99767B7FA174}" type="slidenum">
              <a:rPr lang="en-US" smtClean="0"/>
              <a:t>3</a:t>
            </a:fld>
            <a:endParaRPr lang="en-US"/>
          </a:p>
        </p:txBody>
      </p:sp>
    </p:spTree>
    <p:extLst>
      <p:ext uri="{BB962C8B-B14F-4D97-AF65-F5344CB8AC3E}">
        <p14:creationId xmlns:p14="http://schemas.microsoft.com/office/powerpoint/2010/main" val="423584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96DB28-F91C-41AE-9EB7-99767B7FA174}" type="slidenum">
              <a:rPr lang="en-US" smtClean="0"/>
              <a:t>6</a:t>
            </a:fld>
            <a:endParaRPr lang="en-US"/>
          </a:p>
        </p:txBody>
      </p:sp>
    </p:spTree>
    <p:extLst>
      <p:ext uri="{BB962C8B-B14F-4D97-AF65-F5344CB8AC3E}">
        <p14:creationId xmlns:p14="http://schemas.microsoft.com/office/powerpoint/2010/main" val="2220015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Meeting changing customer needs – Increasingly, the region’s residents want shorter wait times, inexpensive service, faster and more direct trips, better waiting conditions, and better reliability. Meeting these needs will be important to maintaining and growing bus ridership.</a:t>
            </a:r>
          </a:p>
          <a:p>
            <a:endParaRPr lang="en-US" dirty="0"/>
          </a:p>
          <a:p>
            <a:r>
              <a:rPr lang="en-US" dirty="0"/>
              <a:t>Keep up with changing technology – Transportation Network Companies, or TNCs, such as Uber and Lyft, have seen their ridership grow quickly over the last 5 years – nationally, TNC ridership has increase over ten-fold since 2013. While this is not the only cause of declining bus ridership, it is likely contributing to the trend. In addition, we have to consider the role traffic management technologies, user-centric design, automated mobility, and electric vehicles are playing, and will play in the future, as we consider the role for local bus in this new mobility landscape.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Coordinating across region – </a:t>
            </a:r>
            <a:r>
              <a:rPr lang="en-US" sz="1200" dirty="0"/>
              <a:t>Dispersion of </a:t>
            </a:r>
            <a:r>
              <a:rPr lang="en-US" sz="1200" dirty="0">
                <a:solidFill>
                  <a:schemeClr val="accent2"/>
                </a:solidFill>
              </a:rPr>
              <a:t>responsibilities</a:t>
            </a:r>
            <a:r>
              <a:rPr lang="en-US" sz="1200" dirty="0"/>
              <a:t> for public transportation makes it difficult to coordinate change in the region. With the federal government, three state DOTs, 10 public bus service providers, and many other governmental agencies involved in transportation in this region, the implementation process for improvements can be slowed significantly. Compared to other regions, implementing cross-jurisdictional technologies such as bus priority lanes can take longer. </a:t>
            </a:r>
            <a:endParaRPr lang="en-US" dirty="0"/>
          </a:p>
          <a:p>
            <a:endParaRPr lang="en-US" dirty="0"/>
          </a:p>
          <a:p>
            <a:r>
              <a:rPr lang="en-US" dirty="0"/>
              <a:t>Maintaining sustainable cost structure – As bus ridership has declined, total revenues, despite fare increases, are declining. In addition, the 3 percent subsidy growth cap was implemented as part of the dedicated capital funding provided to WMATA by the Maryland and Virginia state legislatures. WMATA is required to maintain a 3 percent cap on the growth of its operating subsidy, which is not possible under current financial conditions. Rather, it will require some combination of ridership increases, cost reductions, changes to service levels, and/or fare increases.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Deciding how service is paid for – Right now, a set of definitions for regional and non-regional routes that was set about 20 years ago still governs how expenses for Metrobus services are split between jurisdictions. There is a need to consider whether these definitions still make sense</a:t>
            </a:r>
          </a:p>
          <a:p>
            <a:r>
              <a:rPr lang="en-US" dirty="0"/>
              <a:t> </a:t>
            </a:r>
          </a:p>
        </p:txBody>
      </p:sp>
      <p:sp>
        <p:nvSpPr>
          <p:cNvPr id="4" name="Slide Number Placeholder 3"/>
          <p:cNvSpPr>
            <a:spLocks noGrp="1"/>
          </p:cNvSpPr>
          <p:nvPr>
            <p:ph type="sldNum" sz="quarter" idx="10"/>
          </p:nvPr>
        </p:nvSpPr>
        <p:spPr/>
        <p:txBody>
          <a:bodyPr/>
          <a:lstStyle/>
          <a:p>
            <a:fld id="{8896DB28-F91C-41AE-9EB7-99767B7FA174}" type="slidenum">
              <a:rPr lang="en-US" smtClean="0"/>
              <a:t>8</a:t>
            </a:fld>
            <a:endParaRPr lang="en-US"/>
          </a:p>
        </p:txBody>
      </p:sp>
    </p:spTree>
    <p:extLst>
      <p:ext uri="{BB962C8B-B14F-4D97-AF65-F5344CB8AC3E}">
        <p14:creationId xmlns:p14="http://schemas.microsoft.com/office/powerpoint/2010/main" val="2245736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committee structure and roles of each committee. Note that committees are the foundation of stakeholder engagement, but are not the extent of it. </a:t>
            </a:r>
          </a:p>
          <a:p>
            <a:endParaRPr lang="en-US" dirty="0"/>
          </a:p>
          <a:p>
            <a:r>
              <a:rPr lang="en-US" dirty="0"/>
              <a:t>So far, the project team has held over 80 engagement events, with many more scheduled for the following months. These events have included a project kick-off summit with over 140 participants, over 30 stakeholder interviews, 13 events with bus operators and operations supervisors, 20 public pop-up events, 14 meetings with project committees, 3 focus groups to get input from the disability and aging community and community-based organizations, and 3 briefings to elected officials or key stakeholders. </a:t>
            </a:r>
          </a:p>
          <a:p>
            <a:endParaRPr lang="en-US" dirty="0"/>
          </a:p>
        </p:txBody>
      </p:sp>
      <p:sp>
        <p:nvSpPr>
          <p:cNvPr id="4" name="Slide Number Placeholder 3"/>
          <p:cNvSpPr>
            <a:spLocks noGrp="1"/>
          </p:cNvSpPr>
          <p:nvPr>
            <p:ph type="sldNum" sz="quarter" idx="10"/>
          </p:nvPr>
        </p:nvSpPr>
        <p:spPr/>
        <p:txBody>
          <a:bodyPr/>
          <a:lstStyle/>
          <a:p>
            <a:fld id="{8896DB28-F91C-41AE-9EB7-99767B7FA174}" type="slidenum">
              <a:rPr lang="en-US" smtClean="0"/>
              <a:t>10</a:t>
            </a:fld>
            <a:endParaRPr lang="en-US"/>
          </a:p>
        </p:txBody>
      </p:sp>
    </p:spTree>
    <p:extLst>
      <p:ext uri="{BB962C8B-B14F-4D97-AF65-F5344CB8AC3E}">
        <p14:creationId xmlns:p14="http://schemas.microsoft.com/office/powerpoint/2010/main" val="2095711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96DB28-F91C-41AE-9EB7-99767B7FA174}" type="slidenum">
              <a:rPr lang="en-US" smtClean="0"/>
              <a:t>11</a:t>
            </a:fld>
            <a:endParaRPr lang="en-US"/>
          </a:p>
        </p:txBody>
      </p:sp>
    </p:spTree>
    <p:extLst>
      <p:ext uri="{BB962C8B-B14F-4D97-AF65-F5344CB8AC3E}">
        <p14:creationId xmlns:p14="http://schemas.microsoft.com/office/powerpoint/2010/main" val="97662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96DB28-F91C-41AE-9EB7-99767B7FA174}" type="slidenum">
              <a:rPr lang="en-US" smtClean="0"/>
              <a:t>12</a:t>
            </a:fld>
            <a:endParaRPr lang="en-US"/>
          </a:p>
        </p:txBody>
      </p:sp>
    </p:spTree>
    <p:extLst>
      <p:ext uri="{BB962C8B-B14F-4D97-AF65-F5344CB8AC3E}">
        <p14:creationId xmlns:p14="http://schemas.microsoft.com/office/powerpoint/2010/main" val="449736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questions on the slide are the key questions the project team has focused on in its discussions with the project committees thus far in the project. We have a clear sense of where these groups want us to go with respect to these questions. In some cases, such as regional commitment to speeding up local bus, there is strong consensus for a strong commitment.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Centralized functions could include: </a:t>
            </a:r>
            <a:r>
              <a:rPr lang="en-US" sz="1200" dirty="0">
                <a:solidFill>
                  <a:schemeClr val="tx1"/>
                </a:solidFill>
              </a:rPr>
              <a:t>procurement, marketing, and fare system management.</a:t>
            </a:r>
            <a:endParaRPr lang="en-US" dirty="0"/>
          </a:p>
        </p:txBody>
      </p:sp>
      <p:sp>
        <p:nvSpPr>
          <p:cNvPr id="4" name="Slide Number Placeholder 3"/>
          <p:cNvSpPr>
            <a:spLocks noGrp="1"/>
          </p:cNvSpPr>
          <p:nvPr>
            <p:ph type="sldNum" sz="quarter" idx="10"/>
          </p:nvPr>
        </p:nvSpPr>
        <p:spPr/>
        <p:txBody>
          <a:bodyPr/>
          <a:lstStyle/>
          <a:p>
            <a:fld id="{8896DB28-F91C-41AE-9EB7-99767B7FA174}" type="slidenum">
              <a:rPr lang="en-US" smtClean="0"/>
              <a:t>14</a:t>
            </a:fld>
            <a:endParaRPr lang="en-US"/>
          </a:p>
        </p:txBody>
      </p:sp>
    </p:spTree>
    <p:extLst>
      <p:ext uri="{BB962C8B-B14F-4D97-AF65-F5344CB8AC3E}">
        <p14:creationId xmlns:p14="http://schemas.microsoft.com/office/powerpoint/2010/main" val="3363043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96DB28-F91C-41AE-9EB7-99767B7FA174}" type="slidenum">
              <a:rPr lang="en-US" smtClean="0"/>
              <a:t>15</a:t>
            </a:fld>
            <a:endParaRPr lang="en-US"/>
          </a:p>
        </p:txBody>
      </p:sp>
    </p:spTree>
    <p:extLst>
      <p:ext uri="{BB962C8B-B14F-4D97-AF65-F5344CB8AC3E}">
        <p14:creationId xmlns:p14="http://schemas.microsoft.com/office/powerpoint/2010/main" val="99313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96DB28-F91C-41AE-9EB7-99767B7FA174}" type="slidenum">
              <a:rPr lang="en-US" smtClean="0"/>
              <a:t>23</a:t>
            </a:fld>
            <a:endParaRPr lang="en-US"/>
          </a:p>
        </p:txBody>
      </p:sp>
    </p:spTree>
    <p:extLst>
      <p:ext uri="{BB962C8B-B14F-4D97-AF65-F5344CB8AC3E}">
        <p14:creationId xmlns:p14="http://schemas.microsoft.com/office/powerpoint/2010/main" val="1651802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 Id="rId9"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5.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vmlDrawing" Target="../drawings/vmlDrawing5.vml"/><Relationship Id="rId5" Type="http://schemas.openxmlformats.org/officeDocument/2006/relationships/image" Target="../media/image5.emf"/><Relationship Id="rId4" Type="http://schemas.openxmlformats.org/officeDocument/2006/relationships/oleObject" Target="../embeddings/oleObject5.bin"/></Relationships>
</file>

<file path=ppt/slideLayouts/_rels/slideLayout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10.xml"/><Relationship Id="rId7" Type="http://schemas.openxmlformats.org/officeDocument/2006/relationships/image" Target="../media/image9.png"/><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image" Target="../media/image5.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12.xml"/><Relationship Id="rId7" Type="http://schemas.openxmlformats.org/officeDocument/2006/relationships/image" Target="../media/image9.png"/><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image" Target="../media/image5.emf"/><Relationship Id="rId5" Type="http://schemas.openxmlformats.org/officeDocument/2006/relationships/oleObject" Target="../embeddings/oleObject7.bin"/><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14.xml"/><Relationship Id="rId7" Type="http://schemas.openxmlformats.org/officeDocument/2006/relationships/image" Target="../media/image9.png"/><Relationship Id="rId2" Type="http://schemas.openxmlformats.org/officeDocument/2006/relationships/tags" Target="../tags/tag13.xml"/><Relationship Id="rId1" Type="http://schemas.openxmlformats.org/officeDocument/2006/relationships/vmlDrawing" Target="../drawings/vmlDrawing8.vml"/><Relationship Id="rId6" Type="http://schemas.openxmlformats.org/officeDocument/2006/relationships/image" Target="../media/image5.emf"/><Relationship Id="rId5" Type="http://schemas.openxmlformats.org/officeDocument/2006/relationships/oleObject" Target="../embeddings/oleObject8.bin"/><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16.xml"/><Relationship Id="rId7" Type="http://schemas.openxmlformats.org/officeDocument/2006/relationships/image" Target="../media/image9.png"/><Relationship Id="rId2" Type="http://schemas.openxmlformats.org/officeDocument/2006/relationships/tags" Target="../tags/tag15.xml"/><Relationship Id="rId1" Type="http://schemas.openxmlformats.org/officeDocument/2006/relationships/vmlDrawing" Target="../drawings/vmlDrawing9.vml"/><Relationship Id="rId6" Type="http://schemas.openxmlformats.org/officeDocument/2006/relationships/image" Target="../media/image5.emf"/><Relationship Id="rId5" Type="http://schemas.openxmlformats.org/officeDocument/2006/relationships/oleObject" Target="../embeddings/oleObject9.bin"/><Relationship Id="rId4"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18.xml"/><Relationship Id="rId7" Type="http://schemas.openxmlformats.org/officeDocument/2006/relationships/image" Target="../media/image9.png"/><Relationship Id="rId2" Type="http://schemas.openxmlformats.org/officeDocument/2006/relationships/tags" Target="../tags/tag17.xml"/><Relationship Id="rId1" Type="http://schemas.openxmlformats.org/officeDocument/2006/relationships/vmlDrawing" Target="../drawings/vmlDrawing10.vml"/><Relationship Id="rId6" Type="http://schemas.openxmlformats.org/officeDocument/2006/relationships/image" Target="../media/image5.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20.xml"/><Relationship Id="rId7" Type="http://schemas.openxmlformats.org/officeDocument/2006/relationships/image" Target="../media/image10.png"/><Relationship Id="rId2" Type="http://schemas.openxmlformats.org/officeDocument/2006/relationships/tags" Target="../tags/tag19.xml"/><Relationship Id="rId1" Type="http://schemas.openxmlformats.org/officeDocument/2006/relationships/vmlDrawing" Target="../drawings/vmlDrawing11.vml"/><Relationship Id="rId6" Type="http://schemas.openxmlformats.org/officeDocument/2006/relationships/image" Target="../media/image5.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tags" Target="../tags/tag22.xml"/><Relationship Id="rId7" Type="http://schemas.openxmlformats.org/officeDocument/2006/relationships/image" Target="../media/image11.png"/><Relationship Id="rId2" Type="http://schemas.openxmlformats.org/officeDocument/2006/relationships/tags" Target="../tags/tag21.xml"/><Relationship Id="rId1" Type="http://schemas.openxmlformats.org/officeDocument/2006/relationships/vmlDrawing" Target="../drawings/vmlDrawing12.vml"/><Relationship Id="rId6" Type="http://schemas.openxmlformats.org/officeDocument/2006/relationships/image" Target="../media/image5.emf"/><Relationship Id="rId5" Type="http://schemas.openxmlformats.org/officeDocument/2006/relationships/oleObject" Target="../embeddings/oleObject12.bin"/><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24.xml"/><Relationship Id="rId7" Type="http://schemas.openxmlformats.org/officeDocument/2006/relationships/image" Target="../media/image12.png"/><Relationship Id="rId2" Type="http://schemas.openxmlformats.org/officeDocument/2006/relationships/tags" Target="../tags/tag23.xml"/><Relationship Id="rId1" Type="http://schemas.openxmlformats.org/officeDocument/2006/relationships/vmlDrawing" Target="../drawings/vmlDrawing13.vml"/><Relationship Id="rId6" Type="http://schemas.openxmlformats.org/officeDocument/2006/relationships/image" Target="../media/image5.emf"/><Relationship Id="rId5" Type="http://schemas.openxmlformats.org/officeDocument/2006/relationships/oleObject" Target="../embeddings/oleObject13.bin"/><Relationship Id="rId4"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tags" Target="../tags/tag26.xml"/><Relationship Id="rId7" Type="http://schemas.openxmlformats.org/officeDocument/2006/relationships/image" Target="../media/image11.png"/><Relationship Id="rId2" Type="http://schemas.openxmlformats.org/officeDocument/2006/relationships/tags" Target="../tags/tag25.xml"/><Relationship Id="rId1" Type="http://schemas.openxmlformats.org/officeDocument/2006/relationships/vmlDrawing" Target="../drawings/vmlDrawing14.vml"/><Relationship Id="rId6" Type="http://schemas.openxmlformats.org/officeDocument/2006/relationships/image" Target="../media/image5.emf"/><Relationship Id="rId5" Type="http://schemas.openxmlformats.org/officeDocument/2006/relationships/oleObject" Target="../embeddings/oleObject14.bin"/><Relationship Id="rId4"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28.xml"/><Relationship Id="rId7" Type="http://schemas.openxmlformats.org/officeDocument/2006/relationships/image" Target="../media/image10.png"/><Relationship Id="rId2" Type="http://schemas.openxmlformats.org/officeDocument/2006/relationships/tags" Target="../tags/tag27.xml"/><Relationship Id="rId1" Type="http://schemas.openxmlformats.org/officeDocument/2006/relationships/vmlDrawing" Target="../drawings/vmlDrawing15.vml"/><Relationship Id="rId6" Type="http://schemas.openxmlformats.org/officeDocument/2006/relationships/image" Target="../media/image5.emf"/><Relationship Id="rId5" Type="http://schemas.openxmlformats.org/officeDocument/2006/relationships/oleObject" Target="../embeddings/oleObject15.bin"/><Relationship Id="rId4"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tags" Target="../tags/tag30.xml"/><Relationship Id="rId7" Type="http://schemas.openxmlformats.org/officeDocument/2006/relationships/image" Target="../media/image11.png"/><Relationship Id="rId2" Type="http://schemas.openxmlformats.org/officeDocument/2006/relationships/tags" Target="../tags/tag29.xml"/><Relationship Id="rId1" Type="http://schemas.openxmlformats.org/officeDocument/2006/relationships/vmlDrawing" Target="../drawings/vmlDrawing16.vml"/><Relationship Id="rId6" Type="http://schemas.openxmlformats.org/officeDocument/2006/relationships/image" Target="../media/image5.emf"/><Relationship Id="rId5" Type="http://schemas.openxmlformats.org/officeDocument/2006/relationships/oleObject" Target="../embeddings/oleObject16.bin"/><Relationship Id="rId4"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32.xml"/><Relationship Id="rId7" Type="http://schemas.openxmlformats.org/officeDocument/2006/relationships/image" Target="../media/image10.png"/><Relationship Id="rId2" Type="http://schemas.openxmlformats.org/officeDocument/2006/relationships/tags" Target="../tags/tag31.xml"/><Relationship Id="rId1" Type="http://schemas.openxmlformats.org/officeDocument/2006/relationships/vmlDrawing" Target="../drawings/vmlDrawing17.vml"/><Relationship Id="rId6" Type="http://schemas.openxmlformats.org/officeDocument/2006/relationships/image" Target="../media/image5.emf"/><Relationship Id="rId5" Type="http://schemas.openxmlformats.org/officeDocument/2006/relationships/oleObject" Target="../embeddings/oleObject17.bin"/><Relationship Id="rId4"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tags" Target="../tags/tag34.xml"/><Relationship Id="rId7" Type="http://schemas.openxmlformats.org/officeDocument/2006/relationships/image" Target="../media/image11.png"/><Relationship Id="rId2" Type="http://schemas.openxmlformats.org/officeDocument/2006/relationships/tags" Target="../tags/tag33.xml"/><Relationship Id="rId1" Type="http://schemas.openxmlformats.org/officeDocument/2006/relationships/vmlDrawing" Target="../drawings/vmlDrawing18.vml"/><Relationship Id="rId6" Type="http://schemas.openxmlformats.org/officeDocument/2006/relationships/image" Target="../media/image5.emf"/><Relationship Id="rId5" Type="http://schemas.openxmlformats.org/officeDocument/2006/relationships/oleObject" Target="../embeddings/oleObject18.bin"/><Relationship Id="rId4"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vmlDrawing" Target="../drawings/vmlDrawing19.vml"/><Relationship Id="rId6" Type="http://schemas.openxmlformats.org/officeDocument/2006/relationships/image" Target="../media/image5.emf"/><Relationship Id="rId5" Type="http://schemas.openxmlformats.org/officeDocument/2006/relationships/oleObject" Target="../embeddings/oleObject19.bin"/><Relationship Id="rId4"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vmlDrawing" Target="../drawings/vmlDrawing20.vml"/><Relationship Id="rId6" Type="http://schemas.openxmlformats.org/officeDocument/2006/relationships/image" Target="../media/image5.emf"/><Relationship Id="rId5" Type="http://schemas.openxmlformats.org/officeDocument/2006/relationships/oleObject" Target="../embeddings/oleObject20.bin"/><Relationship Id="rId4"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39.xml"/><Relationship Id="rId1" Type="http://schemas.openxmlformats.org/officeDocument/2006/relationships/vmlDrawing" Target="../drawings/vmlDrawing21.v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oleObject" Target="../embeddings/oleObject21.bin"/></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vmlDrawing" Target="../drawings/vmlDrawing22.vml"/><Relationship Id="rId6" Type="http://schemas.openxmlformats.org/officeDocument/2006/relationships/image" Target="../media/image5.emf"/><Relationship Id="rId5" Type="http://schemas.openxmlformats.org/officeDocument/2006/relationships/oleObject" Target="../embeddings/oleObject22.bin"/><Relationship Id="rId4"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vmlDrawing" Target="../drawings/vmlDrawing23.vml"/><Relationship Id="rId6" Type="http://schemas.openxmlformats.org/officeDocument/2006/relationships/image" Target="../media/image5.emf"/><Relationship Id="rId5" Type="http://schemas.openxmlformats.org/officeDocument/2006/relationships/oleObject" Target="../embeddings/oleObject23.bin"/><Relationship Id="rId4"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vmlDrawing" Target="../drawings/vmlDrawing24.vml"/><Relationship Id="rId6" Type="http://schemas.openxmlformats.org/officeDocument/2006/relationships/image" Target="../media/image5.emf"/><Relationship Id="rId5" Type="http://schemas.openxmlformats.org/officeDocument/2006/relationships/oleObject" Target="../embeddings/oleObject24.bin"/><Relationship Id="rId4"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vmlDrawing" Target="../drawings/vmlDrawing25.vml"/><Relationship Id="rId6" Type="http://schemas.openxmlformats.org/officeDocument/2006/relationships/image" Target="../media/image5.emf"/><Relationship Id="rId5" Type="http://schemas.openxmlformats.org/officeDocument/2006/relationships/oleObject" Target="../embeddings/oleObject25.bin"/><Relationship Id="rId4"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48.xml"/><Relationship Id="rId1" Type="http://schemas.openxmlformats.org/officeDocument/2006/relationships/vmlDrawing" Target="../drawings/vmlDrawing26.v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6.bin"/><Relationship Id="rId9"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vmlDrawing" Target="../drawings/vmlDrawing27.vml"/><Relationship Id="rId6" Type="http://schemas.openxmlformats.org/officeDocument/2006/relationships/image" Target="../media/image5.emf"/><Relationship Id="rId5" Type="http://schemas.openxmlformats.org/officeDocument/2006/relationships/oleObject" Target="../embeddings/oleObject27.bin"/><Relationship Id="rId4"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51.xml"/><Relationship Id="rId1" Type="http://schemas.openxmlformats.org/officeDocument/2006/relationships/vmlDrawing" Target="../drawings/vmlDrawing28.v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8.bin"/><Relationship Id="rId9"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vmlDrawing" Target="../drawings/vmlDrawing29.vml"/><Relationship Id="rId6" Type="http://schemas.openxmlformats.org/officeDocument/2006/relationships/image" Target="../media/image5.emf"/><Relationship Id="rId5" Type="http://schemas.openxmlformats.org/officeDocument/2006/relationships/oleObject" Target="../embeddings/oleObject29.bin"/><Relationship Id="rId4"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vmlDrawing" Target="../drawings/vmlDrawing30.vml"/><Relationship Id="rId6" Type="http://schemas.openxmlformats.org/officeDocument/2006/relationships/image" Target="../media/image5.emf"/><Relationship Id="rId5" Type="http://schemas.openxmlformats.org/officeDocument/2006/relationships/oleObject" Target="../embeddings/oleObject30.bin"/><Relationship Id="rId4"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vmlDrawing" Target="../drawings/vmlDrawing31.vml"/><Relationship Id="rId6" Type="http://schemas.openxmlformats.org/officeDocument/2006/relationships/image" Target="../media/image5.emf"/><Relationship Id="rId5" Type="http://schemas.openxmlformats.org/officeDocument/2006/relationships/oleObject" Target="../embeddings/oleObject31.bin"/><Relationship Id="rId4"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8.xml"/><Relationship Id="rId1" Type="http://schemas.openxmlformats.org/officeDocument/2006/relationships/vmlDrawing" Target="../drawings/vmlDrawing32.vml"/><Relationship Id="rId5" Type="http://schemas.openxmlformats.org/officeDocument/2006/relationships/image" Target="../media/image5.emf"/><Relationship Id="rId4" Type="http://schemas.openxmlformats.org/officeDocument/2006/relationships/oleObject" Target="../embeddings/oleObject32.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60.xml"/><Relationship Id="rId7" Type="http://schemas.openxmlformats.org/officeDocument/2006/relationships/image" Target="../media/image9.png"/><Relationship Id="rId2" Type="http://schemas.openxmlformats.org/officeDocument/2006/relationships/tags" Target="../tags/tag59.xml"/><Relationship Id="rId1" Type="http://schemas.openxmlformats.org/officeDocument/2006/relationships/vmlDrawing" Target="../drawings/vmlDrawing33.vml"/><Relationship Id="rId6" Type="http://schemas.openxmlformats.org/officeDocument/2006/relationships/image" Target="../media/image5.emf"/><Relationship Id="rId5" Type="http://schemas.openxmlformats.org/officeDocument/2006/relationships/oleObject" Target="../embeddings/oleObject33.bin"/><Relationship Id="rId4"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62.xml"/><Relationship Id="rId7" Type="http://schemas.openxmlformats.org/officeDocument/2006/relationships/image" Target="../media/image9.png"/><Relationship Id="rId2" Type="http://schemas.openxmlformats.org/officeDocument/2006/relationships/tags" Target="../tags/tag61.xml"/><Relationship Id="rId1" Type="http://schemas.openxmlformats.org/officeDocument/2006/relationships/vmlDrawing" Target="../drawings/vmlDrawing34.vml"/><Relationship Id="rId6" Type="http://schemas.openxmlformats.org/officeDocument/2006/relationships/image" Target="../media/image5.emf"/><Relationship Id="rId5" Type="http://schemas.openxmlformats.org/officeDocument/2006/relationships/oleObject" Target="../embeddings/oleObject34.bin"/><Relationship Id="rId4"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64.xml"/><Relationship Id="rId7" Type="http://schemas.openxmlformats.org/officeDocument/2006/relationships/image" Target="../media/image9.png"/><Relationship Id="rId2" Type="http://schemas.openxmlformats.org/officeDocument/2006/relationships/tags" Target="../tags/tag63.xml"/><Relationship Id="rId1" Type="http://schemas.openxmlformats.org/officeDocument/2006/relationships/vmlDrawing" Target="../drawings/vmlDrawing35.vml"/><Relationship Id="rId6" Type="http://schemas.openxmlformats.org/officeDocument/2006/relationships/image" Target="../media/image5.emf"/><Relationship Id="rId5" Type="http://schemas.openxmlformats.org/officeDocument/2006/relationships/oleObject" Target="../embeddings/oleObject35.bin"/><Relationship Id="rId4"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66.xml"/><Relationship Id="rId7" Type="http://schemas.openxmlformats.org/officeDocument/2006/relationships/image" Target="../media/image9.png"/><Relationship Id="rId2" Type="http://schemas.openxmlformats.org/officeDocument/2006/relationships/tags" Target="../tags/tag65.xml"/><Relationship Id="rId1" Type="http://schemas.openxmlformats.org/officeDocument/2006/relationships/vmlDrawing" Target="../drawings/vmlDrawing36.vml"/><Relationship Id="rId6" Type="http://schemas.openxmlformats.org/officeDocument/2006/relationships/image" Target="../media/image5.emf"/><Relationship Id="rId5" Type="http://schemas.openxmlformats.org/officeDocument/2006/relationships/oleObject" Target="../embeddings/oleObject36.bin"/><Relationship Id="rId4"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68.xml"/><Relationship Id="rId7" Type="http://schemas.openxmlformats.org/officeDocument/2006/relationships/image" Target="../media/image9.png"/><Relationship Id="rId2" Type="http://schemas.openxmlformats.org/officeDocument/2006/relationships/tags" Target="../tags/tag67.xml"/><Relationship Id="rId1" Type="http://schemas.openxmlformats.org/officeDocument/2006/relationships/vmlDrawing" Target="../drawings/vmlDrawing37.vml"/><Relationship Id="rId6" Type="http://schemas.openxmlformats.org/officeDocument/2006/relationships/image" Target="../media/image5.emf"/><Relationship Id="rId5" Type="http://schemas.openxmlformats.org/officeDocument/2006/relationships/oleObject" Target="../embeddings/oleObject37.bin"/><Relationship Id="rId4"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70.xml"/><Relationship Id="rId7" Type="http://schemas.openxmlformats.org/officeDocument/2006/relationships/image" Target="../media/image9.png"/><Relationship Id="rId2" Type="http://schemas.openxmlformats.org/officeDocument/2006/relationships/tags" Target="../tags/tag69.xml"/><Relationship Id="rId1" Type="http://schemas.openxmlformats.org/officeDocument/2006/relationships/vmlDrawing" Target="../drawings/vmlDrawing38.vml"/><Relationship Id="rId6" Type="http://schemas.openxmlformats.org/officeDocument/2006/relationships/image" Target="../media/image5.emf"/><Relationship Id="rId5" Type="http://schemas.openxmlformats.org/officeDocument/2006/relationships/oleObject" Target="../embeddings/oleObject38.bin"/><Relationship Id="rId4"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72.xml"/><Relationship Id="rId7" Type="http://schemas.openxmlformats.org/officeDocument/2006/relationships/image" Target="../media/image10.png"/><Relationship Id="rId2" Type="http://schemas.openxmlformats.org/officeDocument/2006/relationships/tags" Target="../tags/tag71.xml"/><Relationship Id="rId1" Type="http://schemas.openxmlformats.org/officeDocument/2006/relationships/vmlDrawing" Target="../drawings/vmlDrawing39.vml"/><Relationship Id="rId6" Type="http://schemas.openxmlformats.org/officeDocument/2006/relationships/image" Target="../media/image5.emf"/><Relationship Id="rId5" Type="http://schemas.openxmlformats.org/officeDocument/2006/relationships/oleObject" Target="../embeddings/oleObject39.bin"/><Relationship Id="rId4"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tags" Target="../tags/tag74.xml"/><Relationship Id="rId7" Type="http://schemas.openxmlformats.org/officeDocument/2006/relationships/image" Target="../media/image11.png"/><Relationship Id="rId2" Type="http://schemas.openxmlformats.org/officeDocument/2006/relationships/tags" Target="../tags/tag73.xml"/><Relationship Id="rId1" Type="http://schemas.openxmlformats.org/officeDocument/2006/relationships/vmlDrawing" Target="../drawings/vmlDrawing40.vml"/><Relationship Id="rId6" Type="http://schemas.openxmlformats.org/officeDocument/2006/relationships/image" Target="../media/image5.emf"/><Relationship Id="rId5" Type="http://schemas.openxmlformats.org/officeDocument/2006/relationships/oleObject" Target="../embeddings/oleObject40.bin"/><Relationship Id="rId4"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76.xml"/><Relationship Id="rId7" Type="http://schemas.openxmlformats.org/officeDocument/2006/relationships/image" Target="../media/image12.png"/><Relationship Id="rId2" Type="http://schemas.openxmlformats.org/officeDocument/2006/relationships/tags" Target="../tags/tag75.xml"/><Relationship Id="rId1" Type="http://schemas.openxmlformats.org/officeDocument/2006/relationships/vmlDrawing" Target="../drawings/vmlDrawing41.vml"/><Relationship Id="rId6" Type="http://schemas.openxmlformats.org/officeDocument/2006/relationships/image" Target="../media/image5.emf"/><Relationship Id="rId5" Type="http://schemas.openxmlformats.org/officeDocument/2006/relationships/oleObject" Target="../embeddings/oleObject41.bin"/><Relationship Id="rId4"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tags" Target="../tags/tag78.xml"/><Relationship Id="rId7" Type="http://schemas.openxmlformats.org/officeDocument/2006/relationships/image" Target="../media/image11.png"/><Relationship Id="rId2" Type="http://schemas.openxmlformats.org/officeDocument/2006/relationships/tags" Target="../tags/tag77.xml"/><Relationship Id="rId1" Type="http://schemas.openxmlformats.org/officeDocument/2006/relationships/vmlDrawing" Target="../drawings/vmlDrawing42.vml"/><Relationship Id="rId6" Type="http://schemas.openxmlformats.org/officeDocument/2006/relationships/image" Target="../media/image5.emf"/><Relationship Id="rId5" Type="http://schemas.openxmlformats.org/officeDocument/2006/relationships/oleObject" Target="../embeddings/oleObject42.bin"/><Relationship Id="rId4"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80.xml"/><Relationship Id="rId7" Type="http://schemas.openxmlformats.org/officeDocument/2006/relationships/image" Target="../media/image10.png"/><Relationship Id="rId2" Type="http://schemas.openxmlformats.org/officeDocument/2006/relationships/tags" Target="../tags/tag79.xml"/><Relationship Id="rId1" Type="http://schemas.openxmlformats.org/officeDocument/2006/relationships/vmlDrawing" Target="../drawings/vmlDrawing43.vml"/><Relationship Id="rId6" Type="http://schemas.openxmlformats.org/officeDocument/2006/relationships/image" Target="../media/image5.emf"/><Relationship Id="rId5" Type="http://schemas.openxmlformats.org/officeDocument/2006/relationships/oleObject" Target="../embeddings/oleObject43.bin"/><Relationship Id="rId4"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tags" Target="../tags/tag82.xml"/><Relationship Id="rId7" Type="http://schemas.openxmlformats.org/officeDocument/2006/relationships/image" Target="../media/image11.png"/><Relationship Id="rId2" Type="http://schemas.openxmlformats.org/officeDocument/2006/relationships/tags" Target="../tags/tag81.xml"/><Relationship Id="rId1" Type="http://schemas.openxmlformats.org/officeDocument/2006/relationships/vmlDrawing" Target="../drawings/vmlDrawing44.vml"/><Relationship Id="rId6" Type="http://schemas.openxmlformats.org/officeDocument/2006/relationships/image" Target="../media/image5.emf"/><Relationship Id="rId5" Type="http://schemas.openxmlformats.org/officeDocument/2006/relationships/oleObject" Target="../embeddings/oleObject44.bin"/><Relationship Id="rId4"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84.xml"/><Relationship Id="rId7" Type="http://schemas.openxmlformats.org/officeDocument/2006/relationships/image" Target="../media/image10.png"/><Relationship Id="rId2" Type="http://schemas.openxmlformats.org/officeDocument/2006/relationships/tags" Target="../tags/tag83.xml"/><Relationship Id="rId1" Type="http://schemas.openxmlformats.org/officeDocument/2006/relationships/vmlDrawing" Target="../drawings/vmlDrawing45.vml"/><Relationship Id="rId6" Type="http://schemas.openxmlformats.org/officeDocument/2006/relationships/image" Target="../media/image5.emf"/><Relationship Id="rId5" Type="http://schemas.openxmlformats.org/officeDocument/2006/relationships/oleObject" Target="../embeddings/oleObject45.bin"/><Relationship Id="rId4"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tags" Target="../tags/tag86.xml"/><Relationship Id="rId7" Type="http://schemas.openxmlformats.org/officeDocument/2006/relationships/image" Target="../media/image11.png"/><Relationship Id="rId2" Type="http://schemas.openxmlformats.org/officeDocument/2006/relationships/tags" Target="../tags/tag85.xml"/><Relationship Id="rId1" Type="http://schemas.openxmlformats.org/officeDocument/2006/relationships/vmlDrawing" Target="../drawings/vmlDrawing46.vml"/><Relationship Id="rId6" Type="http://schemas.openxmlformats.org/officeDocument/2006/relationships/image" Target="../media/image5.emf"/><Relationship Id="rId5" Type="http://schemas.openxmlformats.org/officeDocument/2006/relationships/oleObject" Target="../embeddings/oleObject46.bin"/><Relationship Id="rId4"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vmlDrawing" Target="../drawings/vmlDrawing47.vml"/><Relationship Id="rId6" Type="http://schemas.openxmlformats.org/officeDocument/2006/relationships/image" Target="../media/image5.emf"/><Relationship Id="rId5" Type="http://schemas.openxmlformats.org/officeDocument/2006/relationships/oleObject" Target="../embeddings/oleObject47.bin"/><Relationship Id="rId4"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vmlDrawing" Target="../drawings/vmlDrawing48.vml"/><Relationship Id="rId6" Type="http://schemas.openxmlformats.org/officeDocument/2006/relationships/image" Target="../media/image5.emf"/><Relationship Id="rId5" Type="http://schemas.openxmlformats.org/officeDocument/2006/relationships/oleObject" Target="../embeddings/oleObject48.bin"/><Relationship Id="rId4"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91.xml"/><Relationship Id="rId1" Type="http://schemas.openxmlformats.org/officeDocument/2006/relationships/vmlDrawing" Target="../drawings/vmlDrawing49.v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oleObject" Target="../embeddings/oleObject49.bin"/></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vmlDrawing" Target="../drawings/vmlDrawing50.vml"/><Relationship Id="rId6" Type="http://schemas.openxmlformats.org/officeDocument/2006/relationships/image" Target="../media/image5.emf"/><Relationship Id="rId5" Type="http://schemas.openxmlformats.org/officeDocument/2006/relationships/oleObject" Target="../embeddings/oleObject50.bin"/><Relationship Id="rId4"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95.xml"/><Relationship Id="rId7" Type="http://schemas.openxmlformats.org/officeDocument/2006/relationships/image" Target="../media/image10.png"/><Relationship Id="rId2" Type="http://schemas.openxmlformats.org/officeDocument/2006/relationships/tags" Target="../tags/tag94.xml"/><Relationship Id="rId1" Type="http://schemas.openxmlformats.org/officeDocument/2006/relationships/vmlDrawing" Target="../drawings/vmlDrawing51.vml"/><Relationship Id="rId6" Type="http://schemas.openxmlformats.org/officeDocument/2006/relationships/image" Target="../media/image5.emf"/><Relationship Id="rId5" Type="http://schemas.openxmlformats.org/officeDocument/2006/relationships/oleObject" Target="../embeddings/oleObject51.bin"/><Relationship Id="rId4"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vmlDrawing" Target="../drawings/vmlDrawing52.vml"/><Relationship Id="rId6" Type="http://schemas.openxmlformats.org/officeDocument/2006/relationships/image" Target="../media/image5.emf"/><Relationship Id="rId5" Type="http://schemas.openxmlformats.org/officeDocument/2006/relationships/oleObject" Target="../embeddings/oleObject52.bin"/><Relationship Id="rId4"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vmlDrawing" Target="../drawings/vmlDrawing53.vml"/><Relationship Id="rId6" Type="http://schemas.openxmlformats.org/officeDocument/2006/relationships/image" Target="../media/image5.emf"/><Relationship Id="rId5" Type="http://schemas.openxmlformats.org/officeDocument/2006/relationships/oleObject" Target="../embeddings/oleObject53.bin"/><Relationship Id="rId4"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vmlDrawing" Target="../drawings/vmlDrawing54.vml"/><Relationship Id="rId6" Type="http://schemas.openxmlformats.org/officeDocument/2006/relationships/image" Target="../media/image5.emf"/><Relationship Id="rId5" Type="http://schemas.openxmlformats.org/officeDocument/2006/relationships/oleObject" Target="../embeddings/oleObject54.bin"/><Relationship Id="rId4"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102.xml"/><Relationship Id="rId1" Type="http://schemas.openxmlformats.org/officeDocument/2006/relationships/vmlDrawing" Target="../drawings/vmlDrawing55.v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55.bin"/><Relationship Id="rId9"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vmlDrawing" Target="../drawings/vmlDrawing56.vml"/><Relationship Id="rId6" Type="http://schemas.openxmlformats.org/officeDocument/2006/relationships/image" Target="../media/image5.emf"/><Relationship Id="rId5" Type="http://schemas.openxmlformats.org/officeDocument/2006/relationships/oleObject" Target="../embeddings/oleObject56.bin"/><Relationship Id="rId4"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67B63C1-C1B5-405B-BB7E-C38D8967BECE}"/>
              </a:ext>
            </a:extLst>
          </p:cNvPr>
          <p:cNvSpPr>
            <a:spLocks noGrp="1"/>
          </p:cNvSpPr>
          <p:nvPr>
            <p:ph type="sldNum" sz="quarter" idx="12"/>
          </p:nvPr>
        </p:nvSpPr>
        <p:spPr/>
        <p:txBody>
          <a:bodyPr/>
          <a:lstStyle/>
          <a:p>
            <a:fld id="{BBDE5477-E857-49F4-AAAF-4FAD287E2330}" type="slidenum">
              <a:rPr lang="en-US" smtClean="0"/>
              <a:pPr/>
              <a:t>‹#›</a:t>
            </a:fld>
            <a:endParaRPr lang="en-US"/>
          </a:p>
        </p:txBody>
      </p:sp>
    </p:spTree>
    <p:extLst>
      <p:ext uri="{BB962C8B-B14F-4D97-AF65-F5344CB8AC3E}">
        <p14:creationId xmlns:p14="http://schemas.microsoft.com/office/powerpoint/2010/main" val="4227660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Half Blue Thin">
    <p:spTree>
      <p:nvGrpSpPr>
        <p:cNvPr id="1" name=""/>
        <p:cNvGrpSpPr/>
        <p:nvPr/>
      </p:nvGrpSpPr>
      <p:grpSpPr>
        <a:xfrm>
          <a:off x="0" y="0"/>
          <a:ext cx="0" cy="0"/>
          <a:chOff x="0" y="0"/>
          <a:chExt cx="0" cy="0"/>
        </a:xfrm>
      </p:grpSpPr>
      <p:sp>
        <p:nvSpPr>
          <p:cNvPr id="47" name="object 3"/>
          <p:cNvSpPr/>
          <p:nvPr userDrawn="1"/>
        </p:nvSpPr>
        <p:spPr>
          <a:xfrm>
            <a:off x="1" y="0"/>
            <a:ext cx="4078224" cy="6858000"/>
          </a:xfrm>
          <a:custGeom>
            <a:avLst/>
            <a:gdLst/>
            <a:ahLst/>
            <a:cxnLst/>
            <a:rect l="l" t="t" r="r" b="b"/>
            <a:pathLst>
              <a:path w="5395595" h="6858000">
                <a:moveTo>
                  <a:pt x="0" y="6858000"/>
                </a:moveTo>
                <a:lnTo>
                  <a:pt x="5395290" y="6858000"/>
                </a:lnTo>
                <a:lnTo>
                  <a:pt x="5395290" y="0"/>
                </a:lnTo>
                <a:lnTo>
                  <a:pt x="0" y="0"/>
                </a:lnTo>
                <a:lnTo>
                  <a:pt x="0" y="6858000"/>
                </a:lnTo>
                <a:close/>
              </a:path>
            </a:pathLst>
          </a:custGeom>
          <a:solidFill>
            <a:schemeClr val="accent1"/>
          </a:solidFill>
          <a:effectLst/>
        </p:spPr>
        <p:txBody>
          <a:bodyPr wrap="square" lIns="0" tIns="0" rIns="0" bIns="0" rtlCol="0"/>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dirty="0"/>
          </a:p>
        </p:txBody>
      </p:sp>
      <p:sp>
        <p:nvSpPr>
          <p:cNvPr id="2" name="Title 1"/>
          <p:cNvSpPr>
            <a:spLocks noGrp="1"/>
          </p:cNvSpPr>
          <p:nvPr>
            <p:ph type="title"/>
          </p:nvPr>
        </p:nvSpPr>
        <p:spPr>
          <a:xfrm>
            <a:off x="685801" y="1143003"/>
            <a:ext cx="3218688" cy="795089"/>
          </a:xfrm>
        </p:spPr>
        <p:txBody>
          <a:bodyPr lIns="0" tIns="0" rIns="0" bIns="0" anchor="t">
            <a:spAutoFit/>
          </a:bodyPr>
          <a:lstStyle>
            <a:lvl1pPr algn="l">
              <a:lnSpc>
                <a:spcPts val="3100"/>
              </a:lnSpc>
              <a:defRPr sz="3000" b="1">
                <a:solidFill>
                  <a:schemeClr val="bg1"/>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800" y="1938092"/>
            <a:ext cx="3218688" cy="3623031"/>
          </a:xfrm>
          <a:prstGeom prst="rect">
            <a:avLst/>
          </a:prstGeom>
        </p:spPr>
        <p:txBody>
          <a:bodyPr lIns="0" tIns="0" rIns="0" bIns="0">
            <a:noAutofit/>
          </a:bodyPr>
          <a:lstStyle>
            <a:lvl1pPr marL="0" indent="0">
              <a:lnSpc>
                <a:spcPct val="120000"/>
              </a:lnSpc>
              <a:spcBef>
                <a:spcPts val="0"/>
              </a:spcBef>
              <a:buNone/>
              <a:defRPr sz="1800">
                <a:solidFill>
                  <a:schemeClr val="bg1"/>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chemeClr val="bg1"/>
                </a:solidFill>
              </a:defRPr>
            </a:lvl2pPr>
            <a:lvl3pPr>
              <a:lnSpc>
                <a:spcPct val="120000"/>
              </a:lnSpc>
              <a:spcBef>
                <a:spcPts val="0"/>
              </a:spcBef>
              <a:defRPr sz="1800">
                <a:solidFill>
                  <a:schemeClr val="bg1"/>
                </a:solidFill>
              </a:defRPr>
            </a:lvl3pPr>
            <a:lvl4pPr>
              <a:lnSpc>
                <a:spcPct val="120000"/>
              </a:lnSpc>
              <a:spcBef>
                <a:spcPts val="0"/>
              </a:spcBef>
              <a:defRPr sz="1800">
                <a:solidFill>
                  <a:schemeClr val="bg1"/>
                </a:solidFill>
              </a:defRPr>
            </a:lvl4pPr>
            <a:lvl5pPr>
              <a:lnSpc>
                <a:spcPct val="120000"/>
              </a:lnSpc>
              <a:spcBef>
                <a:spcPts val="0"/>
              </a:spcBef>
              <a:defRPr sz="1800">
                <a:solidFill>
                  <a:schemeClr val="bg1"/>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Slide Number Placeholder 5">
            <a:extLst>
              <a:ext uri="{FF2B5EF4-FFF2-40B4-BE49-F238E27FC236}">
                <a16:creationId xmlns:a16="http://schemas.microsoft.com/office/drawing/2014/main" id="{7C13610E-125D-43DE-B3B8-0D8EA4146474}"/>
              </a:ext>
            </a:extLst>
          </p:cNvPr>
          <p:cNvSpPr>
            <a:spLocks noGrp="1"/>
          </p:cNvSpPr>
          <p:nvPr>
            <p:ph type="sldNum" sz="quarter" idx="12"/>
          </p:nvPr>
        </p:nvSpPr>
        <p:spPr/>
        <p:txBody>
          <a:bodyPr/>
          <a:lstStyle/>
          <a:p>
            <a:fld id="{BBDE5477-E857-49F4-AAAF-4FAD287E2330}" type="slidenum">
              <a:rPr lang="en-US" smtClean="0"/>
              <a:pPr/>
              <a:t>‹#›</a:t>
            </a:fld>
            <a:endParaRPr lang="en-US"/>
          </a:p>
        </p:txBody>
      </p:sp>
    </p:spTree>
    <p:extLst>
      <p:ext uri="{BB962C8B-B14F-4D97-AF65-F5344CB8AC3E}">
        <p14:creationId xmlns:p14="http://schemas.microsoft.com/office/powerpoint/2010/main" val="2792399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hin Gray and Blue">
    <p:bg>
      <p:bgPr>
        <a:solidFill>
          <a:schemeClr val="accent1"/>
        </a:solidFill>
        <a:effectLst/>
      </p:bgPr>
    </p:bg>
    <p:spTree>
      <p:nvGrpSpPr>
        <p:cNvPr id="1" name=""/>
        <p:cNvGrpSpPr/>
        <p:nvPr/>
      </p:nvGrpSpPr>
      <p:grpSpPr>
        <a:xfrm>
          <a:off x="0" y="0"/>
          <a:ext cx="0" cy="0"/>
          <a:chOff x="0" y="0"/>
          <a:chExt cx="0" cy="0"/>
        </a:xfrm>
      </p:grpSpPr>
      <p:sp>
        <p:nvSpPr>
          <p:cNvPr id="47" name="object 3"/>
          <p:cNvSpPr/>
          <p:nvPr userDrawn="1"/>
        </p:nvSpPr>
        <p:spPr>
          <a:xfrm>
            <a:off x="1" y="0"/>
            <a:ext cx="4078224" cy="6858000"/>
          </a:xfrm>
          <a:custGeom>
            <a:avLst/>
            <a:gdLst/>
            <a:ahLst/>
            <a:cxnLst/>
            <a:rect l="l" t="t" r="r" b="b"/>
            <a:pathLst>
              <a:path w="5395595" h="6858000">
                <a:moveTo>
                  <a:pt x="0" y="6858000"/>
                </a:moveTo>
                <a:lnTo>
                  <a:pt x="5395290" y="6858000"/>
                </a:lnTo>
                <a:lnTo>
                  <a:pt x="5395290" y="0"/>
                </a:lnTo>
                <a:lnTo>
                  <a:pt x="0" y="0"/>
                </a:lnTo>
                <a:lnTo>
                  <a:pt x="0" y="6858000"/>
                </a:lnTo>
                <a:close/>
              </a:path>
            </a:pathLst>
          </a:custGeom>
          <a:solidFill>
            <a:srgbClr val="E9E9E9"/>
          </a:solidFill>
          <a:effectLst/>
        </p:spPr>
        <p:txBody>
          <a:bodyPr wrap="square" lIns="0" tIns="0" rIns="0" bIns="0" rtlCol="0"/>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dirty="0"/>
          </a:p>
        </p:txBody>
      </p:sp>
      <p:sp>
        <p:nvSpPr>
          <p:cNvPr id="2" name="Title 1"/>
          <p:cNvSpPr>
            <a:spLocks noGrp="1"/>
          </p:cNvSpPr>
          <p:nvPr>
            <p:ph type="title"/>
          </p:nvPr>
        </p:nvSpPr>
        <p:spPr>
          <a:xfrm>
            <a:off x="685801" y="1143003"/>
            <a:ext cx="3218688" cy="795089"/>
          </a:xfrm>
        </p:spPr>
        <p:txBody>
          <a:bodyPr lIns="0" tIns="0" rIns="0" bIns="0" anchor="t">
            <a:spAutoFit/>
          </a:bodyPr>
          <a:lstStyle>
            <a:lvl1pPr algn="l">
              <a:lnSpc>
                <a:spcPts val="3100"/>
              </a:lnSpc>
              <a:defRPr sz="3000" b="1">
                <a:solidFill>
                  <a:srgbClr val="0066A6"/>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800" y="1938092"/>
            <a:ext cx="3218688" cy="3623031"/>
          </a:xfrm>
          <a:prstGeom prst="rect">
            <a:avLst/>
          </a:prstGeom>
        </p:spPr>
        <p:txBody>
          <a:bodyPr lIns="0" tIns="0" rIns="0" bIns="0">
            <a:noAutofit/>
          </a:bodyPr>
          <a:lstStyle>
            <a:lvl1pPr marL="0" indent="0">
              <a:lnSpc>
                <a:spcPct val="120000"/>
              </a:lnSpc>
              <a:spcBef>
                <a:spcPts val="0"/>
              </a:spcBef>
              <a:buNone/>
              <a:defRPr sz="1800">
                <a:solidFill>
                  <a:srgbClr val="5D696B"/>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rgbClr val="5D696B"/>
                </a:solidFill>
              </a:defRPr>
            </a:lvl2pPr>
            <a:lvl3pPr>
              <a:lnSpc>
                <a:spcPct val="120000"/>
              </a:lnSpc>
              <a:spcBef>
                <a:spcPts val="0"/>
              </a:spcBef>
              <a:defRPr sz="1800">
                <a:solidFill>
                  <a:srgbClr val="5D696B"/>
                </a:solidFill>
              </a:defRPr>
            </a:lvl3pPr>
            <a:lvl4pPr>
              <a:lnSpc>
                <a:spcPct val="120000"/>
              </a:lnSpc>
              <a:spcBef>
                <a:spcPts val="0"/>
              </a:spcBef>
              <a:defRPr sz="1800">
                <a:solidFill>
                  <a:srgbClr val="5D696B"/>
                </a:solidFill>
              </a:defRPr>
            </a:lvl4pPr>
            <a:lvl5pPr>
              <a:lnSpc>
                <a:spcPct val="120000"/>
              </a:lnSpc>
              <a:spcBef>
                <a:spcPts val="0"/>
              </a:spcBef>
              <a:defRPr sz="1800">
                <a:solidFill>
                  <a:srgbClr val="5D696B"/>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Slide Number Placeholder 5">
            <a:extLst>
              <a:ext uri="{FF2B5EF4-FFF2-40B4-BE49-F238E27FC236}">
                <a16:creationId xmlns:a16="http://schemas.microsoft.com/office/drawing/2014/main" id="{029F9011-406D-43C3-84B8-BBFC9024B2DC}"/>
              </a:ext>
            </a:extLst>
          </p:cNvPr>
          <p:cNvSpPr>
            <a:spLocks noGrp="1"/>
          </p:cNvSpPr>
          <p:nvPr>
            <p:ph type="sldNum" sz="quarter" idx="12"/>
          </p:nvPr>
        </p:nvSpPr>
        <p:spPr/>
        <p:txBody>
          <a:bodyPr/>
          <a:lstStyle>
            <a:lvl1pPr>
              <a:defRPr>
                <a:solidFill>
                  <a:schemeClr val="bg1"/>
                </a:solidFill>
              </a:defRPr>
            </a:lvl1pPr>
          </a:lstStyle>
          <a:p>
            <a:fld id="{BBDE5477-E857-49F4-AAAF-4FAD287E2330}" type="slidenum">
              <a:rPr lang="en-US" smtClean="0"/>
              <a:pPr/>
              <a:t>‹#›</a:t>
            </a:fld>
            <a:endParaRPr lang="en-US"/>
          </a:p>
        </p:txBody>
      </p:sp>
    </p:spTree>
    <p:extLst>
      <p:ext uri="{BB962C8B-B14F-4D97-AF65-F5344CB8AC3E}">
        <p14:creationId xmlns:p14="http://schemas.microsoft.com/office/powerpoint/2010/main" val="850060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Thirds Gray">
    <p:spTree>
      <p:nvGrpSpPr>
        <p:cNvPr id="1" name=""/>
        <p:cNvGrpSpPr/>
        <p:nvPr/>
      </p:nvGrpSpPr>
      <p:grpSpPr>
        <a:xfrm>
          <a:off x="0" y="0"/>
          <a:ext cx="0" cy="0"/>
          <a:chOff x="0" y="0"/>
          <a:chExt cx="0" cy="0"/>
        </a:xfrm>
      </p:grpSpPr>
      <p:sp>
        <p:nvSpPr>
          <p:cNvPr id="9" name="object 3"/>
          <p:cNvSpPr/>
          <p:nvPr userDrawn="1"/>
        </p:nvSpPr>
        <p:spPr>
          <a:xfrm>
            <a:off x="0" y="0"/>
            <a:ext cx="4215765" cy="6858000"/>
          </a:xfrm>
          <a:custGeom>
            <a:avLst/>
            <a:gdLst/>
            <a:ahLst/>
            <a:cxnLst/>
            <a:rect l="l" t="t" r="r" b="b"/>
            <a:pathLst>
              <a:path w="4215765" h="6858000">
                <a:moveTo>
                  <a:pt x="0" y="6858000"/>
                </a:moveTo>
                <a:lnTo>
                  <a:pt x="4215384" y="6858000"/>
                </a:lnTo>
                <a:lnTo>
                  <a:pt x="4215384" y="0"/>
                </a:lnTo>
                <a:lnTo>
                  <a:pt x="0" y="0"/>
                </a:lnTo>
                <a:lnTo>
                  <a:pt x="0" y="6858000"/>
                </a:lnTo>
                <a:close/>
              </a:path>
            </a:pathLst>
          </a:custGeom>
          <a:solidFill>
            <a:srgbClr val="E9E9E9"/>
          </a:solidFill>
        </p:spPr>
        <p:txBody>
          <a:bodyPr wrap="square" lIns="0" tIns="0" rIns="0" bIns="0" rtlCol="0"/>
          <a:lstStyle/>
          <a:p>
            <a:endParaRPr/>
          </a:p>
        </p:txBody>
      </p:sp>
      <p:sp>
        <p:nvSpPr>
          <p:cNvPr id="10" name="object 4"/>
          <p:cNvSpPr/>
          <p:nvPr userDrawn="1"/>
        </p:nvSpPr>
        <p:spPr>
          <a:xfrm>
            <a:off x="7973568" y="0"/>
            <a:ext cx="4215765" cy="6858000"/>
          </a:xfrm>
          <a:custGeom>
            <a:avLst/>
            <a:gdLst/>
            <a:ahLst/>
            <a:cxnLst/>
            <a:rect l="l" t="t" r="r" b="b"/>
            <a:pathLst>
              <a:path w="4215765" h="6858000">
                <a:moveTo>
                  <a:pt x="0" y="6858000"/>
                </a:moveTo>
                <a:lnTo>
                  <a:pt x="4215383" y="6858000"/>
                </a:lnTo>
                <a:lnTo>
                  <a:pt x="4215383" y="0"/>
                </a:lnTo>
                <a:lnTo>
                  <a:pt x="0" y="0"/>
                </a:lnTo>
                <a:lnTo>
                  <a:pt x="0" y="6858000"/>
                </a:lnTo>
                <a:close/>
              </a:path>
            </a:pathLst>
          </a:custGeom>
          <a:solidFill>
            <a:srgbClr val="E9E9E9"/>
          </a:solidFill>
        </p:spPr>
        <p:txBody>
          <a:bodyPr wrap="square" lIns="0" tIns="0" rIns="0" bIns="0" rtlCol="0"/>
          <a:lstStyle/>
          <a:p>
            <a:endParaRPr/>
          </a:p>
        </p:txBody>
      </p:sp>
      <p:sp>
        <p:nvSpPr>
          <p:cNvPr id="2" name="Title 1"/>
          <p:cNvSpPr>
            <a:spLocks noGrp="1"/>
          </p:cNvSpPr>
          <p:nvPr>
            <p:ph type="title"/>
          </p:nvPr>
        </p:nvSpPr>
        <p:spPr>
          <a:xfrm>
            <a:off x="685801" y="1143002"/>
            <a:ext cx="2967037" cy="859419"/>
          </a:xfrm>
        </p:spPr>
        <p:txBody>
          <a:bodyPr lIns="0" tIns="0" rIns="0" bIns="0" anchor="t">
            <a:noAutofit/>
          </a:bodyPr>
          <a:lstStyle>
            <a:lvl1pPr algn="l">
              <a:lnSpc>
                <a:spcPts val="3100"/>
              </a:lnSpc>
              <a:defRPr sz="3000" b="1">
                <a:solidFill>
                  <a:srgbClr val="0066A6"/>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800" y="2002421"/>
            <a:ext cx="2967038" cy="4199560"/>
          </a:xfrm>
          <a:prstGeom prst="rect">
            <a:avLst/>
          </a:prstGeom>
        </p:spPr>
        <p:txBody>
          <a:bodyPr lIns="0" tIns="0" rIns="0" bIns="0">
            <a:noAutofit/>
          </a:bodyPr>
          <a:lstStyle>
            <a:lvl1pPr marL="0" indent="0">
              <a:lnSpc>
                <a:spcPct val="120000"/>
              </a:lnSpc>
              <a:spcBef>
                <a:spcPts val="0"/>
              </a:spcBef>
              <a:buNone/>
              <a:defRPr sz="1800">
                <a:solidFill>
                  <a:srgbClr val="5D696B"/>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rgbClr val="5D696B"/>
                </a:solidFill>
                <a:latin typeface="Arial" panose="020B0604020202020204" pitchFamily="34" charset="0"/>
                <a:cs typeface="Arial" panose="020B0604020202020204" pitchFamily="34" charset="0"/>
              </a:defRPr>
            </a:lvl2pPr>
            <a:lvl3pPr>
              <a:lnSpc>
                <a:spcPct val="120000"/>
              </a:lnSpc>
              <a:spcBef>
                <a:spcPts val="0"/>
              </a:spcBef>
              <a:defRPr sz="1800">
                <a:solidFill>
                  <a:srgbClr val="5D696B"/>
                </a:solidFill>
                <a:latin typeface="Arial" panose="020B0604020202020204" pitchFamily="34" charset="0"/>
                <a:cs typeface="Arial" panose="020B0604020202020204" pitchFamily="34" charset="0"/>
              </a:defRPr>
            </a:lvl3pPr>
            <a:lvl4pPr>
              <a:lnSpc>
                <a:spcPct val="120000"/>
              </a:lnSpc>
              <a:spcBef>
                <a:spcPts val="0"/>
              </a:spcBef>
              <a:defRPr sz="1800">
                <a:solidFill>
                  <a:srgbClr val="5D696B"/>
                </a:solidFill>
                <a:latin typeface="Arial" panose="020B0604020202020204" pitchFamily="34" charset="0"/>
                <a:cs typeface="Arial" panose="020B0604020202020204" pitchFamily="34" charset="0"/>
              </a:defRPr>
            </a:lvl4pPr>
            <a:lvl5pPr>
              <a:lnSpc>
                <a:spcPct val="120000"/>
              </a:lnSpc>
              <a:spcBef>
                <a:spcPts val="0"/>
              </a:spcBef>
              <a:defRPr sz="1800">
                <a:solidFill>
                  <a:srgbClr val="5D696B"/>
                </a:solidFill>
                <a:latin typeface="Arial" panose="020B0604020202020204" pitchFamily="34" charset="0"/>
                <a:cs typeface="Arial" panose="020B0604020202020204" pitchFamily="34" charset="0"/>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15" name="Content Placeholder 2"/>
          <p:cNvSpPr>
            <a:spLocks noGrp="1"/>
          </p:cNvSpPr>
          <p:nvPr>
            <p:ph idx="10" hasCustomPrompt="1"/>
          </p:nvPr>
        </p:nvSpPr>
        <p:spPr>
          <a:xfrm>
            <a:off x="4611148" y="2002421"/>
            <a:ext cx="2967038" cy="4199560"/>
          </a:xfrm>
          <a:prstGeom prst="rect">
            <a:avLst/>
          </a:prstGeom>
        </p:spPr>
        <p:txBody>
          <a:bodyPr lIns="0" tIns="0" rIns="0" bIns="0">
            <a:noAutofit/>
          </a:bodyPr>
          <a:lstStyle>
            <a:lvl1pPr marL="0" indent="0">
              <a:lnSpc>
                <a:spcPts val="3000"/>
              </a:lnSpc>
              <a:spcBef>
                <a:spcPts val="0"/>
              </a:spcBef>
              <a:buNone/>
              <a:defRPr sz="1800">
                <a:solidFill>
                  <a:srgbClr val="5D696B"/>
                </a:solidFill>
                <a:latin typeface="Arial" panose="020B0604020202020204" pitchFamily="34" charset="0"/>
                <a:cs typeface="Arial" panose="020B0604020202020204" pitchFamily="34" charset="0"/>
              </a:defRPr>
            </a:lvl1pPr>
            <a:lvl2pPr marL="228600" indent="-228600">
              <a:lnSpc>
                <a:spcPts val="2400"/>
              </a:lnSpc>
              <a:spcBef>
                <a:spcPts val="0"/>
              </a:spcBef>
              <a:buClr>
                <a:srgbClr val="F7C315"/>
              </a:buClr>
              <a:buFont typeface="Wingdings" panose="05000000000000000000" pitchFamily="2" charset="2"/>
              <a:buChar char="§"/>
              <a:defRPr sz="1800">
                <a:solidFill>
                  <a:srgbClr val="5D696B"/>
                </a:solidFill>
              </a:defRPr>
            </a:lvl2pPr>
            <a:lvl3pPr>
              <a:lnSpc>
                <a:spcPts val="2400"/>
              </a:lnSpc>
              <a:spcBef>
                <a:spcPts val="0"/>
              </a:spcBef>
              <a:defRPr sz="1800">
                <a:solidFill>
                  <a:srgbClr val="5D696B"/>
                </a:solidFill>
              </a:defRPr>
            </a:lvl3pPr>
            <a:lvl4pPr>
              <a:lnSpc>
                <a:spcPts val="2400"/>
              </a:lnSpc>
              <a:spcBef>
                <a:spcPts val="0"/>
              </a:spcBef>
              <a:defRPr sz="1800">
                <a:solidFill>
                  <a:srgbClr val="5D696B"/>
                </a:solidFill>
              </a:defRPr>
            </a:lvl4pPr>
            <a:lvl5pPr>
              <a:lnSpc>
                <a:spcPts val="2400"/>
              </a:lnSpc>
              <a:spcBef>
                <a:spcPts val="0"/>
              </a:spcBef>
              <a:defRPr sz="1800">
                <a:solidFill>
                  <a:srgbClr val="5D696B"/>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18" name="Content Placeholder 2"/>
          <p:cNvSpPr>
            <a:spLocks noGrp="1"/>
          </p:cNvSpPr>
          <p:nvPr>
            <p:ph idx="11" hasCustomPrompt="1"/>
          </p:nvPr>
        </p:nvSpPr>
        <p:spPr>
          <a:xfrm>
            <a:off x="8659368" y="2002421"/>
            <a:ext cx="2967038" cy="4199560"/>
          </a:xfrm>
          <a:prstGeom prst="rect">
            <a:avLst/>
          </a:prstGeom>
        </p:spPr>
        <p:txBody>
          <a:bodyPr lIns="0" tIns="0" rIns="0" bIns="0">
            <a:noAutofit/>
          </a:bodyPr>
          <a:lstStyle>
            <a:lvl1pPr marL="0" indent="0">
              <a:lnSpc>
                <a:spcPts val="3000"/>
              </a:lnSpc>
              <a:spcBef>
                <a:spcPts val="0"/>
              </a:spcBef>
              <a:buNone/>
              <a:defRPr sz="1800">
                <a:solidFill>
                  <a:srgbClr val="5D696B"/>
                </a:solidFill>
                <a:latin typeface="Arial" panose="020B0604020202020204" pitchFamily="34" charset="0"/>
                <a:cs typeface="Arial" panose="020B0604020202020204" pitchFamily="34" charset="0"/>
              </a:defRPr>
            </a:lvl1pPr>
            <a:lvl2pPr marL="228600" indent="-228600">
              <a:lnSpc>
                <a:spcPts val="2400"/>
              </a:lnSpc>
              <a:spcBef>
                <a:spcPts val="0"/>
              </a:spcBef>
              <a:buClr>
                <a:srgbClr val="F7C315"/>
              </a:buClr>
              <a:buFont typeface="Wingdings" panose="05000000000000000000" pitchFamily="2" charset="2"/>
              <a:buChar char="§"/>
              <a:defRPr sz="1800">
                <a:solidFill>
                  <a:srgbClr val="5D696B"/>
                </a:solidFill>
              </a:defRPr>
            </a:lvl2pPr>
            <a:lvl3pPr>
              <a:lnSpc>
                <a:spcPts val="2400"/>
              </a:lnSpc>
              <a:spcBef>
                <a:spcPts val="0"/>
              </a:spcBef>
              <a:defRPr sz="1800">
                <a:solidFill>
                  <a:srgbClr val="5D696B"/>
                </a:solidFill>
              </a:defRPr>
            </a:lvl3pPr>
            <a:lvl4pPr>
              <a:lnSpc>
                <a:spcPts val="2400"/>
              </a:lnSpc>
              <a:spcBef>
                <a:spcPts val="0"/>
              </a:spcBef>
              <a:defRPr sz="1800">
                <a:solidFill>
                  <a:srgbClr val="5D696B"/>
                </a:solidFill>
              </a:defRPr>
            </a:lvl4pPr>
            <a:lvl5pPr>
              <a:lnSpc>
                <a:spcPts val="2400"/>
              </a:lnSpc>
              <a:spcBef>
                <a:spcPts val="0"/>
              </a:spcBef>
              <a:defRPr sz="1800">
                <a:solidFill>
                  <a:srgbClr val="5D696B"/>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12" name="object 4"/>
          <p:cNvSpPr/>
          <p:nvPr userDrawn="1"/>
        </p:nvSpPr>
        <p:spPr>
          <a:xfrm>
            <a:off x="0" y="1143002"/>
            <a:ext cx="342900" cy="269875"/>
          </a:xfrm>
          <a:custGeom>
            <a:avLst/>
            <a:gdLst/>
            <a:ahLst/>
            <a:cxnLst/>
            <a:rect l="l" t="t" r="r" b="b"/>
            <a:pathLst>
              <a:path w="342900" h="269875">
                <a:moveTo>
                  <a:pt x="0" y="269430"/>
                </a:moveTo>
                <a:lnTo>
                  <a:pt x="342900" y="269430"/>
                </a:lnTo>
                <a:lnTo>
                  <a:pt x="342900" y="0"/>
                </a:lnTo>
                <a:lnTo>
                  <a:pt x="0" y="0"/>
                </a:lnTo>
                <a:lnTo>
                  <a:pt x="0" y="269430"/>
                </a:lnTo>
                <a:close/>
              </a:path>
            </a:pathLst>
          </a:custGeom>
          <a:solidFill>
            <a:srgbClr val="F7C315"/>
          </a:solidFill>
        </p:spPr>
        <p:txBody>
          <a:bodyPr wrap="square" lIns="0" tIns="0" rIns="0" bIns="0" rtlCol="0"/>
          <a:lstStyle/>
          <a:p>
            <a:endParaRPr dirty="0"/>
          </a:p>
        </p:txBody>
      </p:sp>
      <p:sp>
        <p:nvSpPr>
          <p:cNvPr id="6" name="Slide Number Placeholder 5">
            <a:extLst>
              <a:ext uri="{FF2B5EF4-FFF2-40B4-BE49-F238E27FC236}">
                <a16:creationId xmlns:a16="http://schemas.microsoft.com/office/drawing/2014/main" id="{A6306821-1C36-43F2-BDBB-C763EDE03ABA}"/>
              </a:ext>
            </a:extLst>
          </p:cNvPr>
          <p:cNvSpPr>
            <a:spLocks noGrp="1"/>
          </p:cNvSpPr>
          <p:nvPr>
            <p:ph type="sldNum" sz="quarter" idx="14"/>
          </p:nvPr>
        </p:nvSpPr>
        <p:spPr/>
        <p:txBody>
          <a:bodyPr/>
          <a:lstStyle/>
          <a:p>
            <a:fld id="{BBDE5477-E857-49F4-AAAF-4FAD287E2330}" type="slidenum">
              <a:rPr lang="en-US" smtClean="0"/>
              <a:pPr/>
              <a:t>‹#›</a:t>
            </a:fld>
            <a:endParaRPr lang="en-US"/>
          </a:p>
        </p:txBody>
      </p:sp>
    </p:spTree>
    <p:extLst>
      <p:ext uri="{BB962C8B-B14F-4D97-AF65-F5344CB8AC3E}">
        <p14:creationId xmlns:p14="http://schemas.microsoft.com/office/powerpoint/2010/main" val="4096820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Thirds Blue">
    <p:spTree>
      <p:nvGrpSpPr>
        <p:cNvPr id="1" name=""/>
        <p:cNvGrpSpPr/>
        <p:nvPr/>
      </p:nvGrpSpPr>
      <p:grpSpPr>
        <a:xfrm>
          <a:off x="0" y="0"/>
          <a:ext cx="0" cy="0"/>
          <a:chOff x="0" y="0"/>
          <a:chExt cx="0" cy="0"/>
        </a:xfrm>
      </p:grpSpPr>
      <p:sp>
        <p:nvSpPr>
          <p:cNvPr id="9" name="object 3"/>
          <p:cNvSpPr/>
          <p:nvPr userDrawn="1"/>
        </p:nvSpPr>
        <p:spPr>
          <a:xfrm>
            <a:off x="0" y="0"/>
            <a:ext cx="4215765" cy="6858000"/>
          </a:xfrm>
          <a:custGeom>
            <a:avLst/>
            <a:gdLst/>
            <a:ahLst/>
            <a:cxnLst/>
            <a:rect l="l" t="t" r="r" b="b"/>
            <a:pathLst>
              <a:path w="4215765" h="6858000">
                <a:moveTo>
                  <a:pt x="0" y="6858000"/>
                </a:moveTo>
                <a:lnTo>
                  <a:pt x="4215384" y="6858000"/>
                </a:lnTo>
                <a:lnTo>
                  <a:pt x="4215384" y="0"/>
                </a:lnTo>
                <a:lnTo>
                  <a:pt x="0" y="0"/>
                </a:lnTo>
                <a:lnTo>
                  <a:pt x="0" y="6858000"/>
                </a:lnTo>
                <a:close/>
              </a:path>
            </a:pathLst>
          </a:custGeom>
          <a:solidFill>
            <a:schemeClr val="accent1"/>
          </a:solidFill>
        </p:spPr>
        <p:txBody>
          <a:bodyPr wrap="square" lIns="0" tIns="0" rIns="0" bIns="0" rtlCol="0"/>
          <a:lstStyle/>
          <a:p>
            <a:endParaRPr/>
          </a:p>
        </p:txBody>
      </p:sp>
      <p:sp>
        <p:nvSpPr>
          <p:cNvPr id="10" name="object 4"/>
          <p:cNvSpPr/>
          <p:nvPr userDrawn="1"/>
        </p:nvSpPr>
        <p:spPr>
          <a:xfrm>
            <a:off x="7973568" y="0"/>
            <a:ext cx="4215765" cy="6858000"/>
          </a:xfrm>
          <a:custGeom>
            <a:avLst/>
            <a:gdLst/>
            <a:ahLst/>
            <a:cxnLst/>
            <a:rect l="l" t="t" r="r" b="b"/>
            <a:pathLst>
              <a:path w="4215765" h="6858000">
                <a:moveTo>
                  <a:pt x="0" y="6858000"/>
                </a:moveTo>
                <a:lnTo>
                  <a:pt x="4215383" y="6858000"/>
                </a:lnTo>
                <a:lnTo>
                  <a:pt x="4215383" y="0"/>
                </a:lnTo>
                <a:lnTo>
                  <a:pt x="0" y="0"/>
                </a:lnTo>
                <a:lnTo>
                  <a:pt x="0" y="6858000"/>
                </a:lnTo>
                <a:close/>
              </a:path>
            </a:pathLst>
          </a:custGeom>
          <a:solidFill>
            <a:schemeClr val="accent1"/>
          </a:solidFill>
        </p:spPr>
        <p:txBody>
          <a:bodyPr wrap="square" lIns="0" tIns="0" rIns="0" bIns="0" rtlCol="0"/>
          <a:lstStyle/>
          <a:p>
            <a:endParaRPr/>
          </a:p>
        </p:txBody>
      </p:sp>
      <p:sp>
        <p:nvSpPr>
          <p:cNvPr id="2" name="Title 1"/>
          <p:cNvSpPr>
            <a:spLocks noGrp="1"/>
          </p:cNvSpPr>
          <p:nvPr>
            <p:ph type="title"/>
          </p:nvPr>
        </p:nvSpPr>
        <p:spPr>
          <a:xfrm>
            <a:off x="685801" y="1143002"/>
            <a:ext cx="2967037" cy="859419"/>
          </a:xfrm>
        </p:spPr>
        <p:txBody>
          <a:bodyPr lIns="0" tIns="0" rIns="0" bIns="0" anchor="t">
            <a:noAutofit/>
          </a:bodyPr>
          <a:lstStyle>
            <a:lvl1pPr algn="l">
              <a:lnSpc>
                <a:spcPts val="3100"/>
              </a:lnSpc>
              <a:defRPr sz="3000" b="1">
                <a:solidFill>
                  <a:schemeClr val="bg1"/>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800" y="2002421"/>
            <a:ext cx="2967038" cy="4199560"/>
          </a:xfrm>
          <a:prstGeom prst="rect">
            <a:avLst/>
          </a:prstGeom>
        </p:spPr>
        <p:txBody>
          <a:bodyPr lIns="0" tIns="0" rIns="0" bIns="0">
            <a:noAutofit/>
          </a:bodyPr>
          <a:lstStyle>
            <a:lvl1pPr marL="0" indent="0">
              <a:lnSpc>
                <a:spcPct val="120000"/>
              </a:lnSpc>
              <a:spcBef>
                <a:spcPts val="0"/>
              </a:spcBef>
              <a:buNone/>
              <a:defRPr sz="1800">
                <a:solidFill>
                  <a:schemeClr val="bg1"/>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chemeClr val="bg1"/>
                </a:solidFill>
                <a:latin typeface="Arial" panose="020B0604020202020204" pitchFamily="34" charset="0"/>
                <a:cs typeface="Arial" panose="020B0604020202020204" pitchFamily="34" charset="0"/>
              </a:defRPr>
            </a:lvl2pPr>
            <a:lvl3pPr>
              <a:lnSpc>
                <a:spcPct val="120000"/>
              </a:lnSpc>
              <a:spcBef>
                <a:spcPts val="0"/>
              </a:spcBef>
              <a:defRPr sz="1800">
                <a:solidFill>
                  <a:schemeClr val="bg1"/>
                </a:solidFill>
                <a:latin typeface="Arial" panose="020B0604020202020204" pitchFamily="34" charset="0"/>
                <a:cs typeface="Arial" panose="020B0604020202020204" pitchFamily="34" charset="0"/>
              </a:defRPr>
            </a:lvl3pPr>
            <a:lvl4pPr>
              <a:lnSpc>
                <a:spcPct val="120000"/>
              </a:lnSpc>
              <a:spcBef>
                <a:spcPts val="0"/>
              </a:spcBef>
              <a:defRPr sz="1800">
                <a:solidFill>
                  <a:schemeClr val="bg1"/>
                </a:solidFill>
                <a:latin typeface="Arial" panose="020B0604020202020204" pitchFamily="34" charset="0"/>
                <a:cs typeface="Arial" panose="020B0604020202020204" pitchFamily="34" charset="0"/>
              </a:defRPr>
            </a:lvl4pPr>
            <a:lvl5pPr>
              <a:lnSpc>
                <a:spcPct val="120000"/>
              </a:lnSpc>
              <a:spcBef>
                <a:spcPts val="0"/>
              </a:spcBef>
              <a:defRPr sz="1800">
                <a:solidFill>
                  <a:schemeClr val="bg1"/>
                </a:solidFill>
                <a:latin typeface="Arial" panose="020B0604020202020204" pitchFamily="34" charset="0"/>
                <a:cs typeface="Arial" panose="020B0604020202020204" pitchFamily="34" charset="0"/>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14" name="Title 1"/>
          <p:cNvSpPr txBox="1">
            <a:spLocks/>
          </p:cNvSpPr>
          <p:nvPr userDrawn="1"/>
        </p:nvSpPr>
        <p:spPr>
          <a:xfrm>
            <a:off x="4611148" y="1143002"/>
            <a:ext cx="2967037" cy="859419"/>
          </a:xfrm>
          <a:prstGeom prst="rect">
            <a:avLst/>
          </a:prstGeom>
        </p:spPr>
        <p:txBody>
          <a:bodyPr vert="horz" lIns="0" tIns="0" rIns="0" bIns="0" rtlCol="0" anchor="t">
            <a:noAutofit/>
          </a:bodyPr>
          <a:lstStyle>
            <a:lvl1pPr algn="l" defTabSz="914400" rtl="0" eaLnBrk="1" latinLnBrk="0" hangingPunct="1">
              <a:lnSpc>
                <a:spcPts val="3100"/>
              </a:lnSpc>
              <a:spcBef>
                <a:spcPct val="0"/>
              </a:spcBef>
              <a:buNone/>
              <a:defRPr sz="3000" b="1" kern="1200">
                <a:solidFill>
                  <a:srgbClr val="5D696B"/>
                </a:solidFill>
                <a:latin typeface="Arial" panose="020B0604020202020204" pitchFamily="34" charset="0"/>
                <a:ea typeface="+mj-ea"/>
                <a:cs typeface="Arial" panose="020B0604020202020204" pitchFamily="34" charset="0"/>
              </a:defRPr>
            </a:lvl1pPr>
          </a:lstStyle>
          <a:p>
            <a:r>
              <a:rPr lang="en-US" dirty="0">
                <a:solidFill>
                  <a:srgbClr val="0066A6"/>
                </a:solidFill>
              </a:rPr>
              <a:t>Click to edit Master title</a:t>
            </a:r>
          </a:p>
        </p:txBody>
      </p:sp>
      <p:sp>
        <p:nvSpPr>
          <p:cNvPr id="15" name="Content Placeholder 2"/>
          <p:cNvSpPr>
            <a:spLocks noGrp="1"/>
          </p:cNvSpPr>
          <p:nvPr>
            <p:ph idx="10" hasCustomPrompt="1"/>
          </p:nvPr>
        </p:nvSpPr>
        <p:spPr>
          <a:xfrm>
            <a:off x="4611148" y="2002421"/>
            <a:ext cx="2967038" cy="4199560"/>
          </a:xfrm>
          <a:prstGeom prst="rect">
            <a:avLst/>
          </a:prstGeom>
        </p:spPr>
        <p:txBody>
          <a:bodyPr lIns="0" tIns="0" rIns="0" bIns="0">
            <a:noAutofit/>
          </a:bodyPr>
          <a:lstStyle>
            <a:lvl1pPr marL="0" indent="0">
              <a:lnSpc>
                <a:spcPts val="3000"/>
              </a:lnSpc>
              <a:spcBef>
                <a:spcPts val="0"/>
              </a:spcBef>
              <a:buNone/>
              <a:defRPr sz="1800">
                <a:solidFill>
                  <a:srgbClr val="5D696B"/>
                </a:solidFill>
                <a:latin typeface="Arial" panose="020B0604020202020204" pitchFamily="34" charset="0"/>
                <a:cs typeface="Arial" panose="020B0604020202020204" pitchFamily="34" charset="0"/>
              </a:defRPr>
            </a:lvl1pPr>
            <a:lvl2pPr marL="228600" indent="-228600">
              <a:lnSpc>
                <a:spcPts val="2400"/>
              </a:lnSpc>
              <a:spcBef>
                <a:spcPts val="0"/>
              </a:spcBef>
              <a:buClr>
                <a:srgbClr val="F7C315"/>
              </a:buClr>
              <a:buFont typeface="Wingdings" panose="05000000000000000000" pitchFamily="2" charset="2"/>
              <a:buChar char="§"/>
              <a:defRPr sz="1800">
                <a:solidFill>
                  <a:srgbClr val="5D696B"/>
                </a:solidFill>
              </a:defRPr>
            </a:lvl2pPr>
            <a:lvl3pPr>
              <a:lnSpc>
                <a:spcPts val="2400"/>
              </a:lnSpc>
              <a:spcBef>
                <a:spcPts val="0"/>
              </a:spcBef>
              <a:defRPr sz="1800">
                <a:solidFill>
                  <a:srgbClr val="5D696B"/>
                </a:solidFill>
              </a:defRPr>
            </a:lvl3pPr>
            <a:lvl4pPr>
              <a:lnSpc>
                <a:spcPts val="2400"/>
              </a:lnSpc>
              <a:spcBef>
                <a:spcPts val="0"/>
              </a:spcBef>
              <a:defRPr sz="1800">
                <a:solidFill>
                  <a:srgbClr val="5D696B"/>
                </a:solidFill>
              </a:defRPr>
            </a:lvl4pPr>
            <a:lvl5pPr>
              <a:lnSpc>
                <a:spcPts val="2400"/>
              </a:lnSpc>
              <a:spcBef>
                <a:spcPts val="0"/>
              </a:spcBef>
              <a:defRPr sz="1800">
                <a:solidFill>
                  <a:srgbClr val="5D696B"/>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17" name="Title 1"/>
          <p:cNvSpPr txBox="1">
            <a:spLocks/>
          </p:cNvSpPr>
          <p:nvPr userDrawn="1"/>
        </p:nvSpPr>
        <p:spPr>
          <a:xfrm>
            <a:off x="8659369" y="1143002"/>
            <a:ext cx="2967037" cy="859419"/>
          </a:xfrm>
          <a:prstGeom prst="rect">
            <a:avLst/>
          </a:prstGeom>
        </p:spPr>
        <p:txBody>
          <a:bodyPr vert="horz" lIns="0" tIns="0" rIns="0" bIns="0" rtlCol="0" anchor="t">
            <a:noAutofit/>
          </a:bodyPr>
          <a:lstStyle>
            <a:lvl1pPr algn="l" defTabSz="914400" rtl="0" eaLnBrk="1" latinLnBrk="0" hangingPunct="1">
              <a:lnSpc>
                <a:spcPts val="3100"/>
              </a:lnSpc>
              <a:spcBef>
                <a:spcPct val="0"/>
              </a:spcBef>
              <a:buNone/>
              <a:defRPr sz="3000" b="1" kern="1200">
                <a:solidFill>
                  <a:srgbClr val="5D696B"/>
                </a:solidFill>
                <a:latin typeface="Arial" panose="020B0604020202020204" pitchFamily="34" charset="0"/>
                <a:ea typeface="+mj-ea"/>
                <a:cs typeface="Arial" panose="020B0604020202020204" pitchFamily="34" charset="0"/>
              </a:defRPr>
            </a:lvl1pPr>
          </a:lstStyle>
          <a:p>
            <a:r>
              <a:rPr lang="en-US" dirty="0">
                <a:solidFill>
                  <a:schemeClr val="bg1"/>
                </a:solidFill>
              </a:rPr>
              <a:t>Click to edit Master title</a:t>
            </a:r>
          </a:p>
        </p:txBody>
      </p:sp>
      <p:sp>
        <p:nvSpPr>
          <p:cNvPr id="18" name="Content Placeholder 2"/>
          <p:cNvSpPr>
            <a:spLocks noGrp="1"/>
          </p:cNvSpPr>
          <p:nvPr>
            <p:ph idx="11" hasCustomPrompt="1"/>
          </p:nvPr>
        </p:nvSpPr>
        <p:spPr>
          <a:xfrm>
            <a:off x="8659368" y="2002421"/>
            <a:ext cx="2967038" cy="4199560"/>
          </a:xfrm>
          <a:prstGeom prst="rect">
            <a:avLst/>
          </a:prstGeom>
        </p:spPr>
        <p:txBody>
          <a:bodyPr lIns="0" tIns="0" rIns="0" bIns="0">
            <a:noAutofit/>
          </a:bodyPr>
          <a:lstStyle>
            <a:lvl1pPr marL="0" indent="0">
              <a:lnSpc>
                <a:spcPts val="3000"/>
              </a:lnSpc>
              <a:spcBef>
                <a:spcPts val="0"/>
              </a:spcBef>
              <a:buNone/>
              <a:defRPr sz="1800">
                <a:solidFill>
                  <a:schemeClr val="bg1"/>
                </a:solidFill>
                <a:latin typeface="Arial" panose="020B0604020202020204" pitchFamily="34" charset="0"/>
                <a:cs typeface="Arial" panose="020B0604020202020204" pitchFamily="34" charset="0"/>
              </a:defRPr>
            </a:lvl1pPr>
            <a:lvl2pPr marL="228600" indent="-228600">
              <a:lnSpc>
                <a:spcPts val="2400"/>
              </a:lnSpc>
              <a:spcBef>
                <a:spcPts val="0"/>
              </a:spcBef>
              <a:buClr>
                <a:srgbClr val="F7C315"/>
              </a:buClr>
              <a:buFont typeface="Wingdings" panose="05000000000000000000" pitchFamily="2" charset="2"/>
              <a:buChar char="§"/>
              <a:defRPr sz="1800">
                <a:solidFill>
                  <a:schemeClr val="bg1"/>
                </a:solidFill>
              </a:defRPr>
            </a:lvl2pPr>
            <a:lvl3pPr>
              <a:lnSpc>
                <a:spcPts val="2400"/>
              </a:lnSpc>
              <a:spcBef>
                <a:spcPts val="0"/>
              </a:spcBef>
              <a:defRPr sz="1800">
                <a:solidFill>
                  <a:schemeClr val="bg1"/>
                </a:solidFill>
              </a:defRPr>
            </a:lvl3pPr>
            <a:lvl4pPr>
              <a:lnSpc>
                <a:spcPts val="2400"/>
              </a:lnSpc>
              <a:spcBef>
                <a:spcPts val="0"/>
              </a:spcBef>
              <a:defRPr sz="1800">
                <a:solidFill>
                  <a:schemeClr val="bg1"/>
                </a:solidFill>
              </a:defRPr>
            </a:lvl4pPr>
            <a:lvl5pPr>
              <a:lnSpc>
                <a:spcPts val="2400"/>
              </a:lnSpc>
              <a:spcBef>
                <a:spcPts val="0"/>
              </a:spcBef>
              <a:defRPr sz="1800">
                <a:solidFill>
                  <a:schemeClr val="bg1"/>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12" name="object 4"/>
          <p:cNvSpPr/>
          <p:nvPr userDrawn="1"/>
        </p:nvSpPr>
        <p:spPr>
          <a:xfrm>
            <a:off x="0" y="1143002"/>
            <a:ext cx="342900" cy="269875"/>
          </a:xfrm>
          <a:custGeom>
            <a:avLst/>
            <a:gdLst/>
            <a:ahLst/>
            <a:cxnLst/>
            <a:rect l="l" t="t" r="r" b="b"/>
            <a:pathLst>
              <a:path w="342900" h="269875">
                <a:moveTo>
                  <a:pt x="0" y="269430"/>
                </a:moveTo>
                <a:lnTo>
                  <a:pt x="342900" y="269430"/>
                </a:lnTo>
                <a:lnTo>
                  <a:pt x="342900" y="0"/>
                </a:lnTo>
                <a:lnTo>
                  <a:pt x="0" y="0"/>
                </a:lnTo>
                <a:lnTo>
                  <a:pt x="0" y="269430"/>
                </a:lnTo>
                <a:close/>
              </a:path>
            </a:pathLst>
          </a:custGeom>
          <a:solidFill>
            <a:srgbClr val="F7C315"/>
          </a:solidFill>
        </p:spPr>
        <p:txBody>
          <a:bodyPr wrap="square" lIns="0" tIns="0" rIns="0" bIns="0" rtlCol="0"/>
          <a:lstStyle/>
          <a:p>
            <a:endParaRPr dirty="0"/>
          </a:p>
        </p:txBody>
      </p:sp>
      <p:sp>
        <p:nvSpPr>
          <p:cNvPr id="6" name="Slide Number Placeholder 5">
            <a:extLst>
              <a:ext uri="{FF2B5EF4-FFF2-40B4-BE49-F238E27FC236}">
                <a16:creationId xmlns:a16="http://schemas.microsoft.com/office/drawing/2014/main" id="{D505C0E1-FEAF-40A7-98C4-7F0DE92D81F3}"/>
              </a:ext>
            </a:extLst>
          </p:cNvPr>
          <p:cNvSpPr>
            <a:spLocks noGrp="1"/>
          </p:cNvSpPr>
          <p:nvPr>
            <p:ph type="sldNum" sz="quarter" idx="14"/>
          </p:nvPr>
        </p:nvSpPr>
        <p:spPr/>
        <p:txBody>
          <a:bodyPr/>
          <a:lstStyle>
            <a:lvl1pPr>
              <a:defRPr>
                <a:solidFill>
                  <a:schemeClr val="bg1"/>
                </a:solidFill>
              </a:defRPr>
            </a:lvl1pPr>
          </a:lstStyle>
          <a:p>
            <a:fld id="{BBDE5477-E857-49F4-AAAF-4FAD287E2330}" type="slidenum">
              <a:rPr lang="en-US" smtClean="0"/>
              <a:pPr/>
              <a:t>‹#›</a:t>
            </a:fld>
            <a:endParaRPr lang="en-US"/>
          </a:p>
        </p:txBody>
      </p:sp>
    </p:spTree>
    <p:extLst>
      <p:ext uri="{BB962C8B-B14F-4D97-AF65-F5344CB8AC3E}">
        <p14:creationId xmlns:p14="http://schemas.microsoft.com/office/powerpoint/2010/main" val="3337932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ray">
    <p:spTree>
      <p:nvGrpSpPr>
        <p:cNvPr id="1" name=""/>
        <p:cNvGrpSpPr/>
        <p:nvPr/>
      </p:nvGrpSpPr>
      <p:grpSpPr>
        <a:xfrm>
          <a:off x="0" y="0"/>
          <a:ext cx="0" cy="0"/>
          <a:chOff x="0" y="0"/>
          <a:chExt cx="0" cy="0"/>
        </a:xfrm>
      </p:grpSpPr>
      <p:sp>
        <p:nvSpPr>
          <p:cNvPr id="47" name="object 3"/>
          <p:cNvSpPr/>
          <p:nvPr userDrawn="1"/>
        </p:nvSpPr>
        <p:spPr>
          <a:xfrm>
            <a:off x="1" y="0"/>
            <a:ext cx="4078224" cy="6858000"/>
          </a:xfrm>
          <a:custGeom>
            <a:avLst/>
            <a:gdLst/>
            <a:ahLst/>
            <a:cxnLst/>
            <a:rect l="l" t="t" r="r" b="b"/>
            <a:pathLst>
              <a:path w="5395595" h="6858000">
                <a:moveTo>
                  <a:pt x="0" y="6858000"/>
                </a:moveTo>
                <a:lnTo>
                  <a:pt x="5395290" y="6858000"/>
                </a:lnTo>
                <a:lnTo>
                  <a:pt x="5395290" y="0"/>
                </a:lnTo>
                <a:lnTo>
                  <a:pt x="0" y="0"/>
                </a:lnTo>
                <a:lnTo>
                  <a:pt x="0" y="6858000"/>
                </a:lnTo>
                <a:close/>
              </a:path>
            </a:pathLst>
          </a:custGeom>
          <a:solidFill>
            <a:srgbClr val="E9E9E9"/>
          </a:solidFill>
          <a:effectLst>
            <a:outerShdw blurRad="50800" dist="38100" dir="2700000" algn="tl" rotWithShape="0">
              <a:prstClr val="black">
                <a:alpha val="40000"/>
              </a:prstClr>
            </a:outerShdw>
          </a:effectLst>
        </p:spPr>
        <p:txBody>
          <a:bodyPr wrap="square" lIns="0" tIns="0" rIns="0" bIns="0" rtlCol="0"/>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dirty="0"/>
          </a:p>
        </p:txBody>
      </p:sp>
      <p:sp>
        <p:nvSpPr>
          <p:cNvPr id="2" name="Title 1"/>
          <p:cNvSpPr>
            <a:spLocks noGrp="1"/>
          </p:cNvSpPr>
          <p:nvPr>
            <p:ph type="title"/>
          </p:nvPr>
        </p:nvSpPr>
        <p:spPr>
          <a:xfrm>
            <a:off x="685801" y="1143000"/>
            <a:ext cx="3218688" cy="795089"/>
          </a:xfrm>
        </p:spPr>
        <p:txBody>
          <a:bodyPr lIns="0" tIns="0" rIns="0" bIns="0" anchor="t">
            <a:spAutoFit/>
          </a:bodyPr>
          <a:lstStyle>
            <a:lvl1pPr algn="l">
              <a:lnSpc>
                <a:spcPts val="3100"/>
              </a:lnSpc>
              <a:defRPr sz="3000" b="1">
                <a:solidFill>
                  <a:srgbClr val="0066A6"/>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800" y="1938092"/>
            <a:ext cx="3218688" cy="3623031"/>
          </a:xfrm>
          <a:prstGeom prst="rect">
            <a:avLst/>
          </a:prstGeom>
        </p:spPr>
        <p:txBody>
          <a:bodyPr lIns="0" tIns="0" rIns="0" bIns="0">
            <a:noAutofit/>
          </a:bodyPr>
          <a:lstStyle>
            <a:lvl1pPr marL="0" indent="0">
              <a:lnSpc>
                <a:spcPct val="120000"/>
              </a:lnSpc>
              <a:spcBef>
                <a:spcPts val="0"/>
              </a:spcBef>
              <a:buNone/>
              <a:defRPr sz="1800">
                <a:solidFill>
                  <a:srgbClr val="5D696B"/>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rgbClr val="5D696B"/>
                </a:solidFill>
              </a:defRPr>
            </a:lvl2pPr>
            <a:lvl3pPr>
              <a:lnSpc>
                <a:spcPct val="120000"/>
              </a:lnSpc>
              <a:spcBef>
                <a:spcPts val="0"/>
              </a:spcBef>
              <a:defRPr sz="1800">
                <a:solidFill>
                  <a:srgbClr val="5D696B"/>
                </a:solidFill>
              </a:defRPr>
            </a:lvl3pPr>
            <a:lvl4pPr>
              <a:lnSpc>
                <a:spcPct val="120000"/>
              </a:lnSpc>
              <a:spcBef>
                <a:spcPts val="0"/>
              </a:spcBef>
              <a:defRPr sz="1800">
                <a:solidFill>
                  <a:srgbClr val="5D696B"/>
                </a:solidFill>
              </a:defRPr>
            </a:lvl4pPr>
            <a:lvl5pPr>
              <a:lnSpc>
                <a:spcPct val="120000"/>
              </a:lnSpc>
              <a:spcBef>
                <a:spcPts val="0"/>
              </a:spcBef>
              <a:defRPr sz="1800">
                <a:solidFill>
                  <a:srgbClr val="5D696B"/>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Slide Number Placeholder 5">
            <a:extLst>
              <a:ext uri="{FF2B5EF4-FFF2-40B4-BE49-F238E27FC236}">
                <a16:creationId xmlns:a16="http://schemas.microsoft.com/office/drawing/2014/main" id="{D6D72BAF-A5BF-4DC7-9514-32BF44DD7207}"/>
              </a:ext>
            </a:extLst>
          </p:cNvPr>
          <p:cNvSpPr>
            <a:spLocks noGrp="1"/>
          </p:cNvSpPr>
          <p:nvPr>
            <p:ph type="sldNum" sz="quarter" idx="12"/>
          </p:nvPr>
        </p:nvSpPr>
        <p:spPr/>
        <p:txBody>
          <a:bodyPr/>
          <a:lstStyle/>
          <a:p>
            <a:fld id="{BBDE5477-E857-49F4-AAAF-4FAD287E2330}" type="slidenum">
              <a:rPr lang="en-US" smtClean="0"/>
              <a:pPr/>
              <a:t>‹#›</a:t>
            </a:fld>
            <a:endParaRPr lang="en-US"/>
          </a:p>
        </p:txBody>
      </p:sp>
      <p:sp>
        <p:nvSpPr>
          <p:cNvPr id="5" name="Table Placeholder 4">
            <a:extLst>
              <a:ext uri="{FF2B5EF4-FFF2-40B4-BE49-F238E27FC236}">
                <a16:creationId xmlns:a16="http://schemas.microsoft.com/office/drawing/2014/main" id="{A77682B8-5ECB-445C-B5E1-DCAA1F90EAEF}"/>
              </a:ext>
            </a:extLst>
          </p:cNvPr>
          <p:cNvSpPr>
            <a:spLocks noGrp="1"/>
          </p:cNvSpPr>
          <p:nvPr>
            <p:ph type="tbl" sz="quarter" idx="13"/>
          </p:nvPr>
        </p:nvSpPr>
        <p:spPr>
          <a:xfrm>
            <a:off x="4721385" y="1142999"/>
            <a:ext cx="6858000" cy="4418123"/>
          </a:xfrm>
        </p:spPr>
        <p:txBody>
          <a:bodyPr/>
          <a:lstStyle/>
          <a:p>
            <a:endParaRPr lang="en-US"/>
          </a:p>
        </p:txBody>
      </p:sp>
    </p:spTree>
    <p:extLst>
      <p:ext uri="{BB962C8B-B14F-4D97-AF65-F5344CB8AC3E}">
        <p14:creationId xmlns:p14="http://schemas.microsoft.com/office/powerpoint/2010/main" val="22528815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Blue">
    <p:spTree>
      <p:nvGrpSpPr>
        <p:cNvPr id="1" name=""/>
        <p:cNvGrpSpPr/>
        <p:nvPr/>
      </p:nvGrpSpPr>
      <p:grpSpPr>
        <a:xfrm>
          <a:off x="0" y="0"/>
          <a:ext cx="0" cy="0"/>
          <a:chOff x="0" y="0"/>
          <a:chExt cx="0" cy="0"/>
        </a:xfrm>
      </p:grpSpPr>
      <p:sp>
        <p:nvSpPr>
          <p:cNvPr id="47" name="object 3"/>
          <p:cNvSpPr/>
          <p:nvPr userDrawn="1"/>
        </p:nvSpPr>
        <p:spPr>
          <a:xfrm>
            <a:off x="1" y="0"/>
            <a:ext cx="4078224" cy="6858000"/>
          </a:xfrm>
          <a:custGeom>
            <a:avLst/>
            <a:gdLst/>
            <a:ahLst/>
            <a:cxnLst/>
            <a:rect l="l" t="t" r="r" b="b"/>
            <a:pathLst>
              <a:path w="5395595" h="6858000">
                <a:moveTo>
                  <a:pt x="0" y="6858000"/>
                </a:moveTo>
                <a:lnTo>
                  <a:pt x="5395290" y="6858000"/>
                </a:lnTo>
                <a:lnTo>
                  <a:pt x="5395290" y="0"/>
                </a:lnTo>
                <a:lnTo>
                  <a:pt x="0" y="0"/>
                </a:lnTo>
                <a:lnTo>
                  <a:pt x="0" y="6858000"/>
                </a:lnTo>
                <a:close/>
              </a:path>
            </a:pathLst>
          </a:custGeom>
          <a:solidFill>
            <a:schemeClr val="accent1"/>
          </a:solidFill>
          <a:effectLst/>
        </p:spPr>
        <p:txBody>
          <a:bodyPr wrap="square" lIns="0" tIns="0" rIns="0" bIns="0" rtlCol="0"/>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dirty="0"/>
          </a:p>
        </p:txBody>
      </p:sp>
      <p:sp>
        <p:nvSpPr>
          <p:cNvPr id="2" name="Title 1"/>
          <p:cNvSpPr>
            <a:spLocks noGrp="1"/>
          </p:cNvSpPr>
          <p:nvPr>
            <p:ph type="title"/>
          </p:nvPr>
        </p:nvSpPr>
        <p:spPr>
          <a:xfrm>
            <a:off x="685801" y="1143003"/>
            <a:ext cx="3218688" cy="795089"/>
          </a:xfrm>
        </p:spPr>
        <p:txBody>
          <a:bodyPr lIns="0" tIns="0" rIns="0" bIns="0" anchor="t">
            <a:spAutoFit/>
          </a:bodyPr>
          <a:lstStyle>
            <a:lvl1pPr algn="l">
              <a:lnSpc>
                <a:spcPts val="3100"/>
              </a:lnSpc>
              <a:defRPr sz="3000" b="1">
                <a:solidFill>
                  <a:schemeClr val="bg1"/>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800" y="1938092"/>
            <a:ext cx="3218688" cy="3623031"/>
          </a:xfrm>
          <a:prstGeom prst="rect">
            <a:avLst/>
          </a:prstGeom>
        </p:spPr>
        <p:txBody>
          <a:bodyPr lIns="0" tIns="0" rIns="0" bIns="0">
            <a:noAutofit/>
          </a:bodyPr>
          <a:lstStyle>
            <a:lvl1pPr marL="0" indent="0">
              <a:lnSpc>
                <a:spcPct val="120000"/>
              </a:lnSpc>
              <a:spcBef>
                <a:spcPts val="0"/>
              </a:spcBef>
              <a:buNone/>
              <a:defRPr sz="1800">
                <a:solidFill>
                  <a:schemeClr val="bg1"/>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chemeClr val="bg1"/>
                </a:solidFill>
              </a:defRPr>
            </a:lvl2pPr>
            <a:lvl3pPr>
              <a:lnSpc>
                <a:spcPct val="120000"/>
              </a:lnSpc>
              <a:spcBef>
                <a:spcPts val="0"/>
              </a:spcBef>
              <a:defRPr sz="1800">
                <a:solidFill>
                  <a:schemeClr val="bg1"/>
                </a:solidFill>
              </a:defRPr>
            </a:lvl3pPr>
            <a:lvl4pPr>
              <a:lnSpc>
                <a:spcPct val="120000"/>
              </a:lnSpc>
              <a:spcBef>
                <a:spcPts val="0"/>
              </a:spcBef>
              <a:defRPr sz="1800">
                <a:solidFill>
                  <a:schemeClr val="bg1"/>
                </a:solidFill>
              </a:defRPr>
            </a:lvl4pPr>
            <a:lvl5pPr>
              <a:lnSpc>
                <a:spcPct val="120000"/>
              </a:lnSpc>
              <a:spcBef>
                <a:spcPts val="0"/>
              </a:spcBef>
              <a:defRPr sz="1800">
                <a:solidFill>
                  <a:schemeClr val="bg1"/>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Slide Number Placeholder 5">
            <a:extLst>
              <a:ext uri="{FF2B5EF4-FFF2-40B4-BE49-F238E27FC236}">
                <a16:creationId xmlns:a16="http://schemas.microsoft.com/office/drawing/2014/main" id="{7C13610E-125D-43DE-B3B8-0D8EA4146474}"/>
              </a:ext>
            </a:extLst>
          </p:cNvPr>
          <p:cNvSpPr>
            <a:spLocks noGrp="1"/>
          </p:cNvSpPr>
          <p:nvPr>
            <p:ph type="sldNum" sz="quarter" idx="12"/>
          </p:nvPr>
        </p:nvSpPr>
        <p:spPr/>
        <p:txBody>
          <a:bodyPr/>
          <a:lstStyle/>
          <a:p>
            <a:fld id="{BBDE5477-E857-49F4-AAAF-4FAD287E2330}" type="slidenum">
              <a:rPr lang="en-US" smtClean="0"/>
              <a:pPr/>
              <a:t>‹#›</a:t>
            </a:fld>
            <a:endParaRPr lang="en-US"/>
          </a:p>
        </p:txBody>
      </p:sp>
      <p:sp>
        <p:nvSpPr>
          <p:cNvPr id="7" name="Table Placeholder 4">
            <a:extLst>
              <a:ext uri="{FF2B5EF4-FFF2-40B4-BE49-F238E27FC236}">
                <a16:creationId xmlns:a16="http://schemas.microsoft.com/office/drawing/2014/main" id="{B4CCCE77-68EC-43F6-8E62-1F29AE50E31A}"/>
              </a:ext>
            </a:extLst>
          </p:cNvPr>
          <p:cNvSpPr>
            <a:spLocks noGrp="1"/>
          </p:cNvSpPr>
          <p:nvPr>
            <p:ph type="tbl" sz="quarter" idx="13"/>
          </p:nvPr>
        </p:nvSpPr>
        <p:spPr>
          <a:xfrm>
            <a:off x="4721385" y="1142999"/>
            <a:ext cx="6858000" cy="4418123"/>
          </a:xfrm>
        </p:spPr>
        <p:txBody>
          <a:bodyPr/>
          <a:lstStyle/>
          <a:p>
            <a:endParaRPr lang="en-US"/>
          </a:p>
        </p:txBody>
      </p:sp>
    </p:spTree>
    <p:extLst>
      <p:ext uri="{BB962C8B-B14F-4D97-AF65-F5344CB8AC3E}">
        <p14:creationId xmlns:p14="http://schemas.microsoft.com/office/powerpoint/2010/main" val="1214929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Gray">
    <p:spTree>
      <p:nvGrpSpPr>
        <p:cNvPr id="1" name=""/>
        <p:cNvGrpSpPr/>
        <p:nvPr/>
      </p:nvGrpSpPr>
      <p:grpSpPr>
        <a:xfrm>
          <a:off x="0" y="0"/>
          <a:ext cx="0" cy="0"/>
          <a:chOff x="0" y="0"/>
          <a:chExt cx="0" cy="0"/>
        </a:xfrm>
      </p:grpSpPr>
      <p:sp>
        <p:nvSpPr>
          <p:cNvPr id="47" name="object 3"/>
          <p:cNvSpPr/>
          <p:nvPr userDrawn="1"/>
        </p:nvSpPr>
        <p:spPr>
          <a:xfrm>
            <a:off x="1" y="0"/>
            <a:ext cx="4078224" cy="6858000"/>
          </a:xfrm>
          <a:custGeom>
            <a:avLst/>
            <a:gdLst/>
            <a:ahLst/>
            <a:cxnLst/>
            <a:rect l="l" t="t" r="r" b="b"/>
            <a:pathLst>
              <a:path w="5395595" h="6858000">
                <a:moveTo>
                  <a:pt x="0" y="6858000"/>
                </a:moveTo>
                <a:lnTo>
                  <a:pt x="5395290" y="6858000"/>
                </a:lnTo>
                <a:lnTo>
                  <a:pt x="5395290" y="0"/>
                </a:lnTo>
                <a:lnTo>
                  <a:pt x="0" y="0"/>
                </a:lnTo>
                <a:lnTo>
                  <a:pt x="0" y="6858000"/>
                </a:lnTo>
                <a:close/>
              </a:path>
            </a:pathLst>
          </a:custGeom>
          <a:solidFill>
            <a:srgbClr val="E9E9E9"/>
          </a:solidFill>
          <a:effectLst>
            <a:outerShdw blurRad="50800" dist="38100" dir="2700000" algn="tl" rotWithShape="0">
              <a:prstClr val="black">
                <a:alpha val="40000"/>
              </a:prstClr>
            </a:outerShdw>
          </a:effectLst>
        </p:spPr>
        <p:txBody>
          <a:bodyPr wrap="square" lIns="0" tIns="0" rIns="0" bIns="0" rtlCol="0"/>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dirty="0"/>
          </a:p>
        </p:txBody>
      </p:sp>
      <p:sp>
        <p:nvSpPr>
          <p:cNvPr id="2" name="Title 1"/>
          <p:cNvSpPr>
            <a:spLocks noGrp="1"/>
          </p:cNvSpPr>
          <p:nvPr>
            <p:ph type="title"/>
          </p:nvPr>
        </p:nvSpPr>
        <p:spPr>
          <a:xfrm>
            <a:off x="685801" y="1143000"/>
            <a:ext cx="3218688" cy="795089"/>
          </a:xfrm>
        </p:spPr>
        <p:txBody>
          <a:bodyPr lIns="0" tIns="0" rIns="0" bIns="0" anchor="t">
            <a:spAutoFit/>
          </a:bodyPr>
          <a:lstStyle>
            <a:lvl1pPr algn="l">
              <a:lnSpc>
                <a:spcPts val="3100"/>
              </a:lnSpc>
              <a:defRPr sz="3000" b="1">
                <a:solidFill>
                  <a:srgbClr val="0066A6"/>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800" y="1938092"/>
            <a:ext cx="3218688" cy="3623031"/>
          </a:xfrm>
          <a:prstGeom prst="rect">
            <a:avLst/>
          </a:prstGeom>
        </p:spPr>
        <p:txBody>
          <a:bodyPr lIns="0" tIns="0" rIns="0" bIns="0">
            <a:noAutofit/>
          </a:bodyPr>
          <a:lstStyle>
            <a:lvl1pPr marL="0" indent="0">
              <a:lnSpc>
                <a:spcPct val="120000"/>
              </a:lnSpc>
              <a:spcBef>
                <a:spcPts val="0"/>
              </a:spcBef>
              <a:buNone/>
              <a:defRPr sz="1800">
                <a:solidFill>
                  <a:srgbClr val="5D696B"/>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rgbClr val="5D696B"/>
                </a:solidFill>
              </a:defRPr>
            </a:lvl2pPr>
            <a:lvl3pPr>
              <a:lnSpc>
                <a:spcPct val="120000"/>
              </a:lnSpc>
              <a:spcBef>
                <a:spcPts val="0"/>
              </a:spcBef>
              <a:defRPr sz="1800">
                <a:solidFill>
                  <a:srgbClr val="5D696B"/>
                </a:solidFill>
              </a:defRPr>
            </a:lvl3pPr>
            <a:lvl4pPr>
              <a:lnSpc>
                <a:spcPct val="120000"/>
              </a:lnSpc>
              <a:spcBef>
                <a:spcPts val="0"/>
              </a:spcBef>
              <a:defRPr sz="1800">
                <a:solidFill>
                  <a:srgbClr val="5D696B"/>
                </a:solidFill>
              </a:defRPr>
            </a:lvl4pPr>
            <a:lvl5pPr>
              <a:lnSpc>
                <a:spcPct val="120000"/>
              </a:lnSpc>
              <a:spcBef>
                <a:spcPts val="0"/>
              </a:spcBef>
              <a:defRPr sz="1800">
                <a:solidFill>
                  <a:srgbClr val="5D696B"/>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Slide Number Placeholder 5">
            <a:extLst>
              <a:ext uri="{FF2B5EF4-FFF2-40B4-BE49-F238E27FC236}">
                <a16:creationId xmlns:a16="http://schemas.microsoft.com/office/drawing/2014/main" id="{D6D72BAF-A5BF-4DC7-9514-32BF44DD7207}"/>
              </a:ext>
            </a:extLst>
          </p:cNvPr>
          <p:cNvSpPr>
            <a:spLocks noGrp="1"/>
          </p:cNvSpPr>
          <p:nvPr>
            <p:ph type="sldNum" sz="quarter" idx="12"/>
          </p:nvPr>
        </p:nvSpPr>
        <p:spPr/>
        <p:txBody>
          <a:bodyPr/>
          <a:lstStyle/>
          <a:p>
            <a:fld id="{BBDE5477-E857-49F4-AAAF-4FAD287E2330}" type="slidenum">
              <a:rPr lang="en-US" smtClean="0"/>
              <a:pPr/>
              <a:t>‹#›</a:t>
            </a:fld>
            <a:endParaRPr lang="en-US"/>
          </a:p>
        </p:txBody>
      </p:sp>
      <p:sp>
        <p:nvSpPr>
          <p:cNvPr id="7" name="Chart Placeholder 6">
            <a:extLst>
              <a:ext uri="{FF2B5EF4-FFF2-40B4-BE49-F238E27FC236}">
                <a16:creationId xmlns:a16="http://schemas.microsoft.com/office/drawing/2014/main" id="{75E4B028-9CAF-4678-A9E5-D044C7206B99}"/>
              </a:ext>
            </a:extLst>
          </p:cNvPr>
          <p:cNvSpPr>
            <a:spLocks noGrp="1"/>
          </p:cNvSpPr>
          <p:nvPr>
            <p:ph type="chart" sz="quarter" idx="14"/>
          </p:nvPr>
        </p:nvSpPr>
        <p:spPr>
          <a:xfrm>
            <a:off x="4721385" y="1142999"/>
            <a:ext cx="6858000" cy="4418123"/>
          </a:xfrm>
        </p:spPr>
        <p:txBody>
          <a:bodyPr/>
          <a:lstStyle/>
          <a:p>
            <a:endParaRPr lang="en-US"/>
          </a:p>
        </p:txBody>
      </p:sp>
    </p:spTree>
    <p:extLst>
      <p:ext uri="{BB962C8B-B14F-4D97-AF65-F5344CB8AC3E}">
        <p14:creationId xmlns:p14="http://schemas.microsoft.com/office/powerpoint/2010/main" val="91467493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Blue">
    <p:spTree>
      <p:nvGrpSpPr>
        <p:cNvPr id="1" name=""/>
        <p:cNvGrpSpPr/>
        <p:nvPr/>
      </p:nvGrpSpPr>
      <p:grpSpPr>
        <a:xfrm>
          <a:off x="0" y="0"/>
          <a:ext cx="0" cy="0"/>
          <a:chOff x="0" y="0"/>
          <a:chExt cx="0" cy="0"/>
        </a:xfrm>
      </p:grpSpPr>
      <p:sp>
        <p:nvSpPr>
          <p:cNvPr id="47" name="object 3"/>
          <p:cNvSpPr/>
          <p:nvPr userDrawn="1"/>
        </p:nvSpPr>
        <p:spPr>
          <a:xfrm>
            <a:off x="1" y="0"/>
            <a:ext cx="4078224" cy="6858000"/>
          </a:xfrm>
          <a:custGeom>
            <a:avLst/>
            <a:gdLst/>
            <a:ahLst/>
            <a:cxnLst/>
            <a:rect l="l" t="t" r="r" b="b"/>
            <a:pathLst>
              <a:path w="5395595" h="6858000">
                <a:moveTo>
                  <a:pt x="0" y="6858000"/>
                </a:moveTo>
                <a:lnTo>
                  <a:pt x="5395290" y="6858000"/>
                </a:lnTo>
                <a:lnTo>
                  <a:pt x="5395290" y="0"/>
                </a:lnTo>
                <a:lnTo>
                  <a:pt x="0" y="0"/>
                </a:lnTo>
                <a:lnTo>
                  <a:pt x="0" y="6858000"/>
                </a:lnTo>
                <a:close/>
              </a:path>
            </a:pathLst>
          </a:custGeom>
          <a:solidFill>
            <a:schemeClr val="accent1"/>
          </a:solidFill>
          <a:effectLst/>
        </p:spPr>
        <p:txBody>
          <a:bodyPr wrap="square" lIns="0" tIns="0" rIns="0" bIns="0" rtlCol="0"/>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dirty="0"/>
          </a:p>
        </p:txBody>
      </p:sp>
      <p:sp>
        <p:nvSpPr>
          <p:cNvPr id="2" name="Title 1"/>
          <p:cNvSpPr>
            <a:spLocks noGrp="1"/>
          </p:cNvSpPr>
          <p:nvPr>
            <p:ph type="title"/>
          </p:nvPr>
        </p:nvSpPr>
        <p:spPr>
          <a:xfrm>
            <a:off x="685801" y="1143003"/>
            <a:ext cx="3218688" cy="795089"/>
          </a:xfrm>
        </p:spPr>
        <p:txBody>
          <a:bodyPr lIns="0" tIns="0" rIns="0" bIns="0" anchor="t">
            <a:spAutoFit/>
          </a:bodyPr>
          <a:lstStyle>
            <a:lvl1pPr algn="l">
              <a:lnSpc>
                <a:spcPts val="3100"/>
              </a:lnSpc>
              <a:defRPr sz="3000" b="1">
                <a:solidFill>
                  <a:schemeClr val="bg1"/>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800" y="1938092"/>
            <a:ext cx="3218688" cy="3623031"/>
          </a:xfrm>
          <a:prstGeom prst="rect">
            <a:avLst/>
          </a:prstGeom>
        </p:spPr>
        <p:txBody>
          <a:bodyPr lIns="0" tIns="0" rIns="0" bIns="0">
            <a:noAutofit/>
          </a:bodyPr>
          <a:lstStyle>
            <a:lvl1pPr marL="0" indent="0">
              <a:lnSpc>
                <a:spcPct val="120000"/>
              </a:lnSpc>
              <a:spcBef>
                <a:spcPts val="0"/>
              </a:spcBef>
              <a:buNone/>
              <a:defRPr sz="1800">
                <a:solidFill>
                  <a:schemeClr val="bg1"/>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chemeClr val="bg1"/>
                </a:solidFill>
              </a:defRPr>
            </a:lvl2pPr>
            <a:lvl3pPr>
              <a:lnSpc>
                <a:spcPct val="120000"/>
              </a:lnSpc>
              <a:spcBef>
                <a:spcPts val="0"/>
              </a:spcBef>
              <a:defRPr sz="1800">
                <a:solidFill>
                  <a:schemeClr val="bg1"/>
                </a:solidFill>
              </a:defRPr>
            </a:lvl3pPr>
            <a:lvl4pPr>
              <a:lnSpc>
                <a:spcPct val="120000"/>
              </a:lnSpc>
              <a:spcBef>
                <a:spcPts val="0"/>
              </a:spcBef>
              <a:defRPr sz="1800">
                <a:solidFill>
                  <a:schemeClr val="bg1"/>
                </a:solidFill>
              </a:defRPr>
            </a:lvl4pPr>
            <a:lvl5pPr>
              <a:lnSpc>
                <a:spcPct val="120000"/>
              </a:lnSpc>
              <a:spcBef>
                <a:spcPts val="0"/>
              </a:spcBef>
              <a:defRPr sz="1800">
                <a:solidFill>
                  <a:schemeClr val="bg1"/>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Slide Number Placeholder 5">
            <a:extLst>
              <a:ext uri="{FF2B5EF4-FFF2-40B4-BE49-F238E27FC236}">
                <a16:creationId xmlns:a16="http://schemas.microsoft.com/office/drawing/2014/main" id="{7C13610E-125D-43DE-B3B8-0D8EA4146474}"/>
              </a:ext>
            </a:extLst>
          </p:cNvPr>
          <p:cNvSpPr>
            <a:spLocks noGrp="1"/>
          </p:cNvSpPr>
          <p:nvPr>
            <p:ph type="sldNum" sz="quarter" idx="12"/>
          </p:nvPr>
        </p:nvSpPr>
        <p:spPr/>
        <p:txBody>
          <a:bodyPr/>
          <a:lstStyle/>
          <a:p>
            <a:fld id="{BBDE5477-E857-49F4-AAAF-4FAD287E2330}" type="slidenum">
              <a:rPr lang="en-US" smtClean="0"/>
              <a:pPr/>
              <a:t>‹#›</a:t>
            </a:fld>
            <a:endParaRPr lang="en-US"/>
          </a:p>
        </p:txBody>
      </p:sp>
      <p:sp>
        <p:nvSpPr>
          <p:cNvPr id="8" name="Chart Placeholder 6">
            <a:extLst>
              <a:ext uri="{FF2B5EF4-FFF2-40B4-BE49-F238E27FC236}">
                <a16:creationId xmlns:a16="http://schemas.microsoft.com/office/drawing/2014/main" id="{6764077F-26E0-48AC-9D22-2555DA0124A2}"/>
              </a:ext>
            </a:extLst>
          </p:cNvPr>
          <p:cNvSpPr>
            <a:spLocks noGrp="1"/>
          </p:cNvSpPr>
          <p:nvPr>
            <p:ph type="chart" sz="quarter" idx="14"/>
          </p:nvPr>
        </p:nvSpPr>
        <p:spPr>
          <a:xfrm>
            <a:off x="4721385" y="1142999"/>
            <a:ext cx="6858000" cy="4418123"/>
          </a:xfrm>
        </p:spPr>
        <p:txBody>
          <a:bodyPr/>
          <a:lstStyle/>
          <a:p>
            <a:endParaRPr lang="en-US"/>
          </a:p>
        </p:txBody>
      </p:sp>
    </p:spTree>
    <p:extLst>
      <p:ext uri="{BB962C8B-B14F-4D97-AF65-F5344CB8AC3E}">
        <p14:creationId xmlns:p14="http://schemas.microsoft.com/office/powerpoint/2010/main" val="961496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05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pic>
        <p:nvPicPr>
          <p:cNvPr id="29" name="Picture 28" descr="logo.png"/>
          <p:cNvPicPr>
            <a:picLocks noChangeAspect="1"/>
          </p:cNvPicPr>
          <p:nvPr userDrawn="1"/>
        </p:nvPicPr>
        <p:blipFill>
          <a:blip r:embed="rId6" cstate="print"/>
          <a:stretch>
            <a:fillRect/>
          </a:stretch>
        </p:blipFill>
        <p:spPr>
          <a:xfrm>
            <a:off x="0" y="552450"/>
            <a:ext cx="11493520" cy="4216400"/>
          </a:xfrm>
          <a:prstGeom prst="rect">
            <a:avLst/>
          </a:prstGeom>
        </p:spPr>
      </p:pic>
      <p:sp>
        <p:nvSpPr>
          <p:cNvPr id="30" name="Title Placeholder 1"/>
          <p:cNvSpPr>
            <a:spLocks noGrp="1"/>
          </p:cNvSpPr>
          <p:nvPr>
            <p:ph type="ctrTitle" hasCustomPrompt="1"/>
          </p:nvPr>
        </p:nvSpPr>
        <p:spPr>
          <a:xfrm>
            <a:off x="2686303" y="1878014"/>
            <a:ext cx="6555303" cy="867930"/>
          </a:xfrm>
          <a:noFill/>
          <a:ln w="9525">
            <a:noFill/>
            <a:miter lim="800000"/>
            <a:headEnd/>
            <a:tailEnd/>
          </a:ln>
        </p:spPr>
        <p:txBody>
          <a:bodyPr vert="horz" wrap="square" lIns="73152" tIns="45720" rIns="91440" bIns="45720" numCol="1" anchor="t" anchorCtr="0" compatLnSpc="1">
            <a:prstTxWarp prst="textNoShape">
              <a:avLst/>
            </a:prstTxWarp>
          </a:bodyPr>
          <a:lstStyle>
            <a:lvl1pPr algn="l" defTabSz="457063" rtl="0" eaLnBrk="0" fontAlgn="base" hangingPunct="0">
              <a:spcBef>
                <a:spcPct val="0"/>
              </a:spcBef>
              <a:spcAft>
                <a:spcPct val="0"/>
              </a:spcAft>
              <a:defRPr lang="en-US" sz="2799" b="1" kern="1200" baseline="0" noProof="0" dirty="0" smtClean="0">
                <a:solidFill>
                  <a:schemeClr val="tx1"/>
                </a:solidFill>
                <a:latin typeface="+mj-lt"/>
                <a:ea typeface="MS PGothic" pitchFamily="34" charset="-128"/>
                <a:cs typeface="ＭＳ Ｐゴシック" charset="-128"/>
              </a:defRPr>
            </a:lvl1pPr>
          </a:lstStyle>
          <a:p>
            <a:pPr lvl="0" algn="l" defTabSz="457063" rtl="0" eaLnBrk="0" fontAlgn="base" hangingPunct="0">
              <a:spcBef>
                <a:spcPct val="0"/>
              </a:spcBef>
              <a:spcAft>
                <a:spcPct val="0"/>
              </a:spcAft>
            </a:pPr>
            <a:r>
              <a:rPr lang="en-US" noProof="0" dirty="0"/>
              <a:t>Title in Title Case (Trebuchet MS 28pt, Black)</a:t>
            </a:r>
          </a:p>
        </p:txBody>
      </p:sp>
      <p:sp>
        <p:nvSpPr>
          <p:cNvPr id="31" name="Text Placeholder 17"/>
          <p:cNvSpPr>
            <a:spLocks noGrp="1"/>
          </p:cNvSpPr>
          <p:nvPr>
            <p:ph type="body" sz="quarter" idx="10" hasCustomPrompt="1"/>
          </p:nvPr>
        </p:nvSpPr>
        <p:spPr>
          <a:xfrm>
            <a:off x="2686303" y="2745945"/>
            <a:ext cx="6555303" cy="704245"/>
          </a:xfrm>
        </p:spPr>
        <p:txBody>
          <a:bodyPr lIns="91440" tIns="45720" rIns="91440" bIns="45720"/>
          <a:lstStyle>
            <a:lvl1pPr>
              <a:buFontTx/>
              <a:buNone/>
              <a:defRPr sz="1600" b="0" cap="all" baseline="0"/>
            </a:lvl1pPr>
            <a:lvl2pPr>
              <a:buFontTx/>
              <a:buNone/>
              <a:defRPr sz="1200" b="0" cap="all" baseline="0"/>
            </a:lvl2pPr>
            <a:lvl3pPr>
              <a:buFontTx/>
              <a:buNone/>
              <a:defRPr sz="1200" b="0" cap="all" baseline="0"/>
            </a:lvl3pPr>
            <a:lvl4pPr>
              <a:buFontTx/>
              <a:buNone/>
              <a:defRPr sz="1200" b="0" cap="all" baseline="0"/>
            </a:lvl4pPr>
            <a:lvl5pPr>
              <a:buFontTx/>
              <a:buNone/>
              <a:defRPr sz="1200" b="0" cap="all" baseline="0"/>
            </a:lvl5pPr>
          </a:lstStyle>
          <a:p>
            <a:pPr lvl="0"/>
            <a:r>
              <a:rPr lang="en-US" dirty="0"/>
              <a:t>subtitle in all caps (Trebuchet MS 16pt, black)</a:t>
            </a:r>
          </a:p>
        </p:txBody>
      </p:sp>
      <p:sp>
        <p:nvSpPr>
          <p:cNvPr id="32" name="Text Placeholder 17"/>
          <p:cNvSpPr>
            <a:spLocks noGrp="1"/>
          </p:cNvSpPr>
          <p:nvPr>
            <p:ph type="body" sz="quarter" idx="11" hasCustomPrompt="1"/>
          </p:nvPr>
        </p:nvSpPr>
        <p:spPr>
          <a:xfrm>
            <a:off x="2686303" y="3937446"/>
            <a:ext cx="6555303" cy="268123"/>
          </a:xfrm>
        </p:spPr>
        <p:txBody>
          <a:bodyPr lIns="91440" tIns="45720" rIns="91440" bIns="45720" anchor="ctr"/>
          <a:lstStyle>
            <a:lvl1pPr>
              <a:buFontTx/>
              <a:buNone/>
              <a:defRPr sz="1400" b="0" cap="none" baseline="0">
                <a:solidFill>
                  <a:schemeClr val="tx1"/>
                </a:solidFill>
              </a:defRPr>
            </a:lvl1pPr>
            <a:lvl2pPr>
              <a:buFontTx/>
              <a:buNone/>
              <a:defRPr sz="1200" b="0" cap="all" baseline="0"/>
            </a:lvl2pPr>
            <a:lvl3pPr>
              <a:buFontTx/>
              <a:buNone/>
              <a:defRPr sz="1200" b="0" cap="all" baseline="0"/>
            </a:lvl3pPr>
            <a:lvl4pPr>
              <a:buFontTx/>
              <a:buNone/>
              <a:defRPr sz="1200" b="0" cap="all" baseline="0"/>
            </a:lvl4pPr>
            <a:lvl5pPr>
              <a:buFontTx/>
              <a:buNone/>
              <a:defRPr sz="1200" b="0" cap="all" baseline="0"/>
            </a:lvl5pPr>
          </a:lstStyle>
          <a:p>
            <a:pPr lvl="0"/>
            <a:r>
              <a:rPr lang="en-US" dirty="0"/>
              <a:t>Date (Trebuchet MS 14pt, Black)</a:t>
            </a:r>
          </a:p>
        </p:txBody>
      </p:sp>
      <p:sp>
        <p:nvSpPr>
          <p:cNvPr id="4" name="Rectangle 3"/>
          <p:cNvSpPr/>
          <p:nvPr userDrawn="1"/>
        </p:nvSpPr>
        <p:spPr>
          <a:xfrm>
            <a:off x="7672886" y="620872"/>
            <a:ext cx="2236607" cy="1188720"/>
          </a:xfrm>
          <a:prstGeom prst="rect">
            <a:avLst/>
          </a:prstGeom>
          <a:gradFill>
            <a:gsLst>
              <a:gs pos="0">
                <a:srgbClr val="E23940"/>
              </a:gs>
              <a:gs pos="100000">
                <a:srgbClr val="AC252D"/>
              </a:gs>
            </a:gsLst>
            <a:lin ang="5400000" scaled="1"/>
          </a:gradFill>
          <a:ln w="952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rgbClr val="FFFFFF"/>
              </a:solidFill>
            </a:endParaRPr>
          </a:p>
        </p:txBody>
      </p:sp>
      <p:pic>
        <p:nvPicPr>
          <p:cNvPr id="4501" name="Picture 405" descr="Image result for dow dupont logo png"/>
          <p:cNvPicPr>
            <a:picLocks noChangeAspect="1" noChangeArrowheads="1"/>
          </p:cNvPicPr>
          <p:nvPr userDrawn="1"/>
        </p:nvPicPr>
        <p:blipFill rotWithShape="1">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53686"/>
          <a:stretch/>
        </p:blipFill>
        <p:spPr bwMode="auto">
          <a:xfrm>
            <a:off x="8889425" y="927641"/>
            <a:ext cx="865548" cy="575185"/>
          </a:xfrm>
          <a:prstGeom prst="rect">
            <a:avLst/>
          </a:prstGeom>
          <a:noFill/>
          <a:extLst>
            <a:ext uri="{909E8E84-426E-40DD-AFC4-6F175D3DCCD1}">
              <a14:hiddenFill xmlns:a14="http://schemas.microsoft.com/office/drawing/2010/main">
                <a:solidFill>
                  <a:srgbClr val="FFFFFF"/>
                </a:solidFill>
              </a14:hiddenFill>
            </a:ext>
          </a:extLst>
        </p:spPr>
      </p:pic>
      <p:pic>
        <p:nvPicPr>
          <p:cNvPr id="4504" name="Picture 408" descr="Image result for dow logo white 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827407" y="927641"/>
            <a:ext cx="1022285" cy="57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917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07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4880" y="6405036"/>
            <a:ext cx="1481665" cy="153888"/>
          </a:xfrm>
          <a:prstGeom prst="rect">
            <a:avLst/>
          </a:prstGeom>
        </p:spPr>
        <p:txBody>
          <a:bodyPr/>
          <a:lstStyle>
            <a:lvl1pPr>
              <a:defRPr>
                <a:latin typeface="+mn-lt"/>
                <a:sym typeface="Trebuchet MS" panose="020B0603020202020204" pitchFamily="34" charset="0"/>
              </a:defRPr>
            </a:lvl1pPr>
          </a:lstStyle>
          <a:p>
            <a:endParaRPr lang="en-US" dirty="0">
              <a:solidFill>
                <a:srgbClr val="FFFFFF">
                  <a:lumMod val="50000"/>
                </a:srgbClr>
              </a:solidFill>
            </a:endParaRPr>
          </a:p>
        </p:txBody>
      </p:sp>
      <p:sp>
        <p:nvSpPr>
          <p:cNvPr id="6"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
        <p:nvSpPr>
          <p:cNvPr id="5" name="Title 4"/>
          <p:cNvSpPr>
            <a:spLocks noGrp="1"/>
          </p:cNvSpPr>
          <p:nvPr>
            <p:ph type="title" hasCustomPrompt="1"/>
          </p:nvPr>
        </p:nvSpPr>
        <p:spPr>
          <a:xfrm>
            <a:off x="629836" y="622800"/>
            <a:ext cx="1093035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9"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652898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ay">
    <p:spTree>
      <p:nvGrpSpPr>
        <p:cNvPr id="1" name=""/>
        <p:cNvGrpSpPr/>
        <p:nvPr/>
      </p:nvGrpSpPr>
      <p:grpSpPr>
        <a:xfrm>
          <a:off x="0" y="0"/>
          <a:ext cx="0" cy="0"/>
          <a:chOff x="0" y="0"/>
          <a:chExt cx="0" cy="0"/>
        </a:xfrm>
      </p:grpSpPr>
      <p:sp>
        <p:nvSpPr>
          <p:cNvPr id="5" name="object 4"/>
          <p:cNvSpPr/>
          <p:nvPr userDrawn="1"/>
        </p:nvSpPr>
        <p:spPr>
          <a:xfrm>
            <a:off x="0" y="1143002"/>
            <a:ext cx="342900" cy="269875"/>
          </a:xfrm>
          <a:custGeom>
            <a:avLst/>
            <a:gdLst/>
            <a:ahLst/>
            <a:cxnLst/>
            <a:rect l="l" t="t" r="r" b="b"/>
            <a:pathLst>
              <a:path w="342900" h="269875">
                <a:moveTo>
                  <a:pt x="0" y="269430"/>
                </a:moveTo>
                <a:lnTo>
                  <a:pt x="342900" y="269430"/>
                </a:lnTo>
                <a:lnTo>
                  <a:pt x="342900" y="0"/>
                </a:lnTo>
                <a:lnTo>
                  <a:pt x="0" y="0"/>
                </a:lnTo>
                <a:lnTo>
                  <a:pt x="0" y="269430"/>
                </a:lnTo>
                <a:close/>
              </a:path>
            </a:pathLst>
          </a:custGeom>
          <a:solidFill>
            <a:srgbClr val="F7C315"/>
          </a:solidFill>
        </p:spPr>
        <p:txBody>
          <a:bodyPr wrap="square" lIns="0" tIns="0" rIns="0" bIns="0" rtlCol="0"/>
          <a:lstStyle/>
          <a:p>
            <a:endParaRPr dirty="0"/>
          </a:p>
        </p:txBody>
      </p:sp>
      <p:sp>
        <p:nvSpPr>
          <p:cNvPr id="7" name="Title 1">
            <a:extLst>
              <a:ext uri="{FF2B5EF4-FFF2-40B4-BE49-F238E27FC236}">
                <a16:creationId xmlns:a16="http://schemas.microsoft.com/office/drawing/2014/main" id="{A30C78B0-DC8D-4874-A4B5-286B969F2FAF}"/>
              </a:ext>
            </a:extLst>
          </p:cNvPr>
          <p:cNvSpPr>
            <a:spLocks noGrp="1"/>
          </p:cNvSpPr>
          <p:nvPr>
            <p:ph type="ctrTitle" hasCustomPrompt="1"/>
          </p:nvPr>
        </p:nvSpPr>
        <p:spPr>
          <a:xfrm>
            <a:off x="694873" y="1153885"/>
            <a:ext cx="7669665" cy="2308324"/>
          </a:xfrm>
        </p:spPr>
        <p:txBody>
          <a:bodyPr lIns="0" tIns="0" rIns="0" bIns="0" anchor="t">
            <a:normAutofit/>
          </a:bodyPr>
          <a:lstStyle>
            <a:lvl1pPr algn="l">
              <a:defRPr sz="6000" b="1" cap="all" baseline="0">
                <a:solidFill>
                  <a:srgbClr val="0066A6"/>
                </a:solidFill>
              </a:defRPr>
            </a:lvl1pPr>
          </a:lstStyle>
          <a:p>
            <a:r>
              <a:rPr lang="en-US" dirty="0"/>
              <a:t>Add title</a:t>
            </a:r>
          </a:p>
        </p:txBody>
      </p:sp>
      <p:sp>
        <p:nvSpPr>
          <p:cNvPr id="9" name="Text Placeholder 14">
            <a:extLst>
              <a:ext uri="{FF2B5EF4-FFF2-40B4-BE49-F238E27FC236}">
                <a16:creationId xmlns:a16="http://schemas.microsoft.com/office/drawing/2014/main" id="{17C5DE57-A980-4C80-99FE-695633A43925}"/>
              </a:ext>
            </a:extLst>
          </p:cNvPr>
          <p:cNvSpPr>
            <a:spLocks noGrp="1"/>
          </p:cNvSpPr>
          <p:nvPr>
            <p:ph type="body" sz="quarter" idx="10" hasCustomPrompt="1"/>
          </p:nvPr>
        </p:nvSpPr>
        <p:spPr>
          <a:xfrm>
            <a:off x="684213" y="3856039"/>
            <a:ext cx="5106526" cy="520700"/>
          </a:xfrm>
        </p:spPr>
        <p:txBody>
          <a:bodyPr lIns="0" tIns="0" rIns="0" bIns="0">
            <a:noAutofit/>
          </a:bodyPr>
          <a:lstStyle>
            <a:lvl1pPr marL="0" indent="0">
              <a:buFontTx/>
              <a:buNone/>
              <a:defRPr sz="3200">
                <a:solidFill>
                  <a:srgbClr val="0066A6"/>
                </a:solidFill>
              </a:defRPr>
            </a:lvl1pPr>
            <a:lvl2pPr marL="457063" indent="0">
              <a:buFontTx/>
              <a:buNone/>
              <a:defRPr/>
            </a:lvl2pPr>
            <a:lvl3pPr marL="914126" indent="0">
              <a:buFontTx/>
              <a:buNone/>
              <a:defRPr/>
            </a:lvl3pPr>
            <a:lvl4pPr marL="1371189" indent="0">
              <a:buFontTx/>
              <a:buNone/>
              <a:defRPr/>
            </a:lvl4pPr>
            <a:lvl5pPr marL="1828252" indent="0">
              <a:buFontTx/>
              <a:buNone/>
              <a:defRPr/>
            </a:lvl5pPr>
          </a:lstStyle>
          <a:p>
            <a:pPr lvl="0"/>
            <a:r>
              <a:rPr lang="en-US" dirty="0"/>
              <a:t>Add Title</a:t>
            </a:r>
          </a:p>
        </p:txBody>
      </p:sp>
      <p:sp>
        <p:nvSpPr>
          <p:cNvPr id="10" name="Text Placeholder 14">
            <a:extLst>
              <a:ext uri="{FF2B5EF4-FFF2-40B4-BE49-F238E27FC236}">
                <a16:creationId xmlns:a16="http://schemas.microsoft.com/office/drawing/2014/main" id="{3DCC9EDA-4659-4ECB-BA2D-1D5FF5DA4EFC}"/>
              </a:ext>
            </a:extLst>
          </p:cNvPr>
          <p:cNvSpPr>
            <a:spLocks noGrp="1"/>
          </p:cNvSpPr>
          <p:nvPr>
            <p:ph type="body" sz="quarter" idx="11" hasCustomPrompt="1"/>
          </p:nvPr>
        </p:nvSpPr>
        <p:spPr>
          <a:xfrm>
            <a:off x="684213" y="4446719"/>
            <a:ext cx="5106526" cy="520700"/>
          </a:xfrm>
        </p:spPr>
        <p:txBody>
          <a:bodyPr lIns="0" tIns="0" rIns="0" bIns="0">
            <a:noAutofit/>
          </a:bodyPr>
          <a:lstStyle>
            <a:lvl1pPr marL="0" indent="0">
              <a:buFontTx/>
              <a:buNone/>
              <a:defRPr sz="3200">
                <a:solidFill>
                  <a:srgbClr val="0066A6"/>
                </a:solidFill>
              </a:defRPr>
            </a:lvl1pPr>
            <a:lvl2pPr marL="457063" indent="0">
              <a:buFontTx/>
              <a:buNone/>
              <a:defRPr/>
            </a:lvl2pPr>
            <a:lvl3pPr marL="914126" indent="0">
              <a:buFontTx/>
              <a:buNone/>
              <a:defRPr/>
            </a:lvl3pPr>
            <a:lvl4pPr marL="1371189" indent="0">
              <a:buFontTx/>
              <a:buNone/>
              <a:defRPr/>
            </a:lvl4pPr>
            <a:lvl5pPr marL="1828252" indent="0">
              <a:buFontTx/>
              <a:buNone/>
              <a:defRPr/>
            </a:lvl5pPr>
          </a:lstStyle>
          <a:p>
            <a:pPr lvl="0"/>
            <a:r>
              <a:rPr lang="en-US" dirty="0"/>
              <a:t>Date</a:t>
            </a:r>
          </a:p>
        </p:txBody>
      </p:sp>
      <p:pic>
        <p:nvPicPr>
          <p:cNvPr id="15" name="Picture 3" descr="\\ARLINGTON\Arlington\DCS\Resources\TRN\Planning\_Planning Group Resources\References_Graphics\Photos\WMATA\Metrobus Photos\From Allison\Bus West Falls Church 061213-71 BW.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3279" r="46944"/>
          <a:stretch/>
        </p:blipFill>
        <p:spPr bwMode="auto">
          <a:xfrm>
            <a:off x="8535989" y="0"/>
            <a:ext cx="1396998" cy="23320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ARLINGTON\Arlington\DCS\Projects\TRN\60564102_WMATA_MSR\400_Technical\430_Branding and Templates\website\photos\Ginger's photos_Need to give her credit\10728353704_3179c91911_o BW.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7679" b="7679"/>
          <a:stretch/>
        </p:blipFill>
        <p:spPr bwMode="auto">
          <a:xfrm>
            <a:off x="8535989" y="4527549"/>
            <a:ext cx="3676142" cy="23336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ARLINGTON\Arlington\DCS\Projects\TRN\60564102_WMATA_MSR\400_Technical\430_Branding and Templates\website\photos\Ginger's photos_Need to give her credit\17004093055_d605d5fe0c_o BW.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853" t="11092" r="34209"/>
          <a:stretch/>
        </p:blipFill>
        <p:spPr bwMode="auto">
          <a:xfrm>
            <a:off x="10106025" y="0"/>
            <a:ext cx="2082800" cy="23320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9167" t="29295" r="3674" b="3831"/>
          <a:stretch/>
        </p:blipFill>
        <p:spPr bwMode="auto">
          <a:xfrm>
            <a:off x="8535989" y="2500313"/>
            <a:ext cx="3652836" cy="186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4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3178"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nSpc>
                <a:spcPct val="90000"/>
              </a:lnSpc>
              <a:spcAft>
                <a:spcPts val="1000"/>
              </a:spcAft>
            </a:pPr>
            <a:endParaRPr lang="en-US" sz="1200" dirty="0">
              <a:solidFill>
                <a:srgbClr val="FFFFFF"/>
              </a:solidFill>
            </a:endParaRPr>
          </a:p>
        </p:txBody>
      </p:sp>
      <p:sp>
        <p:nvSpPr>
          <p:cNvPr id="3" name="Date Placeholder 2"/>
          <p:cNvSpPr>
            <a:spLocks noGrp="1"/>
          </p:cNvSpPr>
          <p:nvPr>
            <p:ph type="dt" sz="half" idx="10"/>
          </p:nvPr>
        </p:nvSpPr>
        <p:spPr>
          <a:xfrm>
            <a:off x="9674880" y="6405036"/>
            <a:ext cx="1481665" cy="153888"/>
          </a:xfrm>
          <a:prstGeom prst="rect">
            <a:avLst/>
          </a:prstGeom>
        </p:spPr>
        <p:txBody>
          <a:bodyPr/>
          <a:lstStyle>
            <a:lvl1pPr>
              <a:defRPr>
                <a:latin typeface="+mn-lt"/>
                <a:sym typeface="Trebuchet MS" panose="020B0603020202020204" pitchFamily="34" charset="0"/>
              </a:defRPr>
            </a:lvl1pPr>
          </a:lstStyle>
          <a:p>
            <a:endParaRPr lang="en-US" dirty="0">
              <a:solidFill>
                <a:srgbClr val="FFFFFF">
                  <a:lumMod val="50000"/>
                </a:srgbClr>
              </a:solidFill>
            </a:endParaRPr>
          </a:p>
        </p:txBody>
      </p:sp>
      <p:sp>
        <p:nvSpPr>
          <p:cNvPr id="9" name="Title 1"/>
          <p:cNvSpPr>
            <a:spLocks noGrp="1"/>
          </p:cNvSpPr>
          <p:nvPr>
            <p:ph type="title" hasCustomPrompt="1"/>
          </p:nvPr>
        </p:nvSpPr>
        <p:spPr bwMode="ltGray">
          <a:xfrm>
            <a:off x="629836" y="1544274"/>
            <a:ext cx="3451501" cy="1495794"/>
          </a:xfrm>
          <a:noFill/>
        </p:spPr>
        <p:txBody>
          <a:bodyPr wrap="square" lIns="0" tIns="0" rIns="320040" bIns="0" anchor="b">
            <a:noAutofit/>
          </a:bodyPr>
          <a:lstStyle>
            <a:lvl1pPr>
              <a:defRPr sz="3199">
                <a:solidFill>
                  <a:schemeClr val="tx2"/>
                </a:solidFill>
                <a:latin typeface="+mj-lt"/>
              </a:defRPr>
            </a:lvl1pPr>
          </a:lstStyle>
          <a:p>
            <a:r>
              <a:rPr lang="en-US" dirty="0"/>
              <a:t>Click to add title</a:t>
            </a:r>
          </a:p>
        </p:txBody>
      </p:sp>
      <p:sp>
        <p:nvSpPr>
          <p:cNvPr id="10" name="FooterSimple" hidden="1"/>
          <p:cNvSpPr txBox="1"/>
          <p:nvPr userDrawn="1">
            <p:custDataLst>
              <p:tags r:id="rId1"/>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371588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099"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408" y="2668041"/>
            <a:ext cx="9617986" cy="3201026"/>
          </a:xfrm>
          <a:prstGeom prst="rect">
            <a:avLst/>
          </a:prstGeom>
          <a:ln w="9525">
            <a:solidFill>
              <a:schemeClr val="bg1"/>
            </a:solidFill>
          </a:ln>
          <a:extLst/>
        </p:spPr>
        <p:txBody>
          <a:bodyPr lIns="274320" tIns="274320" rIns="274320" bIns="137160" anchor="b">
            <a:noAutofit/>
          </a:bodyPr>
          <a:lstStyle>
            <a:lvl1pPr marL="0" algn="l" defTabSz="914126" rtl="0" eaLnBrk="1" fontAlgn="auto" latinLnBrk="0" hangingPunct="1">
              <a:lnSpc>
                <a:spcPts val="5998"/>
              </a:lnSpc>
              <a:spcBef>
                <a:spcPts val="0"/>
              </a:spcBef>
              <a:spcAft>
                <a:spcPts val="0"/>
              </a:spcAft>
              <a:defRPr lang="en-US" sz="5398"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p:cNvSpPr txBox="1"/>
          <p:nvPr/>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3" name="Date Placeholder 2"/>
          <p:cNvSpPr>
            <a:spLocks noGrp="1"/>
          </p:cNvSpPr>
          <p:nvPr>
            <p:ph type="dt" sz="half" idx="10"/>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59" name="Rectangle 58"/>
          <p:cNvSpPr/>
          <p:nvPr userDrawn="1"/>
        </p:nvSpPr>
        <p:spPr bwMode="white">
          <a:xfrm>
            <a:off x="1284409" y="1428131"/>
            <a:ext cx="947425"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9"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2884469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12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5" name="TextBox 4"/>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4" name="Date Placeholder 3"/>
          <p:cNvSpPr>
            <a:spLocks noGrp="1"/>
          </p:cNvSpPr>
          <p:nvPr>
            <p:ph type="dt" sz="half" idx="10"/>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147" name="Title 1"/>
          <p:cNvSpPr>
            <a:spLocks noGrp="1"/>
          </p:cNvSpPr>
          <p:nvPr>
            <p:ph type="title" hasCustomPrompt="1"/>
          </p:nvPr>
        </p:nvSpPr>
        <p:spPr bwMode="blackWhite">
          <a:xfrm>
            <a:off x="629836" y="3826800"/>
            <a:ext cx="10933952" cy="2041200"/>
          </a:xfrm>
        </p:spPr>
        <p:txBody>
          <a:bodyPr anchor="t">
            <a:noAutofit/>
          </a:bodyPr>
          <a:lstStyle>
            <a:lvl1pPr>
              <a:defRPr sz="5398">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737" y="3680016"/>
            <a:ext cx="1157328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430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614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9398" t="8741" r="101" b="27"/>
          <a:stretch/>
        </p:blipFill>
        <p:spPr bwMode="ltGray">
          <a:xfrm flipV="1">
            <a:off x="4063936" y="0"/>
            <a:ext cx="416842" cy="6858000"/>
          </a:xfrm>
          <a:prstGeom prst="rect">
            <a:avLst/>
          </a:prstGeom>
        </p:spPr>
      </p:pic>
      <p:sp>
        <p:nvSpPr>
          <p:cNvPr id="17" name="Date Placeholder 1"/>
          <p:cNvSpPr>
            <a:spLocks noGrp="1"/>
          </p:cNvSpPr>
          <p:nvPr>
            <p:ph type="dt" sz="half" idx="31"/>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20" name="TextBox 19"/>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6" name="Rectangle 25"/>
          <p:cNvSpPr/>
          <p:nvPr userDrawn="1"/>
        </p:nvSpPr>
        <p:spPr bwMode="white">
          <a:xfrm>
            <a:off x="0" y="0"/>
            <a:ext cx="407844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27" name="Title 4"/>
          <p:cNvSpPr>
            <a:spLocks noGrp="1"/>
          </p:cNvSpPr>
          <p:nvPr>
            <p:ph type="title" hasCustomPrompt="1"/>
          </p:nvPr>
        </p:nvSpPr>
        <p:spPr>
          <a:xfrm>
            <a:off x="629837" y="2681103"/>
            <a:ext cx="3127066" cy="1495794"/>
          </a:xfrm>
          <a:prstGeom prst="rect">
            <a:avLst/>
          </a:prstGeom>
        </p:spPr>
        <p:txBody>
          <a:bodyPr anchor="ctr">
            <a:noAutofit/>
          </a:bodyPr>
          <a:lstStyle>
            <a:lvl1pPr>
              <a:defRPr sz="3199">
                <a:solidFill>
                  <a:schemeClr val="tx2"/>
                </a:solidFill>
                <a:latin typeface="+mj-lt"/>
                <a:sym typeface="Trebuchet MS" panose="020B0603020202020204" pitchFamily="34" charset="0"/>
              </a:defRPr>
            </a:lvl1pPr>
          </a:lstStyle>
          <a:p>
            <a:r>
              <a:rPr lang="en-US" dirty="0"/>
              <a:t>Click to add title</a:t>
            </a:r>
          </a:p>
        </p:txBody>
      </p:sp>
      <p:sp>
        <p:nvSpPr>
          <p:cNvPr id="11"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2961998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17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9398" t="8741" r="101" b="27"/>
          <a:stretch/>
        </p:blipFill>
        <p:spPr bwMode="ltGray">
          <a:xfrm flipV="1">
            <a:off x="7163741" y="0"/>
            <a:ext cx="416842" cy="6858000"/>
          </a:xfrm>
          <a:prstGeom prst="rect">
            <a:avLst/>
          </a:prstGeom>
        </p:spPr>
      </p:pic>
      <p:sp>
        <p:nvSpPr>
          <p:cNvPr id="13" name="Rectangle 12"/>
          <p:cNvSpPr/>
          <p:nvPr userDrawn="1"/>
        </p:nvSpPr>
        <p:spPr bwMode="white">
          <a:xfrm>
            <a:off x="0" y="0"/>
            <a:ext cx="717008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6" name="Date Placeholder 2"/>
          <p:cNvSpPr>
            <a:spLocks noGrp="1"/>
          </p:cNvSpPr>
          <p:nvPr>
            <p:ph type="dt" sz="half" idx="10"/>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17" name="TextBox 16"/>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3" name="Title 3"/>
          <p:cNvSpPr>
            <a:spLocks noGrp="1"/>
          </p:cNvSpPr>
          <p:nvPr>
            <p:ph type="title" hasCustomPrompt="1"/>
          </p:nvPr>
        </p:nvSpPr>
        <p:spPr>
          <a:xfrm>
            <a:off x="629836" y="622800"/>
            <a:ext cx="625517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9"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1"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2932681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819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9398" t="8741" r="101" b="27"/>
          <a:stretch/>
        </p:blipFill>
        <p:spPr bwMode="ltGray">
          <a:xfrm flipH="1">
            <a:off x="3670113" y="0"/>
            <a:ext cx="416842" cy="6858000"/>
          </a:xfrm>
          <a:prstGeom prst="rect">
            <a:avLst/>
          </a:prstGeom>
        </p:spPr>
      </p:pic>
      <p:sp>
        <p:nvSpPr>
          <p:cNvPr id="11" name="Title 4"/>
          <p:cNvSpPr>
            <a:spLocks noGrp="1"/>
          </p:cNvSpPr>
          <p:nvPr>
            <p:ph type="title" hasCustomPrompt="1"/>
          </p:nvPr>
        </p:nvSpPr>
        <p:spPr>
          <a:xfrm>
            <a:off x="629837" y="2681103"/>
            <a:ext cx="3127066" cy="1495794"/>
          </a:xfrm>
          <a:prstGeom prst="rect">
            <a:avLst/>
          </a:prstGeom>
        </p:spPr>
        <p:txBody>
          <a:bodyPr anchor="ctr">
            <a:noAutofit/>
          </a:bodyPr>
          <a:lstStyle>
            <a:lvl1pPr>
              <a:defRPr sz="3199">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79701" y="-1309"/>
            <a:ext cx="8109125"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2" name="Date Placeholder 1"/>
          <p:cNvSpPr>
            <a:spLocks noGrp="1"/>
          </p:cNvSpPr>
          <p:nvPr>
            <p:ph type="dt" sz="half" idx="29"/>
          </p:nvPr>
        </p:nvSpPr>
        <p:spPr>
          <a:xfrm>
            <a:off x="9674880" y="6405036"/>
            <a:ext cx="1481665"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5" name="TextBox 14"/>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4"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1097817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21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9398" t="8741" r="101" b="27"/>
          <a:stretch/>
        </p:blipFill>
        <p:spPr bwMode="ltGray">
          <a:xfrm flipH="1">
            <a:off x="5688101" y="0"/>
            <a:ext cx="416842" cy="6858000"/>
          </a:xfrm>
          <a:prstGeom prst="rect">
            <a:avLst/>
          </a:prstGeom>
        </p:spPr>
      </p:pic>
      <p:sp>
        <p:nvSpPr>
          <p:cNvPr id="12" name="Rectangle 11"/>
          <p:cNvSpPr/>
          <p:nvPr userDrawn="1"/>
        </p:nvSpPr>
        <p:spPr>
          <a:xfrm>
            <a:off x="6094412" y="0"/>
            <a:ext cx="6094413"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3" name="Picture Placeholder 18"/>
          <p:cNvSpPr>
            <a:spLocks noGrp="1"/>
          </p:cNvSpPr>
          <p:nvPr>
            <p:ph type="pic" sz="quarter" idx="14" hasCustomPrompt="1"/>
          </p:nvPr>
        </p:nvSpPr>
        <p:spPr>
          <a:xfrm>
            <a:off x="6090435" y="0"/>
            <a:ext cx="6098388" cy="6858000"/>
          </a:xfrm>
          <a:prstGeom prst="rect">
            <a:avLst/>
          </a:prstGeom>
          <a:noFill/>
        </p:spPr>
        <p:txBody>
          <a:bodyPr lIns="914400" tIns="914400" rIns="914400" bIns="914400"/>
          <a:lstStyle>
            <a:lvl1pPr algn="ctr">
              <a:defRPr sz="1799"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29836" y="1785600"/>
            <a:ext cx="4387257" cy="3286800"/>
          </a:xfrm>
          <a:prstGeom prst="rect">
            <a:avLst/>
          </a:prstGeom>
          <a:noFill/>
        </p:spPr>
        <p:txBody>
          <a:bodyPr wrap="square" lIns="0" tIns="0" rIns="320040" bIns="0" anchor="ctr">
            <a:noAutofit/>
          </a:bodyPr>
          <a:lstStyle>
            <a:lvl1pPr>
              <a:defRPr sz="4399">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800" dirty="0">
              <a:solidFill>
                <a:srgbClr val="FFFFFF">
                  <a:lumMod val="50000"/>
                </a:srgbClr>
              </a:solidFill>
              <a:sym typeface="Trebuchet MS" panose="020B0603020202020204" pitchFamily="34" charset="0"/>
            </a:endParaRPr>
          </a:p>
        </p:txBody>
      </p:sp>
      <p:sp>
        <p:nvSpPr>
          <p:cNvPr id="16" name="Date Placeholder 2"/>
          <p:cNvSpPr>
            <a:spLocks noGrp="1"/>
          </p:cNvSpPr>
          <p:nvPr>
            <p:ph type="dt" sz="half" idx="15"/>
          </p:nvPr>
        </p:nvSpPr>
        <p:spPr>
          <a:xfrm>
            <a:off x="9674880" y="6405036"/>
            <a:ext cx="1481665"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21"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1980470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24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9" name="Picture 8"/>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9398" t="8741" r="101" b="27"/>
          <a:stretch/>
        </p:blipFill>
        <p:spPr bwMode="ltGray">
          <a:xfrm flipH="1">
            <a:off x="7407920" y="0"/>
            <a:ext cx="416842" cy="6858000"/>
          </a:xfrm>
          <a:prstGeom prst="rect">
            <a:avLst/>
          </a:prstGeom>
        </p:spPr>
      </p:pic>
      <p:sp>
        <p:nvSpPr>
          <p:cNvPr id="10" name="Rectangle 9"/>
          <p:cNvSpPr/>
          <p:nvPr userDrawn="1"/>
        </p:nvSpPr>
        <p:spPr bwMode="gray">
          <a:xfrm>
            <a:off x="7817507" y="0"/>
            <a:ext cx="437131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1" name="Picture Placeholder 5"/>
          <p:cNvSpPr>
            <a:spLocks noGrp="1"/>
          </p:cNvSpPr>
          <p:nvPr>
            <p:ph type="pic" sz="quarter" idx="11" hasCustomPrompt="1"/>
          </p:nvPr>
        </p:nvSpPr>
        <p:spPr>
          <a:xfrm>
            <a:off x="7817989" y="0"/>
            <a:ext cx="4370836"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4880" y="6405036"/>
            <a:ext cx="1481665"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5" name="Copyright"/>
          <p:cNvSpPr txBox="1"/>
          <p:nvPr userDrawn="1"/>
        </p:nvSpPr>
        <p:spPr>
          <a:xfrm rot="16200000">
            <a:off x="9483761" y="3916408"/>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4" name="Title 1"/>
          <p:cNvSpPr>
            <a:spLocks noGrp="1"/>
          </p:cNvSpPr>
          <p:nvPr>
            <p:ph type="title" hasCustomPrompt="1"/>
          </p:nvPr>
        </p:nvSpPr>
        <p:spPr bwMode="blackWhite">
          <a:xfrm>
            <a:off x="629836" y="1804650"/>
            <a:ext cx="6245925" cy="3286800"/>
          </a:xfrm>
          <a:prstGeom prst="rect">
            <a:avLst/>
          </a:prstGeom>
        </p:spPr>
        <p:txBody>
          <a:bodyPr anchor="ctr">
            <a:noAutofit/>
          </a:bodyPr>
          <a:lstStyle>
            <a:lvl1pPr>
              <a:defRPr sz="4399">
                <a:solidFill>
                  <a:schemeClr val="bg1"/>
                </a:solidFill>
                <a:latin typeface="+mj-lt"/>
                <a:sym typeface="Trebuchet MS" panose="020B0603020202020204" pitchFamily="34" charset="0"/>
              </a:defRPr>
            </a:lvl1pPr>
          </a:lstStyle>
          <a:p>
            <a:r>
              <a:rPr lang="en-US" dirty="0"/>
              <a:t>Click to edit title</a:t>
            </a:r>
          </a:p>
        </p:txBody>
      </p:sp>
      <p:sp>
        <p:nvSpPr>
          <p:cNvPr id="13" name="TextBox 12"/>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800" dirty="0">
              <a:solidFill>
                <a:srgbClr val="FFFFFF">
                  <a:lumMod val="50000"/>
                </a:srgbClr>
              </a:solidFill>
              <a:sym typeface="Trebuchet MS" panose="020B0603020202020204" pitchFamily="34" charset="0"/>
            </a:endParaRPr>
          </a:p>
        </p:txBody>
      </p:sp>
      <p:sp>
        <p:nvSpPr>
          <p:cNvPr id="16"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2158839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26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5" name="Picture 2"/>
          <p:cNvPicPr>
            <a:picLocks noChangeAspect="1" noChangeArrowheads="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07829" y="3594368"/>
            <a:ext cx="1364894" cy="338296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4"/>
          <p:cNvSpPr/>
          <p:nvPr userDrawn="1"/>
        </p:nvSpPr>
        <p:spPr bwMode="ltGray">
          <a:xfrm>
            <a:off x="1524" y="1310"/>
            <a:ext cx="408724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5" name="Date Placeholder 4"/>
          <p:cNvSpPr>
            <a:spLocks noGrp="1"/>
          </p:cNvSpPr>
          <p:nvPr>
            <p:ph type="dt" sz="half" idx="10"/>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12" name="TextBox 11"/>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7" name="Title 2"/>
          <p:cNvSpPr>
            <a:spLocks noGrp="1"/>
          </p:cNvSpPr>
          <p:nvPr>
            <p:ph type="title" hasCustomPrompt="1"/>
          </p:nvPr>
        </p:nvSpPr>
        <p:spPr>
          <a:xfrm>
            <a:off x="629836" y="2764204"/>
            <a:ext cx="2477993" cy="1314311"/>
          </a:xfrm>
          <a:prstGeom prst="rect">
            <a:avLst/>
          </a:prstGeom>
        </p:spPr>
        <p:txBody>
          <a:bodyPr anchor="ctr">
            <a:noAutofit/>
          </a:bodyPr>
          <a:lstStyle>
            <a:lvl1pPr>
              <a:defRPr sz="3199"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0"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2668467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229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16" name="Freeform 14"/>
          <p:cNvSpPr/>
          <p:nvPr userDrawn="1"/>
        </p:nvSpPr>
        <p:spPr bwMode="ltGray">
          <a:xfrm>
            <a:off x="0" y="0"/>
            <a:ext cx="408724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29836" y="2764204"/>
            <a:ext cx="2477993" cy="1314311"/>
          </a:xfrm>
        </p:spPr>
        <p:txBody>
          <a:bodyPr anchor="ctr" anchorCtr="0">
            <a:noAutofit/>
          </a:bodyPr>
          <a:lstStyle>
            <a:lvl1pPr>
              <a:defRPr sz="3199" baseline="0">
                <a:solidFill>
                  <a:srgbClr val="FFFFFF"/>
                </a:solidFill>
                <a:latin typeface="+mj-lt"/>
              </a:defRPr>
            </a:lvl1pPr>
          </a:lstStyle>
          <a:p>
            <a:r>
              <a:rPr lang="en-US" dirty="0"/>
              <a:t>Click to add title</a:t>
            </a:r>
          </a:p>
        </p:txBody>
      </p:sp>
      <p:pic>
        <p:nvPicPr>
          <p:cNvPr id="4" name="Picture 3"/>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6216" b="7716"/>
          <a:stretch/>
        </p:blipFill>
        <p:spPr>
          <a:xfrm rot="120000">
            <a:off x="2140750" y="3402829"/>
            <a:ext cx="2693964" cy="3461745"/>
          </a:xfrm>
          <a:prstGeom prst="rect">
            <a:avLst/>
          </a:prstGeom>
        </p:spPr>
      </p:pic>
      <p:sp>
        <p:nvSpPr>
          <p:cNvPr id="13" name="Date Placeholder 3"/>
          <p:cNvSpPr>
            <a:spLocks noGrp="1"/>
          </p:cNvSpPr>
          <p:nvPr>
            <p:ph type="dt" sz="half" idx="2"/>
          </p:nvPr>
        </p:nvSpPr>
        <p:spPr>
          <a:xfrm>
            <a:off x="9674880" y="6405036"/>
            <a:ext cx="1481665"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4" name="TextBox 13"/>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7"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3758514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Point Gray">
    <p:spTree>
      <p:nvGrpSpPr>
        <p:cNvPr id="1" name=""/>
        <p:cNvGrpSpPr/>
        <p:nvPr/>
      </p:nvGrpSpPr>
      <p:grpSpPr>
        <a:xfrm>
          <a:off x="0" y="0"/>
          <a:ext cx="0" cy="0"/>
          <a:chOff x="0" y="0"/>
          <a:chExt cx="0" cy="0"/>
        </a:xfrm>
      </p:grpSpPr>
      <p:cxnSp>
        <p:nvCxnSpPr>
          <p:cNvPr id="7" name="Straight Connector 6"/>
          <p:cNvCxnSpPr/>
          <p:nvPr userDrawn="1"/>
        </p:nvCxnSpPr>
        <p:spPr>
          <a:xfrm>
            <a:off x="612648" y="2496312"/>
            <a:ext cx="1136702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0"/>
          </p:nvPr>
        </p:nvSpPr>
        <p:spPr>
          <a:xfrm>
            <a:off x="630936" y="3831336"/>
            <a:ext cx="10475088" cy="1863725"/>
          </a:xfrm>
          <a:prstGeom prst="rect">
            <a:avLst/>
          </a:prstGeom>
        </p:spPr>
        <p:txBody>
          <a:bodyPr>
            <a:noAutofit/>
          </a:bodyPr>
          <a:lstStyle>
            <a:lvl1pPr>
              <a:lnSpc>
                <a:spcPct val="100000"/>
              </a:lnSpc>
              <a:defRPr sz="6000" b="1" i="0">
                <a:solidFill>
                  <a:schemeClr val="accent1"/>
                </a:solidFill>
              </a:defRPr>
            </a:lvl1pPr>
          </a:lstStyle>
          <a:p>
            <a:pPr lvl="0"/>
            <a:r>
              <a:rPr lang="en-US" dirty="0"/>
              <a:t>Click to edit Master text styles</a:t>
            </a:r>
          </a:p>
        </p:txBody>
      </p:sp>
      <p:sp>
        <p:nvSpPr>
          <p:cNvPr id="13" name="Slide Number Placeholder 12">
            <a:extLst>
              <a:ext uri="{FF2B5EF4-FFF2-40B4-BE49-F238E27FC236}">
                <a16:creationId xmlns:a16="http://schemas.microsoft.com/office/drawing/2014/main" id="{A2128693-B5A4-42C4-8784-EF28A53C2F70}"/>
              </a:ext>
            </a:extLst>
          </p:cNvPr>
          <p:cNvSpPr>
            <a:spLocks noGrp="1"/>
          </p:cNvSpPr>
          <p:nvPr>
            <p:ph type="sldNum" sz="quarter" idx="13"/>
          </p:nvPr>
        </p:nvSpPr>
        <p:spPr/>
        <p:txBody>
          <a:bodyPr/>
          <a:lstStyle/>
          <a:p>
            <a:fld id="{BBDE5477-E857-49F4-AAAF-4FAD287E2330}" type="slidenum">
              <a:rPr lang="en-US" smtClean="0"/>
              <a:pPr/>
              <a:t>‹#›</a:t>
            </a:fld>
            <a:endParaRPr lang="en-US"/>
          </a:p>
        </p:txBody>
      </p:sp>
    </p:spTree>
    <p:extLst>
      <p:ext uri="{BB962C8B-B14F-4D97-AF65-F5344CB8AC3E}">
        <p14:creationId xmlns:p14="http://schemas.microsoft.com/office/powerpoint/2010/main" val="1805907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331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5" name="TextBox 4"/>
          <p:cNvSpPr txBox="1"/>
          <p:nvPr/>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800" dirty="0">
              <a:solidFill>
                <a:srgbClr val="FFFFFF"/>
              </a:solidFill>
              <a:sym typeface="Trebuchet MS" panose="020B0603020202020204" pitchFamily="34" charset="0"/>
            </a:endParaRPr>
          </a:p>
        </p:txBody>
      </p:sp>
      <p:sp>
        <p:nvSpPr>
          <p:cNvPr id="8" name="Date Placeholder 7"/>
          <p:cNvSpPr>
            <a:spLocks noGrp="1"/>
          </p:cNvSpPr>
          <p:nvPr>
            <p:ph type="dt" sz="half" idx="11"/>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pic>
        <p:nvPicPr>
          <p:cNvPr id="11" name="Picture 2"/>
          <p:cNvPicPr>
            <a:picLocks noChangeAspect="1" noChangeArrowheads="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32720" y="3395663"/>
            <a:ext cx="1298237" cy="3571875"/>
          </a:xfrm>
          <a:prstGeom prst="rect">
            <a:avLst/>
          </a:prstGeom>
          <a:noFill/>
          <a:extLst>
            <a:ext uri="{909E8E84-426E-40DD-AFC4-6F175D3DCCD1}">
              <a14:hiddenFill xmlns:a14="http://schemas.microsoft.com/office/drawing/2010/main">
                <a:solidFill>
                  <a:srgbClr val="FFFFFF"/>
                </a:solidFill>
              </a14:hiddenFill>
            </a:ext>
          </a:extLst>
        </p:spPr>
      </p:pic>
      <p:sp>
        <p:nvSpPr>
          <p:cNvPr id="13" name="Pentagon 3"/>
          <p:cNvSpPr/>
          <p:nvPr userDrawn="1"/>
        </p:nvSpPr>
        <p:spPr bwMode="white">
          <a:xfrm>
            <a:off x="1" y="0"/>
            <a:ext cx="542550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629837" y="1785600"/>
            <a:ext cx="4061177" cy="3286800"/>
          </a:xfrm>
          <a:prstGeom prst="rect">
            <a:avLst/>
          </a:prstGeom>
        </p:spPr>
        <p:txBody>
          <a:bodyPr anchor="ctr">
            <a:noAutofit/>
          </a:bodyPr>
          <a:lstStyle>
            <a:lvl1pPr>
              <a:defRPr sz="4399" b="0">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1618785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433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13" name="Pentagon 3"/>
          <p:cNvSpPr/>
          <p:nvPr userDrawn="1"/>
        </p:nvSpPr>
        <p:spPr bwMode="white">
          <a:xfrm>
            <a:off x="1" y="0"/>
            <a:ext cx="542550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629837" y="1785600"/>
            <a:ext cx="4061177" cy="3286800"/>
          </a:xfrm>
          <a:prstGeom prst="rect">
            <a:avLst/>
          </a:prstGeom>
        </p:spPr>
        <p:txBody>
          <a:bodyPr anchor="ctr">
            <a:noAutofit/>
          </a:bodyPr>
          <a:lstStyle>
            <a:lvl1pPr>
              <a:defRPr sz="4399" b="0">
                <a:solidFill>
                  <a:srgbClr val="FFFFFF"/>
                </a:solidFill>
                <a:latin typeface="+mj-lt"/>
                <a:sym typeface="Trebuchet MS" panose="020B0603020202020204" pitchFamily="34" charset="0"/>
              </a:defRPr>
            </a:lvl1pPr>
          </a:lstStyle>
          <a:p>
            <a:r>
              <a:rPr lang="en-US" dirty="0"/>
              <a:t>Click to add title</a:t>
            </a:r>
          </a:p>
        </p:txBody>
      </p:sp>
      <p:pic>
        <p:nvPicPr>
          <p:cNvPr id="20" name="Picture 19"/>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7562" b="6867"/>
          <a:stretch/>
        </p:blipFill>
        <p:spPr>
          <a:xfrm>
            <a:off x="3548557" y="3416300"/>
            <a:ext cx="2693964" cy="3441700"/>
          </a:xfrm>
          <a:prstGeom prst="rect">
            <a:avLst/>
          </a:prstGeom>
        </p:spPr>
      </p:pic>
      <p:sp>
        <p:nvSpPr>
          <p:cNvPr id="11" name="Date Placeholder 3"/>
          <p:cNvSpPr>
            <a:spLocks noGrp="1"/>
          </p:cNvSpPr>
          <p:nvPr>
            <p:ph type="dt" sz="half" idx="2"/>
          </p:nvPr>
        </p:nvSpPr>
        <p:spPr>
          <a:xfrm>
            <a:off x="9674880" y="6405036"/>
            <a:ext cx="1481665"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6" name="TextBox 15"/>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8"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1029870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536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8" name="Date Placeholder 7"/>
          <p:cNvSpPr>
            <a:spLocks noGrp="1"/>
          </p:cNvSpPr>
          <p:nvPr>
            <p:ph type="dt" sz="half" idx="16"/>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15" name="TextBox 14"/>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pic>
        <p:nvPicPr>
          <p:cNvPr id="13" name="Picture 2"/>
          <p:cNvPicPr>
            <a:picLocks noChangeAspect="1" noChangeArrowheads="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377358" y="3589606"/>
            <a:ext cx="1364894" cy="3382962"/>
          </a:xfrm>
          <a:prstGeom prst="rect">
            <a:avLst/>
          </a:prstGeom>
          <a:noFill/>
          <a:extLst>
            <a:ext uri="{909E8E84-426E-40DD-AFC4-6F175D3DCCD1}">
              <a14:hiddenFill xmlns:a14="http://schemas.microsoft.com/office/drawing/2010/main">
                <a:solidFill>
                  <a:srgbClr val="FFFFFF"/>
                </a:solidFill>
              </a14:hiddenFill>
            </a:ext>
          </a:extLst>
        </p:spPr>
      </p:pic>
      <p:sp>
        <p:nvSpPr>
          <p:cNvPr id="14" name="Pentagon 8"/>
          <p:cNvSpPr/>
          <p:nvPr userDrawn="1"/>
        </p:nvSpPr>
        <p:spPr bwMode="white">
          <a:xfrm>
            <a:off x="0" y="0"/>
            <a:ext cx="6361889"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6" name="Title 2"/>
          <p:cNvSpPr>
            <a:spLocks noGrp="1"/>
          </p:cNvSpPr>
          <p:nvPr>
            <p:ph type="title" hasCustomPrompt="1"/>
          </p:nvPr>
        </p:nvSpPr>
        <p:spPr>
          <a:xfrm>
            <a:off x="629836" y="622800"/>
            <a:ext cx="467242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9"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0"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2173864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638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14" name="Pentagon 8"/>
          <p:cNvSpPr/>
          <p:nvPr userDrawn="1"/>
        </p:nvSpPr>
        <p:spPr bwMode="white">
          <a:xfrm>
            <a:off x="0" y="0"/>
            <a:ext cx="6361889"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6" name="Title 2"/>
          <p:cNvSpPr>
            <a:spLocks noGrp="1"/>
          </p:cNvSpPr>
          <p:nvPr>
            <p:ph type="title" hasCustomPrompt="1"/>
          </p:nvPr>
        </p:nvSpPr>
        <p:spPr>
          <a:xfrm>
            <a:off x="629836" y="622800"/>
            <a:ext cx="467242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9" b="0" i="0" u="none" kern="1200" spc="0">
                <a:solidFill>
                  <a:srgbClr val="FFFFFF"/>
                </a:solidFill>
                <a:latin typeface="+mj-lt"/>
                <a:sym typeface="Trebuchet MS" panose="020B0603020202020204" pitchFamily="34" charset="0"/>
              </a:defRPr>
            </a:lvl1pPr>
          </a:lstStyle>
          <a:p>
            <a:pPr lvl="0"/>
            <a:r>
              <a:rPr lang="en-US" dirty="0"/>
              <a:t>Click to add title</a:t>
            </a:r>
          </a:p>
        </p:txBody>
      </p:sp>
      <p:pic>
        <p:nvPicPr>
          <p:cNvPr id="17" name="Picture 16"/>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9052" b="6867"/>
          <a:stretch/>
        </p:blipFill>
        <p:spPr>
          <a:xfrm rot="120000">
            <a:off x="4427269" y="3407804"/>
            <a:ext cx="2693964" cy="3456551"/>
          </a:xfrm>
          <a:prstGeom prst="rect">
            <a:avLst/>
          </a:prstGeom>
        </p:spPr>
      </p:pic>
      <p:sp>
        <p:nvSpPr>
          <p:cNvPr id="12" name="Date Placeholder 3"/>
          <p:cNvSpPr>
            <a:spLocks noGrp="1"/>
          </p:cNvSpPr>
          <p:nvPr>
            <p:ph type="dt" sz="half" idx="2"/>
          </p:nvPr>
        </p:nvSpPr>
        <p:spPr>
          <a:xfrm>
            <a:off x="9674880" y="6405036"/>
            <a:ext cx="1481665"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3" name="TextBox 12"/>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9"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100011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741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88391" y="3589606"/>
            <a:ext cx="1364894"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1" y="0"/>
            <a:ext cx="84440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3" name="Date Placeholder 4"/>
          <p:cNvSpPr>
            <a:spLocks noGrp="1"/>
          </p:cNvSpPr>
          <p:nvPr>
            <p:ph type="dt" sz="half" idx="10"/>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15" name="TextBox 14"/>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1" name="Title 3"/>
          <p:cNvSpPr>
            <a:spLocks noGrp="1"/>
          </p:cNvSpPr>
          <p:nvPr>
            <p:ph type="title" hasCustomPrompt="1"/>
          </p:nvPr>
        </p:nvSpPr>
        <p:spPr>
          <a:xfrm>
            <a:off x="629836" y="622800"/>
            <a:ext cx="625517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9"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4"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16772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843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12" name="Freeform 18"/>
          <p:cNvSpPr/>
          <p:nvPr userDrawn="1"/>
        </p:nvSpPr>
        <p:spPr bwMode="white">
          <a:xfrm>
            <a:off x="1" y="0"/>
            <a:ext cx="84440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1" name="Title 3"/>
          <p:cNvSpPr>
            <a:spLocks noGrp="1"/>
          </p:cNvSpPr>
          <p:nvPr>
            <p:ph type="title" hasCustomPrompt="1"/>
          </p:nvPr>
        </p:nvSpPr>
        <p:spPr>
          <a:xfrm>
            <a:off x="629836" y="622800"/>
            <a:ext cx="625517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9"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4880" y="6405036"/>
            <a:ext cx="1481665"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8" name="TextBox 17"/>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20"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pic>
        <p:nvPicPr>
          <p:cNvPr id="13" name="Picture 12"/>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9052" b="6867"/>
          <a:stretch/>
        </p:blipFill>
        <p:spPr>
          <a:xfrm rot="120000">
            <a:off x="6523071" y="3407804"/>
            <a:ext cx="2693964" cy="3456551"/>
          </a:xfrm>
          <a:prstGeom prst="rect">
            <a:avLst/>
          </a:prstGeom>
        </p:spPr>
      </p:pic>
    </p:spTree>
    <p:extLst>
      <p:ext uri="{BB962C8B-B14F-4D97-AF65-F5344CB8AC3E}">
        <p14:creationId xmlns:p14="http://schemas.microsoft.com/office/powerpoint/2010/main" val="520295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945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3" name="TextBox 2"/>
          <p:cNvSpPr txBox="1"/>
          <p:nvPr/>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4" name="Date Placeholder 3"/>
          <p:cNvSpPr>
            <a:spLocks noGrp="1"/>
          </p:cNvSpPr>
          <p:nvPr>
            <p:ph type="dt" sz="half" idx="10"/>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8" name="Title 1"/>
          <p:cNvSpPr>
            <a:spLocks noGrp="1"/>
          </p:cNvSpPr>
          <p:nvPr>
            <p:ph type="title" hasCustomPrompt="1"/>
          </p:nvPr>
        </p:nvSpPr>
        <p:spPr>
          <a:xfrm>
            <a:off x="629836" y="3826333"/>
            <a:ext cx="10930353" cy="1606550"/>
          </a:xfrm>
        </p:spPr>
        <p:txBody>
          <a:bodyPr anchor="b">
            <a:noAutofit/>
          </a:bodyPr>
          <a:lstStyle>
            <a:lvl1pPr marL="0" algn="l" defTabSz="914126" rtl="0" eaLnBrk="1" fontAlgn="auto" latinLnBrk="0" hangingPunct="1">
              <a:lnSpc>
                <a:spcPts val="5998"/>
              </a:lnSpc>
              <a:spcBef>
                <a:spcPts val="0"/>
              </a:spcBef>
              <a:spcAft>
                <a:spcPts val="0"/>
              </a:spcAft>
              <a:defRPr lang="en-US" sz="5398"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3212981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048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4880" y="6405036"/>
            <a:ext cx="1481665"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9"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Rectangle 5"/>
          <p:cNvSpPr/>
          <p:nvPr userDrawn="1"/>
        </p:nvSpPr>
        <p:spPr bwMode="white">
          <a:xfrm>
            <a:off x="629836" y="625475"/>
            <a:ext cx="932445"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7" name="Title 1"/>
          <p:cNvSpPr>
            <a:spLocks noGrp="1"/>
          </p:cNvSpPr>
          <p:nvPr>
            <p:ph type="title" hasCustomPrompt="1"/>
          </p:nvPr>
        </p:nvSpPr>
        <p:spPr>
          <a:xfrm>
            <a:off x="629836" y="3826333"/>
            <a:ext cx="10930353" cy="1606550"/>
          </a:xfrm>
          <a:prstGeom prst="rect">
            <a:avLst/>
          </a:prstGeom>
        </p:spPr>
        <p:txBody>
          <a:bodyPr anchor="b">
            <a:noAutofit/>
          </a:bodyPr>
          <a:lstStyle>
            <a:lvl1pPr marL="0" algn="l" defTabSz="914126" rtl="0" eaLnBrk="1" fontAlgn="auto" latinLnBrk="0" hangingPunct="1">
              <a:lnSpc>
                <a:spcPts val="5998"/>
              </a:lnSpc>
              <a:spcBef>
                <a:spcPts val="0"/>
              </a:spcBef>
              <a:spcAft>
                <a:spcPts val="0"/>
              </a:spcAft>
              <a:defRPr lang="en-US" sz="5398"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1203772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150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3634" b="1258"/>
          <a:stretch/>
        </p:blipFill>
        <p:spPr>
          <a:xfrm rot="16200000" flipH="1">
            <a:off x="6795591" y="112273"/>
            <a:ext cx="769257" cy="10017212"/>
          </a:xfrm>
          <a:prstGeom prst="rect">
            <a:avLst/>
          </a:prstGeom>
        </p:spPr>
      </p:pic>
      <p:sp>
        <p:nvSpPr>
          <p:cNvPr id="59" name="Freeform 58"/>
          <p:cNvSpPr>
            <a:spLocks/>
          </p:cNvSpPr>
          <p:nvPr/>
        </p:nvSpPr>
        <p:spPr bwMode="white">
          <a:xfrm flipH="1">
            <a:off x="0" y="1"/>
            <a:ext cx="12188825"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16" tIns="45708" rIns="91416" bIns="45708" numCol="1" anchor="t" anchorCtr="0" compatLnSpc="1">
            <a:prstTxWarp prst="textNoShape">
              <a:avLst/>
            </a:prstTxWarp>
            <a:noAutofit/>
          </a:bodyPr>
          <a:lstStyle/>
          <a:p>
            <a:endParaRPr lang="en-US" sz="1799" dirty="0">
              <a:solidFill>
                <a:srgbClr val="000000"/>
              </a:solidFill>
              <a:sym typeface="Trebuchet MS" panose="020B0603020202020204" pitchFamily="34" charset="0"/>
            </a:endParaRPr>
          </a:p>
        </p:txBody>
      </p:sp>
      <p:sp>
        <p:nvSpPr>
          <p:cNvPr id="6" name="TextBox 5"/>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1569876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2531"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5" name="TextBox 4"/>
          <p:cNvSpPr txBox="1"/>
          <p:nvPr userDrawn="1"/>
        </p:nvSpPr>
        <p:spPr bwMode="white">
          <a:xfrm>
            <a:off x="11164964" y="6404400"/>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Date Placeholder 1"/>
          <p:cNvSpPr>
            <a:spLocks noGrp="1"/>
          </p:cNvSpPr>
          <p:nvPr>
            <p:ph type="dt" sz="half" idx="14"/>
          </p:nvPr>
        </p:nvSpPr>
        <p:spPr bwMode="white">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11"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4" name="Title 3"/>
          <p:cNvSpPr>
            <a:spLocks noGrp="1"/>
          </p:cNvSpPr>
          <p:nvPr>
            <p:ph type="title" hasCustomPrompt="1"/>
          </p:nvPr>
        </p:nvSpPr>
        <p:spPr>
          <a:xfrm>
            <a:off x="629836" y="622800"/>
            <a:ext cx="10930353" cy="470898"/>
          </a:xfrm>
        </p:spPr>
        <p:txBody>
          <a:bodyPr/>
          <a:lstStyle>
            <a:lvl1pPr>
              <a:defRPr sz="3399">
                <a:solidFill>
                  <a:schemeClr val="bg1"/>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2738664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 Point Blue">
    <p:spTree>
      <p:nvGrpSpPr>
        <p:cNvPr id="1" name=""/>
        <p:cNvGrpSpPr/>
        <p:nvPr/>
      </p:nvGrpSpPr>
      <p:grpSpPr>
        <a:xfrm>
          <a:off x="0" y="0"/>
          <a:ext cx="0" cy="0"/>
          <a:chOff x="0" y="0"/>
          <a:chExt cx="0" cy="0"/>
        </a:xfrm>
      </p:grpSpPr>
      <p:sp>
        <p:nvSpPr>
          <p:cNvPr id="3" name="object 3"/>
          <p:cNvSpPr/>
          <p:nvPr userDrawn="1"/>
        </p:nvSpPr>
        <p:spPr>
          <a:xfrm>
            <a:off x="1" y="0"/>
            <a:ext cx="12188824" cy="6858000"/>
          </a:xfrm>
          <a:custGeom>
            <a:avLst/>
            <a:gdLst/>
            <a:ahLst/>
            <a:cxnLst/>
            <a:rect l="l" t="t" r="r" b="b"/>
            <a:pathLst>
              <a:path w="5395595" h="6858000">
                <a:moveTo>
                  <a:pt x="0" y="6858000"/>
                </a:moveTo>
                <a:lnTo>
                  <a:pt x="5395290" y="6858000"/>
                </a:lnTo>
                <a:lnTo>
                  <a:pt x="5395290" y="0"/>
                </a:lnTo>
                <a:lnTo>
                  <a:pt x="0" y="0"/>
                </a:lnTo>
                <a:lnTo>
                  <a:pt x="0" y="6858000"/>
                </a:lnTo>
                <a:close/>
              </a:path>
            </a:pathLst>
          </a:custGeom>
          <a:solidFill>
            <a:srgbClr val="0066A6"/>
          </a:solidFill>
        </p:spPr>
        <p:txBody>
          <a:bodyPr wrap="square" lIns="0" tIns="0" rIns="0" bIns="0" rtlCol="0"/>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dirty="0"/>
          </a:p>
        </p:txBody>
      </p:sp>
      <p:cxnSp>
        <p:nvCxnSpPr>
          <p:cNvPr id="7" name="Straight Connector 6"/>
          <p:cNvCxnSpPr/>
          <p:nvPr userDrawn="1"/>
        </p:nvCxnSpPr>
        <p:spPr>
          <a:xfrm>
            <a:off x="684213" y="2500313"/>
            <a:ext cx="108156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0"/>
          </p:nvPr>
        </p:nvSpPr>
        <p:spPr>
          <a:xfrm>
            <a:off x="630936" y="3831336"/>
            <a:ext cx="10475088" cy="1863725"/>
          </a:xfrm>
          <a:prstGeom prst="rect">
            <a:avLst/>
          </a:prstGeom>
        </p:spPr>
        <p:txBody>
          <a:bodyPr>
            <a:noAutofit/>
          </a:bodyPr>
          <a:lstStyle>
            <a:lvl1pPr>
              <a:lnSpc>
                <a:spcPct val="100000"/>
              </a:lnSpc>
              <a:defRPr sz="6000" b="1" i="0">
                <a:solidFill>
                  <a:schemeClr val="bg1"/>
                </a:solidFill>
              </a:defRPr>
            </a:lvl1pPr>
          </a:lstStyle>
          <a:p>
            <a:pPr lvl="0"/>
            <a:r>
              <a:rPr lang="en-US" dirty="0"/>
              <a:t>Click to edit Master text styles</a:t>
            </a:r>
          </a:p>
        </p:txBody>
      </p:sp>
      <p:sp>
        <p:nvSpPr>
          <p:cNvPr id="9" name="Slide Number Placeholder 8">
            <a:extLst>
              <a:ext uri="{FF2B5EF4-FFF2-40B4-BE49-F238E27FC236}">
                <a16:creationId xmlns:a16="http://schemas.microsoft.com/office/drawing/2014/main" id="{118B81C8-9B5C-4296-89C9-1A00A3D649D7}"/>
              </a:ext>
            </a:extLst>
          </p:cNvPr>
          <p:cNvSpPr>
            <a:spLocks noGrp="1"/>
          </p:cNvSpPr>
          <p:nvPr>
            <p:ph type="sldNum" sz="quarter" idx="13"/>
          </p:nvPr>
        </p:nvSpPr>
        <p:spPr/>
        <p:txBody>
          <a:bodyPr/>
          <a:lstStyle>
            <a:lvl1pPr>
              <a:defRPr>
                <a:solidFill>
                  <a:schemeClr val="bg1"/>
                </a:solidFill>
              </a:defRPr>
            </a:lvl1pPr>
          </a:lstStyle>
          <a:p>
            <a:fld id="{BBDE5477-E857-49F4-AAAF-4FAD287E2330}" type="slidenum">
              <a:rPr lang="en-US" smtClean="0"/>
              <a:pPr/>
              <a:t>‹#›</a:t>
            </a:fld>
            <a:endParaRPr lang="en-US"/>
          </a:p>
        </p:txBody>
      </p:sp>
    </p:spTree>
    <p:extLst>
      <p:ext uri="{BB962C8B-B14F-4D97-AF65-F5344CB8AC3E}">
        <p14:creationId xmlns:p14="http://schemas.microsoft.com/office/powerpoint/2010/main" val="3428416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355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5" name="Date Placeholder 4"/>
          <p:cNvSpPr>
            <a:spLocks noGrp="1"/>
          </p:cNvSpPr>
          <p:nvPr>
            <p:ph type="dt" sz="half" idx="12"/>
          </p:nvPr>
        </p:nvSpPr>
        <p:spPr>
          <a:xfrm>
            <a:off x="9674880" y="6405036"/>
            <a:ext cx="1481665"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7"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3389368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4579"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7" name="TextBox 6"/>
          <p:cNvSpPr txBox="1"/>
          <p:nvPr userDrawn="1"/>
        </p:nvSpPr>
        <p:spPr bwMode="white">
          <a:xfrm>
            <a:off x="11164964" y="6404400"/>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Date Placeholder 1"/>
          <p:cNvSpPr>
            <a:spLocks noGrp="1"/>
          </p:cNvSpPr>
          <p:nvPr>
            <p:ph type="dt" sz="half" idx="12"/>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9"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8"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2739305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5603"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10"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1"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1916845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662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pic>
        <p:nvPicPr>
          <p:cNvPr id="9" name="Picture 8" descr="logo.png"/>
          <p:cNvPicPr>
            <a:picLocks noChangeAspect="1"/>
          </p:cNvPicPr>
          <p:nvPr userDrawn="1"/>
        </p:nvPicPr>
        <p:blipFill>
          <a:blip r:embed="rId6" cstate="print"/>
          <a:stretch>
            <a:fillRect/>
          </a:stretch>
        </p:blipFill>
        <p:spPr>
          <a:xfrm>
            <a:off x="0" y="552450"/>
            <a:ext cx="11493520" cy="4216400"/>
          </a:xfrm>
          <a:prstGeom prst="rect">
            <a:avLst/>
          </a:prstGeom>
        </p:spPr>
      </p:pic>
      <p:sp>
        <p:nvSpPr>
          <p:cNvPr id="3" name="Rectangle 2"/>
          <p:cNvSpPr/>
          <p:nvPr userDrawn="1"/>
        </p:nvSpPr>
        <p:spPr>
          <a:xfrm>
            <a:off x="2686303" y="2957287"/>
            <a:ext cx="7601646" cy="943429"/>
          </a:xfrm>
          <a:prstGeom prst="rect">
            <a:avLst/>
          </a:prstGeom>
          <a:noFill/>
          <a:ln w="9525" cap="rnd">
            <a:noFill/>
            <a:prstDash val="sysDot"/>
            <a:roun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nSpc>
                <a:spcPct val="90000"/>
              </a:lnSpc>
              <a:spcAft>
                <a:spcPts val="1000"/>
              </a:spcAft>
            </a:pPr>
            <a:r>
              <a:rPr lang="en-US" sz="5398" dirty="0">
                <a:solidFill>
                  <a:srgbClr val="000000"/>
                </a:solidFill>
              </a:rPr>
              <a:t>Thank you</a:t>
            </a:r>
          </a:p>
        </p:txBody>
      </p:sp>
      <p:sp>
        <p:nvSpPr>
          <p:cNvPr id="5" name="Rectangle 4"/>
          <p:cNvSpPr/>
          <p:nvPr userDrawn="1"/>
        </p:nvSpPr>
        <p:spPr>
          <a:xfrm>
            <a:off x="7672886" y="620872"/>
            <a:ext cx="2236607" cy="1188720"/>
          </a:xfrm>
          <a:prstGeom prst="rect">
            <a:avLst/>
          </a:prstGeom>
          <a:gradFill>
            <a:gsLst>
              <a:gs pos="0">
                <a:srgbClr val="E23940"/>
              </a:gs>
              <a:gs pos="100000">
                <a:srgbClr val="AC252D"/>
              </a:gs>
            </a:gsLst>
            <a:lin ang="5400000" scaled="1"/>
          </a:gradFill>
          <a:ln w="952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rgbClr val="FFFFFF"/>
              </a:solidFill>
            </a:endParaRPr>
          </a:p>
        </p:txBody>
      </p:sp>
      <p:pic>
        <p:nvPicPr>
          <p:cNvPr id="7" name="Picture 405" descr="Image result for dow dupont logo png"/>
          <p:cNvPicPr>
            <a:picLocks noChangeAspect="1" noChangeArrowheads="1"/>
          </p:cNvPicPr>
          <p:nvPr userDrawn="1"/>
        </p:nvPicPr>
        <p:blipFill rotWithShape="1">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53686"/>
          <a:stretch/>
        </p:blipFill>
        <p:spPr bwMode="auto">
          <a:xfrm>
            <a:off x="8889425" y="927641"/>
            <a:ext cx="865548" cy="5751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08" descr="Image result for dow logo white 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827407" y="927641"/>
            <a:ext cx="1022285" cy="57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93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7651"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9"/>
                        <a:ext cx="1587" cy="1587"/>
                      </a:xfrm>
                      <a:prstGeom prst="rect">
                        <a:avLst/>
                      </a:prstGeom>
                    </p:spPr>
                  </p:pic>
                </p:oleObj>
              </mc:Fallback>
            </mc:AlternateContent>
          </a:graphicData>
        </a:graphic>
      </p:graphicFrame>
      <p:grpSp>
        <p:nvGrpSpPr>
          <p:cNvPr id="49" name="Group 48"/>
          <p:cNvGrpSpPr/>
          <p:nvPr userDrawn="1"/>
        </p:nvGrpSpPr>
        <p:grpSpPr>
          <a:xfrm>
            <a:off x="-600" y="-1"/>
            <a:ext cx="12190625"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sz="1799" dirty="0">
                <a:solidFill>
                  <a:srgbClr val="575757"/>
                </a:solidFill>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dirty="0">
                  <a:solidFill>
                    <a:srgbClr val="FFFFFF">
                      <a:lumMod val="50000"/>
                    </a:srgbClr>
                  </a:solidFill>
                  <a:sym typeface="Trebuchet MS" panose="020B0603020202020204" pitchFamily="34" charset="0"/>
                </a:rPr>
                <a:t>1. xxxx  2. xxxx  3. xxxx</a:t>
              </a:r>
            </a:p>
            <a:p>
              <a:pPr>
                <a:lnSpc>
                  <a:spcPct val="90000"/>
                </a:lnSpc>
                <a:defRPr/>
              </a:pPr>
              <a:r>
                <a:rPr lang="en-US" sz="1000" dirty="0">
                  <a:solidFill>
                    <a:srgbClr val="FFFFFF">
                      <a:lumMod val="50000"/>
                    </a:srgbClr>
                  </a:solidFill>
                  <a:sym typeface="Trebuchet MS" panose="020B0603020202020204" pitchFamily="34" charset="0"/>
                </a:rPr>
                <a:t>Note: List footnotes in numerical order. Footnote numbers are not bracketed. Use 10pt font. Do not put a period at the end of the note or the source</a:t>
              </a:r>
            </a:p>
            <a:p>
              <a:pPr>
                <a:lnSpc>
                  <a:spcPct val="90000"/>
                </a:lnSpc>
                <a:defRPr/>
              </a:pPr>
              <a:r>
                <a:rPr lang="en-US" sz="1000" dirty="0">
                  <a:solidFill>
                    <a:srgbClr val="FFFFFF">
                      <a:lumMod val="50000"/>
                    </a:srgbClr>
                  </a:solidFill>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56"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55"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335677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867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pic>
        <p:nvPicPr>
          <p:cNvPr id="19" name="Picture 18" descr="logo.png"/>
          <p:cNvPicPr>
            <a:picLocks noChangeAspect="1"/>
          </p:cNvPicPr>
          <p:nvPr userDrawn="1"/>
        </p:nvPicPr>
        <p:blipFill>
          <a:blip r:embed="rId6" cstate="print"/>
          <a:stretch>
            <a:fillRect/>
          </a:stretch>
        </p:blipFill>
        <p:spPr>
          <a:xfrm>
            <a:off x="0" y="552450"/>
            <a:ext cx="11493520" cy="4216400"/>
          </a:xfrm>
          <a:prstGeom prst="rect">
            <a:avLst/>
          </a:prstGeom>
        </p:spPr>
      </p:pic>
      <p:sp>
        <p:nvSpPr>
          <p:cNvPr id="20" name="Title Placeholder 1"/>
          <p:cNvSpPr>
            <a:spLocks noGrp="1"/>
          </p:cNvSpPr>
          <p:nvPr>
            <p:ph type="ctrTitle" hasCustomPrompt="1"/>
          </p:nvPr>
        </p:nvSpPr>
        <p:spPr>
          <a:xfrm>
            <a:off x="2686303" y="1878014"/>
            <a:ext cx="6555303" cy="867930"/>
          </a:xfrm>
          <a:noFill/>
          <a:ln w="9525">
            <a:noFill/>
            <a:miter lim="800000"/>
            <a:headEnd/>
            <a:tailEnd/>
          </a:ln>
        </p:spPr>
        <p:txBody>
          <a:bodyPr vert="horz" wrap="square" lIns="73152" tIns="45720" rIns="91440" bIns="45720" numCol="1" anchor="t" anchorCtr="0" compatLnSpc="1">
            <a:prstTxWarp prst="textNoShape">
              <a:avLst/>
            </a:prstTxWarp>
          </a:bodyPr>
          <a:lstStyle>
            <a:lvl1pPr algn="l" defTabSz="457063" rtl="0" eaLnBrk="0" fontAlgn="base" hangingPunct="0">
              <a:spcBef>
                <a:spcPct val="0"/>
              </a:spcBef>
              <a:spcAft>
                <a:spcPct val="0"/>
              </a:spcAft>
              <a:defRPr lang="en-US" sz="2799" b="1" kern="1200" baseline="0" noProof="0" dirty="0" smtClean="0">
                <a:solidFill>
                  <a:schemeClr val="tx1"/>
                </a:solidFill>
                <a:latin typeface="+mj-lt"/>
                <a:ea typeface="MS PGothic" pitchFamily="34" charset="-128"/>
                <a:cs typeface="ＭＳ Ｐゴシック" charset="-128"/>
              </a:defRPr>
            </a:lvl1pPr>
          </a:lstStyle>
          <a:p>
            <a:pPr lvl="0" algn="l" defTabSz="457063" rtl="0" eaLnBrk="0" fontAlgn="base" hangingPunct="0">
              <a:spcBef>
                <a:spcPct val="0"/>
              </a:spcBef>
              <a:spcAft>
                <a:spcPct val="0"/>
              </a:spcAft>
            </a:pPr>
            <a:r>
              <a:rPr lang="en-US" noProof="0" dirty="0"/>
              <a:t>Title in Title Case (Trebuchet MS 28pt, Black)</a:t>
            </a:r>
          </a:p>
        </p:txBody>
      </p:sp>
      <p:sp>
        <p:nvSpPr>
          <p:cNvPr id="21" name="Text Placeholder 17"/>
          <p:cNvSpPr>
            <a:spLocks noGrp="1"/>
          </p:cNvSpPr>
          <p:nvPr>
            <p:ph type="body" sz="quarter" idx="10" hasCustomPrompt="1"/>
          </p:nvPr>
        </p:nvSpPr>
        <p:spPr>
          <a:xfrm>
            <a:off x="2686303" y="2745945"/>
            <a:ext cx="6555303" cy="704245"/>
          </a:xfrm>
        </p:spPr>
        <p:txBody>
          <a:bodyPr lIns="91440" tIns="45720" rIns="91440" bIns="45720"/>
          <a:lstStyle>
            <a:lvl1pPr>
              <a:buFontTx/>
              <a:buNone/>
              <a:defRPr sz="1600" b="0" cap="all" baseline="0"/>
            </a:lvl1pPr>
            <a:lvl2pPr>
              <a:buFontTx/>
              <a:buNone/>
              <a:defRPr sz="1200" b="0" cap="all" baseline="0"/>
            </a:lvl2pPr>
            <a:lvl3pPr>
              <a:buFontTx/>
              <a:buNone/>
              <a:defRPr sz="1200" b="0" cap="all" baseline="0"/>
            </a:lvl3pPr>
            <a:lvl4pPr>
              <a:buFontTx/>
              <a:buNone/>
              <a:defRPr sz="1200" b="0" cap="all" baseline="0"/>
            </a:lvl4pPr>
            <a:lvl5pPr>
              <a:buFontTx/>
              <a:buNone/>
              <a:defRPr sz="1200" b="0" cap="all" baseline="0"/>
            </a:lvl5pPr>
          </a:lstStyle>
          <a:p>
            <a:pPr lvl="0"/>
            <a:r>
              <a:rPr lang="en-US" dirty="0"/>
              <a:t>subtitle in all caps (Trebuchet MS 16pt, black)</a:t>
            </a:r>
          </a:p>
        </p:txBody>
      </p:sp>
      <p:sp>
        <p:nvSpPr>
          <p:cNvPr id="22" name="Text Placeholder 17"/>
          <p:cNvSpPr>
            <a:spLocks noGrp="1"/>
          </p:cNvSpPr>
          <p:nvPr>
            <p:ph type="body" sz="quarter" idx="11" hasCustomPrompt="1"/>
          </p:nvPr>
        </p:nvSpPr>
        <p:spPr>
          <a:xfrm>
            <a:off x="2686303" y="3937446"/>
            <a:ext cx="6555303" cy="268123"/>
          </a:xfrm>
        </p:spPr>
        <p:txBody>
          <a:bodyPr lIns="91440" tIns="45720" rIns="91440" bIns="45720" anchor="ctr"/>
          <a:lstStyle>
            <a:lvl1pPr>
              <a:buFontTx/>
              <a:buNone/>
              <a:defRPr sz="1400" b="0" cap="none" baseline="0">
                <a:solidFill>
                  <a:schemeClr val="tx1"/>
                </a:solidFill>
              </a:defRPr>
            </a:lvl1pPr>
            <a:lvl2pPr>
              <a:buFontTx/>
              <a:buNone/>
              <a:defRPr sz="1200" b="0" cap="all" baseline="0"/>
            </a:lvl2pPr>
            <a:lvl3pPr>
              <a:buFontTx/>
              <a:buNone/>
              <a:defRPr sz="1200" b="0" cap="all" baseline="0"/>
            </a:lvl3pPr>
            <a:lvl4pPr>
              <a:buFontTx/>
              <a:buNone/>
              <a:defRPr sz="1200" b="0" cap="all" baseline="0"/>
            </a:lvl4pPr>
            <a:lvl5pPr>
              <a:buFontTx/>
              <a:buNone/>
              <a:defRPr sz="1200" b="0" cap="all" baseline="0"/>
            </a:lvl5pPr>
          </a:lstStyle>
          <a:p>
            <a:pPr lvl="0"/>
            <a:r>
              <a:rPr lang="en-US" dirty="0"/>
              <a:t>Date (Trebuchet MS 14pt, Black)</a:t>
            </a:r>
          </a:p>
        </p:txBody>
      </p:sp>
      <p:sp>
        <p:nvSpPr>
          <p:cNvPr id="23" name="Rectangle 22"/>
          <p:cNvSpPr/>
          <p:nvPr userDrawn="1"/>
        </p:nvSpPr>
        <p:spPr>
          <a:xfrm>
            <a:off x="7672886" y="620872"/>
            <a:ext cx="2236607" cy="1188720"/>
          </a:xfrm>
          <a:prstGeom prst="rect">
            <a:avLst/>
          </a:prstGeom>
          <a:gradFill>
            <a:gsLst>
              <a:gs pos="0">
                <a:srgbClr val="E23940"/>
              </a:gs>
              <a:gs pos="100000">
                <a:srgbClr val="AC252D"/>
              </a:gs>
            </a:gsLst>
            <a:lin ang="5400000" scaled="1"/>
          </a:gradFill>
          <a:ln w="952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rgbClr val="FFFFFF"/>
              </a:solidFill>
            </a:endParaRPr>
          </a:p>
        </p:txBody>
      </p:sp>
      <p:pic>
        <p:nvPicPr>
          <p:cNvPr id="24" name="Picture 405" descr="Image result for dow dupont logo png"/>
          <p:cNvPicPr>
            <a:picLocks noChangeAspect="1" noChangeArrowheads="1"/>
          </p:cNvPicPr>
          <p:nvPr userDrawn="1"/>
        </p:nvPicPr>
        <p:blipFill rotWithShape="1">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53686"/>
          <a:stretch/>
        </p:blipFill>
        <p:spPr bwMode="auto">
          <a:xfrm>
            <a:off x="8889425" y="927641"/>
            <a:ext cx="865548" cy="5751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08" descr="Image result for dow logo white 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827407" y="927641"/>
            <a:ext cx="1022285" cy="57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739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969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7"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8" name="Title 7"/>
          <p:cNvSpPr>
            <a:spLocks noGrp="1"/>
          </p:cNvSpPr>
          <p:nvPr>
            <p:ph type="title" hasCustomPrompt="1"/>
          </p:nvPr>
        </p:nvSpPr>
        <p:spPr>
          <a:xfrm>
            <a:off x="629836" y="622801"/>
            <a:ext cx="10930503" cy="332399"/>
          </a:xfrm>
        </p:spPr>
        <p:txBody>
          <a:bodyPr/>
          <a:lstStyle>
            <a:lvl1pPr>
              <a:defRPr>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750049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43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072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1"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7" name="Rectangle 6"/>
          <p:cNvSpPr/>
          <p:nvPr userDrawn="1"/>
        </p:nvSpPr>
        <p:spPr bwMode="white">
          <a:xfrm>
            <a:off x="1" y="-1309"/>
            <a:ext cx="4693178"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8" name="Subtitle 2"/>
          <p:cNvSpPr>
            <a:spLocks noGrp="1"/>
          </p:cNvSpPr>
          <p:nvPr>
            <p:ph type="subTitle" idx="13" hasCustomPrompt="1"/>
          </p:nvPr>
        </p:nvSpPr>
        <p:spPr>
          <a:xfrm>
            <a:off x="629836" y="2158988"/>
            <a:ext cx="3743025"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add subtitle</a:t>
            </a:r>
          </a:p>
        </p:txBody>
      </p:sp>
      <p:sp>
        <p:nvSpPr>
          <p:cNvPr id="9" name="Title 4"/>
          <p:cNvSpPr>
            <a:spLocks noGrp="1"/>
          </p:cNvSpPr>
          <p:nvPr>
            <p:ph type="title" hasCustomPrompt="1"/>
          </p:nvPr>
        </p:nvSpPr>
        <p:spPr>
          <a:xfrm>
            <a:off x="629836" y="1227049"/>
            <a:ext cx="3743025" cy="664797"/>
          </a:xfrm>
        </p:spPr>
        <p:txBody>
          <a:bodyPr anchor="t">
            <a:noAutofit/>
          </a:bodyPr>
          <a:lstStyle>
            <a:lvl1pPr>
              <a:defRPr sz="2399">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662025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174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2"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8" name="Title 1"/>
          <p:cNvSpPr>
            <a:spLocks noGrp="1"/>
          </p:cNvSpPr>
          <p:nvPr>
            <p:ph type="title" hasCustomPrompt="1"/>
          </p:nvPr>
        </p:nvSpPr>
        <p:spPr bwMode="blackWhite">
          <a:xfrm>
            <a:off x="1284408" y="2668041"/>
            <a:ext cx="9617986"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126" rtl="0" eaLnBrk="1" fontAlgn="auto" latinLnBrk="0" hangingPunct="1">
              <a:lnSpc>
                <a:spcPts val="5998"/>
              </a:lnSpc>
              <a:spcBef>
                <a:spcPts val="0"/>
              </a:spcBef>
              <a:spcAft>
                <a:spcPts val="0"/>
              </a:spcAft>
              <a:defRPr lang="en-US" sz="5398"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360" y="1424082"/>
            <a:ext cx="951473"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0"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218263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277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7" name="Title 1"/>
          <p:cNvSpPr>
            <a:spLocks noGrp="1"/>
          </p:cNvSpPr>
          <p:nvPr>
            <p:ph type="title" hasCustomPrompt="1"/>
          </p:nvPr>
        </p:nvSpPr>
        <p:spPr bwMode="blackWhite">
          <a:xfrm>
            <a:off x="629836" y="3826800"/>
            <a:ext cx="10933952" cy="2041200"/>
          </a:xfrm>
        </p:spPr>
        <p:txBody>
          <a:bodyPr anchor="t">
            <a:noAutofit/>
          </a:bodyPr>
          <a:lstStyle>
            <a:lvl1pPr>
              <a:defRPr sz="5398">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29836" y="3680016"/>
            <a:ext cx="1155557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162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Full Gray">
    <p:spTree>
      <p:nvGrpSpPr>
        <p:cNvPr id="1" name=""/>
        <p:cNvGrpSpPr/>
        <p:nvPr/>
      </p:nvGrpSpPr>
      <p:grpSpPr>
        <a:xfrm>
          <a:off x="0" y="0"/>
          <a:ext cx="0" cy="0"/>
          <a:chOff x="0" y="0"/>
          <a:chExt cx="0" cy="0"/>
        </a:xfrm>
      </p:grpSpPr>
      <p:sp>
        <p:nvSpPr>
          <p:cNvPr id="48" name="object 4"/>
          <p:cNvSpPr/>
          <p:nvPr userDrawn="1"/>
        </p:nvSpPr>
        <p:spPr>
          <a:xfrm>
            <a:off x="0" y="1143002"/>
            <a:ext cx="342900" cy="269875"/>
          </a:xfrm>
          <a:custGeom>
            <a:avLst/>
            <a:gdLst/>
            <a:ahLst/>
            <a:cxnLst/>
            <a:rect l="l" t="t" r="r" b="b"/>
            <a:pathLst>
              <a:path w="342900" h="269875">
                <a:moveTo>
                  <a:pt x="0" y="269430"/>
                </a:moveTo>
                <a:lnTo>
                  <a:pt x="342900" y="269430"/>
                </a:lnTo>
                <a:lnTo>
                  <a:pt x="342900" y="0"/>
                </a:lnTo>
                <a:lnTo>
                  <a:pt x="0" y="0"/>
                </a:lnTo>
                <a:lnTo>
                  <a:pt x="0" y="269430"/>
                </a:lnTo>
                <a:close/>
              </a:path>
            </a:pathLst>
          </a:custGeom>
          <a:solidFill>
            <a:srgbClr val="F7C315"/>
          </a:solidFill>
        </p:spPr>
        <p:txBody>
          <a:bodyPr wrap="square" lIns="0" tIns="0" rIns="0" bIns="0" rtlCol="0"/>
          <a:lstStyle/>
          <a:p>
            <a:endParaRPr dirty="0"/>
          </a:p>
        </p:txBody>
      </p:sp>
      <p:sp>
        <p:nvSpPr>
          <p:cNvPr id="2" name="Title 1"/>
          <p:cNvSpPr>
            <a:spLocks noGrp="1"/>
          </p:cNvSpPr>
          <p:nvPr>
            <p:ph type="title"/>
          </p:nvPr>
        </p:nvSpPr>
        <p:spPr>
          <a:xfrm>
            <a:off x="685800" y="1143003"/>
            <a:ext cx="10842583" cy="523754"/>
          </a:xfrm>
        </p:spPr>
        <p:txBody>
          <a:bodyPr lIns="0" tIns="0" rIns="0" bIns="0" anchor="t">
            <a:noAutofit/>
          </a:bodyPr>
          <a:lstStyle>
            <a:lvl1pPr algn="l">
              <a:lnSpc>
                <a:spcPts val="3100"/>
              </a:lnSpc>
              <a:defRPr sz="3000" b="1">
                <a:solidFill>
                  <a:srgbClr val="0066A6"/>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799" y="1666757"/>
            <a:ext cx="10842585" cy="3894365"/>
          </a:xfrm>
          <a:prstGeom prst="rect">
            <a:avLst/>
          </a:prstGeom>
        </p:spPr>
        <p:txBody>
          <a:bodyPr lIns="0" tIns="0" rIns="0" bIns="0">
            <a:noAutofit/>
          </a:bodyPr>
          <a:lstStyle>
            <a:lvl1pPr marL="0" indent="0">
              <a:lnSpc>
                <a:spcPct val="120000"/>
              </a:lnSpc>
              <a:spcBef>
                <a:spcPts val="0"/>
              </a:spcBef>
              <a:buNone/>
              <a:defRPr sz="1800">
                <a:solidFill>
                  <a:srgbClr val="5D696B"/>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rgbClr val="5D696B"/>
                </a:solidFill>
              </a:defRPr>
            </a:lvl2pPr>
            <a:lvl3pPr>
              <a:lnSpc>
                <a:spcPct val="120000"/>
              </a:lnSpc>
              <a:spcBef>
                <a:spcPts val="0"/>
              </a:spcBef>
              <a:defRPr sz="1800">
                <a:solidFill>
                  <a:srgbClr val="5D696B"/>
                </a:solidFill>
              </a:defRPr>
            </a:lvl3pPr>
            <a:lvl4pPr>
              <a:lnSpc>
                <a:spcPct val="120000"/>
              </a:lnSpc>
              <a:spcBef>
                <a:spcPts val="0"/>
              </a:spcBef>
              <a:defRPr sz="1800">
                <a:solidFill>
                  <a:srgbClr val="5D696B"/>
                </a:solidFill>
              </a:defRPr>
            </a:lvl4pPr>
            <a:lvl5pPr>
              <a:lnSpc>
                <a:spcPct val="120000"/>
              </a:lnSpc>
              <a:spcBef>
                <a:spcPts val="0"/>
              </a:spcBef>
              <a:defRPr sz="1800">
                <a:solidFill>
                  <a:srgbClr val="5D696B"/>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Slide Number Placeholder 5">
            <a:extLst>
              <a:ext uri="{FF2B5EF4-FFF2-40B4-BE49-F238E27FC236}">
                <a16:creationId xmlns:a16="http://schemas.microsoft.com/office/drawing/2014/main" id="{98999B83-C540-410F-BE4D-0D1544525012}"/>
              </a:ext>
            </a:extLst>
          </p:cNvPr>
          <p:cNvSpPr>
            <a:spLocks noGrp="1"/>
          </p:cNvSpPr>
          <p:nvPr>
            <p:ph type="sldNum" sz="quarter" idx="12"/>
          </p:nvPr>
        </p:nvSpPr>
        <p:spPr/>
        <p:txBody>
          <a:bodyPr/>
          <a:lstStyle/>
          <a:p>
            <a:fld id="{BBDE5477-E857-49F4-AAAF-4FAD287E2330}" type="slidenum">
              <a:rPr lang="en-US" smtClean="0"/>
              <a:t>‹#›</a:t>
            </a:fld>
            <a:endParaRPr lang="en-US"/>
          </a:p>
        </p:txBody>
      </p:sp>
    </p:spTree>
    <p:extLst>
      <p:ext uri="{BB962C8B-B14F-4D97-AF65-F5344CB8AC3E}">
        <p14:creationId xmlns:p14="http://schemas.microsoft.com/office/powerpoint/2010/main" val="2544734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379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9398" t="8741" r="101" b="27"/>
          <a:stretch/>
        </p:blipFill>
        <p:spPr bwMode="ltGray">
          <a:xfrm flipV="1">
            <a:off x="4063936" y="0"/>
            <a:ext cx="416842" cy="6858000"/>
          </a:xfrm>
          <a:prstGeom prst="rect">
            <a:avLst/>
          </a:prstGeom>
        </p:spPr>
      </p:pic>
      <p:sp>
        <p:nvSpPr>
          <p:cNvPr id="18" name="Date Placeholder 1"/>
          <p:cNvSpPr>
            <a:spLocks noGrp="1"/>
          </p:cNvSpPr>
          <p:nvPr>
            <p:ph type="dt" sz="half" idx="31"/>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20" name="TextBox 19"/>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2"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24" name="Rectangle 23"/>
          <p:cNvSpPr/>
          <p:nvPr userDrawn="1"/>
        </p:nvSpPr>
        <p:spPr bwMode="white">
          <a:xfrm>
            <a:off x="0" y="0"/>
            <a:ext cx="40784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25" name="Title 4"/>
          <p:cNvSpPr>
            <a:spLocks noGrp="1"/>
          </p:cNvSpPr>
          <p:nvPr>
            <p:ph type="title" hasCustomPrompt="1"/>
          </p:nvPr>
        </p:nvSpPr>
        <p:spPr>
          <a:xfrm>
            <a:off x="629837" y="2681103"/>
            <a:ext cx="3127066" cy="1495794"/>
          </a:xfrm>
          <a:prstGeom prst="rect">
            <a:avLst/>
          </a:prstGeom>
        </p:spPr>
        <p:txBody>
          <a:bodyPr anchor="ctr">
            <a:noAutofit/>
          </a:bodyPr>
          <a:lstStyle>
            <a:lvl1pPr>
              <a:defRPr sz="2399">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633996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4819"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9398" t="8741" r="101" b="27"/>
          <a:stretch/>
        </p:blipFill>
        <p:spPr bwMode="ltGray">
          <a:xfrm flipV="1">
            <a:off x="7163741" y="0"/>
            <a:ext cx="416842" cy="6858000"/>
          </a:xfrm>
          <a:prstGeom prst="rect">
            <a:avLst/>
          </a:prstGeom>
        </p:spPr>
      </p:pic>
      <p:sp>
        <p:nvSpPr>
          <p:cNvPr id="14" name="Rectangle 13"/>
          <p:cNvSpPr/>
          <p:nvPr userDrawn="1"/>
        </p:nvSpPr>
        <p:spPr bwMode="white">
          <a:xfrm>
            <a:off x="0" y="0"/>
            <a:ext cx="71700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8" name="Date Placeholder 2"/>
          <p:cNvSpPr>
            <a:spLocks noGrp="1"/>
          </p:cNvSpPr>
          <p:nvPr>
            <p:ph type="dt" sz="half" idx="10"/>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19" name="TextBox 18"/>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1"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2" name="Title 1"/>
          <p:cNvSpPr>
            <a:spLocks noGrp="1"/>
          </p:cNvSpPr>
          <p:nvPr>
            <p:ph type="title" hasCustomPrompt="1"/>
          </p:nvPr>
        </p:nvSpPr>
        <p:spPr>
          <a:xfrm>
            <a:off x="629837" y="622801"/>
            <a:ext cx="6274894"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1112317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5843"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9398" t="8741" r="101" b="27"/>
          <a:stretch/>
        </p:blipFill>
        <p:spPr bwMode="ltGray">
          <a:xfrm flipV="1">
            <a:off x="9026895" y="0"/>
            <a:ext cx="416842" cy="6858000"/>
          </a:xfrm>
          <a:prstGeom prst="rect">
            <a:avLst/>
          </a:prstGeom>
        </p:spPr>
      </p:pic>
      <p:sp>
        <p:nvSpPr>
          <p:cNvPr id="10" name="Rectangle 9"/>
          <p:cNvSpPr/>
          <p:nvPr userDrawn="1"/>
        </p:nvSpPr>
        <p:spPr bwMode="white">
          <a:xfrm>
            <a:off x="0" y="0"/>
            <a:ext cx="90319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3" name="Date Placeholder 4"/>
          <p:cNvSpPr>
            <a:spLocks noGrp="1"/>
          </p:cNvSpPr>
          <p:nvPr>
            <p:ph type="dt" sz="half" idx="10"/>
          </p:nvPr>
        </p:nvSpPr>
        <p:spPr>
          <a:xfrm>
            <a:off x="9674880" y="6405036"/>
            <a:ext cx="1481665" cy="153888"/>
          </a:xfr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22"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Title 1"/>
          <p:cNvSpPr>
            <a:spLocks noGrp="1"/>
          </p:cNvSpPr>
          <p:nvPr>
            <p:ph type="title" hasCustomPrompt="1"/>
          </p:nvPr>
        </p:nvSpPr>
        <p:spPr>
          <a:xfrm>
            <a:off x="629836" y="622801"/>
            <a:ext cx="8099474"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2900049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686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9398" t="8741" r="101" b="27"/>
          <a:stretch/>
        </p:blipFill>
        <p:spPr bwMode="ltGray">
          <a:xfrm flipH="1">
            <a:off x="3670113" y="0"/>
            <a:ext cx="416842" cy="6858000"/>
          </a:xfrm>
          <a:prstGeom prst="rect">
            <a:avLst/>
          </a:prstGeom>
        </p:spPr>
      </p:pic>
      <p:sp>
        <p:nvSpPr>
          <p:cNvPr id="24" name="Title 4"/>
          <p:cNvSpPr>
            <a:spLocks noGrp="1"/>
          </p:cNvSpPr>
          <p:nvPr>
            <p:ph type="title" hasCustomPrompt="1"/>
          </p:nvPr>
        </p:nvSpPr>
        <p:spPr>
          <a:xfrm>
            <a:off x="629837" y="2681103"/>
            <a:ext cx="3127066" cy="1495794"/>
          </a:xfrm>
          <a:prstGeom prst="rect">
            <a:avLst/>
          </a:prstGeom>
        </p:spPr>
        <p:txBody>
          <a:bodyPr anchor="ctr">
            <a:noAutofit/>
          </a:bodyPr>
          <a:lstStyle>
            <a:lvl1pPr>
              <a:defRPr sz="2399">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79701" y="-1309"/>
            <a:ext cx="8109125"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25" name="Date Placeholder 1"/>
          <p:cNvSpPr>
            <a:spLocks noGrp="1"/>
          </p:cNvSpPr>
          <p:nvPr>
            <p:ph type="dt" sz="half" idx="29"/>
          </p:nvPr>
        </p:nvSpPr>
        <p:spPr>
          <a:xfrm>
            <a:off x="9674880" y="6405036"/>
            <a:ext cx="1481665"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29"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28" name="TextBox 27"/>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1"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3782544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789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9398" t="8741" r="101" b="27"/>
          <a:stretch/>
        </p:blipFill>
        <p:spPr bwMode="ltGray">
          <a:xfrm flipH="1">
            <a:off x="5688101" y="0"/>
            <a:ext cx="416842" cy="6858000"/>
          </a:xfrm>
          <a:prstGeom prst="rect">
            <a:avLst/>
          </a:prstGeom>
        </p:spPr>
      </p:pic>
      <p:sp>
        <p:nvSpPr>
          <p:cNvPr id="11" name="Rectangle 10"/>
          <p:cNvSpPr/>
          <p:nvPr userDrawn="1"/>
        </p:nvSpPr>
        <p:spPr>
          <a:xfrm>
            <a:off x="6094412" y="0"/>
            <a:ext cx="6094413"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2" name="Picture Placeholder 18"/>
          <p:cNvSpPr>
            <a:spLocks noGrp="1"/>
          </p:cNvSpPr>
          <p:nvPr>
            <p:ph type="pic" sz="quarter" idx="14" hasCustomPrompt="1"/>
          </p:nvPr>
        </p:nvSpPr>
        <p:spPr>
          <a:xfrm>
            <a:off x="6090435" y="0"/>
            <a:ext cx="6098388" cy="6858000"/>
          </a:xfrm>
          <a:prstGeom prst="rect">
            <a:avLst/>
          </a:prstGeom>
          <a:noFill/>
        </p:spPr>
        <p:txBody>
          <a:bodyPr lIns="914400" tIns="914400" rIns="914400" bIns="914400"/>
          <a:lstStyle>
            <a:lvl1pPr algn="ctr">
              <a:defRPr sz="1799"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29836" y="1785600"/>
            <a:ext cx="4387257" cy="3286800"/>
          </a:xfrm>
          <a:prstGeom prst="rect">
            <a:avLst/>
          </a:prstGeom>
          <a:noFill/>
        </p:spPr>
        <p:txBody>
          <a:bodyPr wrap="square" lIns="0" tIns="0" rIns="320040" bIns="0" anchor="ctr">
            <a:noAutofit/>
          </a:bodyPr>
          <a:lstStyle>
            <a:lvl1pPr>
              <a:defRPr sz="4399">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800" dirty="0">
              <a:solidFill>
                <a:srgbClr val="FFFFFF">
                  <a:lumMod val="50000"/>
                </a:srgbClr>
              </a:solidFill>
              <a:sym typeface="Trebuchet MS" panose="020B0603020202020204" pitchFamily="34" charset="0"/>
            </a:endParaRPr>
          </a:p>
        </p:txBody>
      </p:sp>
      <p:sp>
        <p:nvSpPr>
          <p:cNvPr id="15" name="Date Placeholder 2"/>
          <p:cNvSpPr>
            <a:spLocks noGrp="1"/>
          </p:cNvSpPr>
          <p:nvPr>
            <p:ph type="dt" sz="half" idx="15"/>
          </p:nvPr>
        </p:nvSpPr>
        <p:spPr>
          <a:xfrm>
            <a:off x="9674880" y="6405036"/>
            <a:ext cx="1481665"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7"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8"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201096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891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9398" t="8741" r="101" b="27"/>
          <a:stretch/>
        </p:blipFill>
        <p:spPr bwMode="ltGray">
          <a:xfrm flipH="1">
            <a:off x="7407920" y="0"/>
            <a:ext cx="416842" cy="6858000"/>
          </a:xfrm>
          <a:prstGeom prst="rect">
            <a:avLst/>
          </a:prstGeom>
        </p:spPr>
      </p:pic>
      <p:sp>
        <p:nvSpPr>
          <p:cNvPr id="11" name="Rectangle 10"/>
          <p:cNvSpPr/>
          <p:nvPr userDrawn="1"/>
        </p:nvSpPr>
        <p:spPr bwMode="gray">
          <a:xfrm>
            <a:off x="7817507" y="0"/>
            <a:ext cx="43713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2" name="Picture Placeholder 5"/>
          <p:cNvSpPr>
            <a:spLocks noGrp="1"/>
          </p:cNvSpPr>
          <p:nvPr>
            <p:ph type="pic" sz="quarter" idx="11" hasCustomPrompt="1"/>
          </p:nvPr>
        </p:nvSpPr>
        <p:spPr>
          <a:xfrm>
            <a:off x="7817989" y="0"/>
            <a:ext cx="4370836"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4880" y="6405036"/>
            <a:ext cx="1481665"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9"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5" name="Title 1"/>
          <p:cNvSpPr>
            <a:spLocks noGrp="1"/>
          </p:cNvSpPr>
          <p:nvPr>
            <p:ph type="title" hasCustomPrompt="1"/>
          </p:nvPr>
        </p:nvSpPr>
        <p:spPr bwMode="black">
          <a:xfrm>
            <a:off x="630772" y="1785600"/>
            <a:ext cx="6245925" cy="3286800"/>
          </a:xfrm>
          <a:prstGeom prst="rect">
            <a:avLst/>
          </a:prstGeom>
        </p:spPr>
        <p:txBody>
          <a:bodyPr anchor="ctr">
            <a:noAutofit/>
          </a:bodyPr>
          <a:lstStyle>
            <a:lvl1pPr>
              <a:defRPr sz="4399">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800" dirty="0">
              <a:solidFill>
                <a:srgbClr val="FFFFFF">
                  <a:lumMod val="50000"/>
                </a:srgbClr>
              </a:solidFill>
              <a:sym typeface="Trebuchet MS" panose="020B0603020202020204" pitchFamily="34" charset="0"/>
            </a:endParaRPr>
          </a:p>
        </p:txBody>
      </p:sp>
      <p:sp>
        <p:nvSpPr>
          <p:cNvPr id="16"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4106993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993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9" name="Picture 2"/>
          <p:cNvPicPr>
            <a:picLocks noChangeAspect="1" noChangeArrowheads="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07829" y="3588018"/>
            <a:ext cx="1364894" cy="338296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4"/>
          <p:cNvSpPr/>
          <p:nvPr userDrawn="1"/>
        </p:nvSpPr>
        <p:spPr bwMode="ltGray">
          <a:xfrm>
            <a:off x="1524" y="1310"/>
            <a:ext cx="408724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3" name="Date Placeholder 4"/>
          <p:cNvSpPr>
            <a:spLocks noGrp="1"/>
          </p:cNvSpPr>
          <p:nvPr>
            <p:ph type="dt" sz="half" idx="10"/>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11"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8" name="TextBox 17"/>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0" name="Title 2"/>
          <p:cNvSpPr>
            <a:spLocks noGrp="1"/>
          </p:cNvSpPr>
          <p:nvPr>
            <p:ph type="title" hasCustomPrompt="1"/>
          </p:nvPr>
        </p:nvSpPr>
        <p:spPr>
          <a:xfrm>
            <a:off x="629836" y="2764204"/>
            <a:ext cx="2477993" cy="1314311"/>
          </a:xfrm>
          <a:prstGeom prst="rect">
            <a:avLst/>
          </a:prstGeom>
        </p:spPr>
        <p:txBody>
          <a:bodyPr anchor="ctr">
            <a:noAutofit/>
          </a:bodyPr>
          <a:lstStyle>
            <a:lvl1pPr>
              <a:defRPr sz="2399">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4"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403559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096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10" name="Freeform 14"/>
          <p:cNvSpPr/>
          <p:nvPr userDrawn="1"/>
        </p:nvSpPr>
        <p:spPr bwMode="ltGray">
          <a:xfrm>
            <a:off x="1524" y="1310"/>
            <a:ext cx="408724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5" name="Title 4"/>
          <p:cNvSpPr>
            <a:spLocks noGrp="1"/>
          </p:cNvSpPr>
          <p:nvPr>
            <p:ph type="title" hasCustomPrompt="1"/>
          </p:nvPr>
        </p:nvSpPr>
        <p:spPr>
          <a:xfrm>
            <a:off x="629836" y="2764204"/>
            <a:ext cx="2477993" cy="1314311"/>
          </a:xfrm>
        </p:spPr>
        <p:txBody>
          <a:bodyPr anchor="ctr" anchorCtr="0">
            <a:noAutofit/>
          </a:bodyPr>
          <a:lstStyle>
            <a:lvl1pPr>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9674880" y="6405036"/>
            <a:ext cx="1481665"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6" name="TextBox 15"/>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7"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9"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pic>
        <p:nvPicPr>
          <p:cNvPr id="11" name="Picture 10"/>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6216" b="7716"/>
          <a:stretch/>
        </p:blipFill>
        <p:spPr>
          <a:xfrm rot="120000">
            <a:off x="2140750" y="3402829"/>
            <a:ext cx="2693964" cy="3461745"/>
          </a:xfrm>
          <a:prstGeom prst="rect">
            <a:avLst/>
          </a:prstGeom>
        </p:spPr>
      </p:pic>
    </p:spTree>
    <p:extLst>
      <p:ext uri="{BB962C8B-B14F-4D97-AF65-F5344CB8AC3E}">
        <p14:creationId xmlns:p14="http://schemas.microsoft.com/office/powerpoint/2010/main" val="2495205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198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9" name="TextBox 8"/>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800" dirty="0">
              <a:solidFill>
                <a:srgbClr val="FFFFFF"/>
              </a:solidFill>
              <a:sym typeface="Trebuchet MS" panose="020B0603020202020204" pitchFamily="34" charset="0"/>
            </a:endParaRPr>
          </a:p>
        </p:txBody>
      </p:sp>
      <p:sp>
        <p:nvSpPr>
          <p:cNvPr id="10" name="Date Placeholder 7"/>
          <p:cNvSpPr>
            <a:spLocks noGrp="1"/>
          </p:cNvSpPr>
          <p:nvPr>
            <p:ph type="dt" sz="half" idx="11"/>
          </p:nvPr>
        </p:nvSpPr>
        <p:spPr>
          <a:xfrm>
            <a:off x="9674880" y="6405036"/>
            <a:ext cx="1481665"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17"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pic>
        <p:nvPicPr>
          <p:cNvPr id="18" name="Picture 2"/>
          <p:cNvPicPr>
            <a:picLocks noChangeAspect="1" noChangeArrowheads="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32720" y="3382963"/>
            <a:ext cx="1298237" cy="3571875"/>
          </a:xfrm>
          <a:prstGeom prst="rect">
            <a:avLst/>
          </a:prstGeom>
          <a:noFill/>
          <a:extLst>
            <a:ext uri="{909E8E84-426E-40DD-AFC4-6F175D3DCCD1}">
              <a14:hiddenFill xmlns:a14="http://schemas.microsoft.com/office/drawing/2010/main">
                <a:solidFill>
                  <a:srgbClr val="FFFFFF"/>
                </a:solidFill>
              </a14:hiddenFill>
            </a:ext>
          </a:extLst>
        </p:spPr>
      </p:pic>
      <p:sp>
        <p:nvSpPr>
          <p:cNvPr id="19" name="Pentagon 3"/>
          <p:cNvSpPr/>
          <p:nvPr userDrawn="1"/>
        </p:nvSpPr>
        <p:spPr bwMode="white">
          <a:xfrm>
            <a:off x="1" y="0"/>
            <a:ext cx="542550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0" name="Title 1"/>
          <p:cNvSpPr>
            <a:spLocks noGrp="1"/>
          </p:cNvSpPr>
          <p:nvPr>
            <p:ph type="title" hasCustomPrompt="1"/>
          </p:nvPr>
        </p:nvSpPr>
        <p:spPr>
          <a:xfrm>
            <a:off x="629837" y="1785600"/>
            <a:ext cx="4061177" cy="3286800"/>
          </a:xfrm>
          <a:prstGeom prst="rect">
            <a:avLst/>
          </a:prstGeom>
        </p:spPr>
        <p:txBody>
          <a:bodyPr anchor="ctr">
            <a:noAutofit/>
          </a:bodyPr>
          <a:lstStyle>
            <a:lvl1pPr>
              <a:defRPr sz="4399" b="0">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209219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301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19" name="Pentagon 3"/>
          <p:cNvSpPr/>
          <p:nvPr userDrawn="1"/>
        </p:nvSpPr>
        <p:spPr bwMode="white">
          <a:xfrm>
            <a:off x="1" y="0"/>
            <a:ext cx="542550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0" name="Title 1"/>
          <p:cNvSpPr>
            <a:spLocks noGrp="1"/>
          </p:cNvSpPr>
          <p:nvPr>
            <p:ph type="title" hasCustomPrompt="1"/>
          </p:nvPr>
        </p:nvSpPr>
        <p:spPr>
          <a:xfrm>
            <a:off x="629837" y="1785600"/>
            <a:ext cx="4061177" cy="3286800"/>
          </a:xfrm>
          <a:prstGeom prst="rect">
            <a:avLst/>
          </a:prstGeom>
        </p:spPr>
        <p:txBody>
          <a:bodyPr anchor="ctr">
            <a:noAutofit/>
          </a:bodyPr>
          <a:lstStyle>
            <a:lvl1pPr>
              <a:defRPr sz="4399"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4880" y="6405036"/>
            <a:ext cx="1481665"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4" name="TextBox 13"/>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5"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6"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pic>
        <p:nvPicPr>
          <p:cNvPr id="17" name="Picture 16"/>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7562" b="6867"/>
          <a:stretch/>
        </p:blipFill>
        <p:spPr>
          <a:xfrm>
            <a:off x="3548557" y="3416300"/>
            <a:ext cx="2693964" cy="3441700"/>
          </a:xfrm>
          <a:prstGeom prst="rect">
            <a:avLst/>
          </a:prstGeom>
        </p:spPr>
      </p:pic>
    </p:spTree>
    <p:extLst>
      <p:ext uri="{BB962C8B-B14F-4D97-AF65-F5344CB8AC3E}">
        <p14:creationId xmlns:p14="http://schemas.microsoft.com/office/powerpoint/2010/main" val="3955616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Full Blue">
    <p:bg>
      <p:bgPr>
        <a:solidFill>
          <a:schemeClr val="accent1"/>
        </a:solidFill>
        <a:effectLst/>
      </p:bgPr>
    </p:bg>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C6E23FC8-B06A-4A71-A5E8-63FE320598F1}"/>
              </a:ext>
            </a:extLst>
          </p:cNvPr>
          <p:cNvSpPr/>
          <p:nvPr userDrawn="1"/>
        </p:nvSpPr>
        <p:spPr>
          <a:xfrm>
            <a:off x="0" y="1143002"/>
            <a:ext cx="342900" cy="269875"/>
          </a:xfrm>
          <a:custGeom>
            <a:avLst/>
            <a:gdLst/>
            <a:ahLst/>
            <a:cxnLst/>
            <a:rect l="l" t="t" r="r" b="b"/>
            <a:pathLst>
              <a:path w="342900" h="269875">
                <a:moveTo>
                  <a:pt x="0" y="269430"/>
                </a:moveTo>
                <a:lnTo>
                  <a:pt x="342900" y="269430"/>
                </a:lnTo>
                <a:lnTo>
                  <a:pt x="342900" y="0"/>
                </a:lnTo>
                <a:lnTo>
                  <a:pt x="0" y="0"/>
                </a:lnTo>
                <a:lnTo>
                  <a:pt x="0" y="269430"/>
                </a:lnTo>
                <a:close/>
              </a:path>
            </a:pathLst>
          </a:custGeom>
          <a:solidFill>
            <a:srgbClr val="F7C315"/>
          </a:solidFill>
        </p:spPr>
        <p:txBody>
          <a:bodyPr wrap="square" lIns="0" tIns="0" rIns="0" bIns="0" rtlCol="0"/>
          <a:lstStyle/>
          <a:p>
            <a:endParaRPr dirty="0"/>
          </a:p>
        </p:txBody>
      </p:sp>
      <p:sp>
        <p:nvSpPr>
          <p:cNvPr id="7" name="Title 1">
            <a:extLst>
              <a:ext uri="{FF2B5EF4-FFF2-40B4-BE49-F238E27FC236}">
                <a16:creationId xmlns:a16="http://schemas.microsoft.com/office/drawing/2014/main" id="{0E138CFE-16E8-4FE7-838E-D3A3B55F7C96}"/>
              </a:ext>
            </a:extLst>
          </p:cNvPr>
          <p:cNvSpPr>
            <a:spLocks noGrp="1"/>
          </p:cNvSpPr>
          <p:nvPr>
            <p:ph type="title"/>
          </p:nvPr>
        </p:nvSpPr>
        <p:spPr>
          <a:xfrm>
            <a:off x="685800" y="1143003"/>
            <a:ext cx="10842583" cy="523754"/>
          </a:xfrm>
        </p:spPr>
        <p:txBody>
          <a:bodyPr lIns="0" tIns="0" rIns="0" bIns="0" anchor="t">
            <a:noAutofit/>
          </a:bodyPr>
          <a:lstStyle>
            <a:lvl1pPr algn="l">
              <a:lnSpc>
                <a:spcPts val="3100"/>
              </a:lnSpc>
              <a:defRPr sz="3000" b="1">
                <a:solidFill>
                  <a:schemeClr val="bg1"/>
                </a:solidFill>
                <a:latin typeface="Arial" panose="020B0604020202020204" pitchFamily="34" charset="0"/>
                <a:cs typeface="Arial" panose="020B0604020202020204" pitchFamily="34" charset="0"/>
              </a:defRPr>
            </a:lvl1pPr>
          </a:lstStyle>
          <a:p>
            <a:r>
              <a:rPr lang="en-US" dirty="0"/>
              <a:t>Click to edit Master title</a:t>
            </a:r>
          </a:p>
        </p:txBody>
      </p:sp>
      <p:sp>
        <p:nvSpPr>
          <p:cNvPr id="8" name="Content Placeholder 2">
            <a:extLst>
              <a:ext uri="{FF2B5EF4-FFF2-40B4-BE49-F238E27FC236}">
                <a16:creationId xmlns:a16="http://schemas.microsoft.com/office/drawing/2014/main" id="{9ECF4F0B-EBCA-4E35-AF94-DE5CB27091D7}"/>
              </a:ext>
            </a:extLst>
          </p:cNvPr>
          <p:cNvSpPr>
            <a:spLocks noGrp="1"/>
          </p:cNvSpPr>
          <p:nvPr>
            <p:ph idx="1" hasCustomPrompt="1"/>
          </p:nvPr>
        </p:nvSpPr>
        <p:spPr>
          <a:xfrm>
            <a:off x="685799" y="1666757"/>
            <a:ext cx="10842585" cy="3894365"/>
          </a:xfrm>
          <a:prstGeom prst="rect">
            <a:avLst/>
          </a:prstGeom>
        </p:spPr>
        <p:txBody>
          <a:bodyPr lIns="0" tIns="0" rIns="0" bIns="0">
            <a:noAutofit/>
          </a:bodyPr>
          <a:lstStyle>
            <a:lvl1pPr marL="0" indent="0">
              <a:lnSpc>
                <a:spcPct val="120000"/>
              </a:lnSpc>
              <a:spcBef>
                <a:spcPts val="0"/>
              </a:spcBef>
              <a:buNone/>
              <a:defRPr sz="1800">
                <a:solidFill>
                  <a:schemeClr val="bg1"/>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chemeClr val="bg1"/>
                </a:solidFill>
              </a:defRPr>
            </a:lvl2pPr>
            <a:lvl3pPr>
              <a:lnSpc>
                <a:spcPct val="120000"/>
              </a:lnSpc>
              <a:spcBef>
                <a:spcPts val="0"/>
              </a:spcBef>
              <a:defRPr sz="1800">
                <a:solidFill>
                  <a:schemeClr val="bg1"/>
                </a:solidFill>
              </a:defRPr>
            </a:lvl3pPr>
            <a:lvl4pPr>
              <a:lnSpc>
                <a:spcPct val="120000"/>
              </a:lnSpc>
              <a:spcBef>
                <a:spcPts val="0"/>
              </a:spcBef>
              <a:defRPr sz="1800">
                <a:solidFill>
                  <a:schemeClr val="bg1"/>
                </a:solidFill>
              </a:defRPr>
            </a:lvl4pPr>
            <a:lvl5pPr>
              <a:lnSpc>
                <a:spcPct val="120000"/>
              </a:lnSpc>
              <a:spcBef>
                <a:spcPts val="0"/>
              </a:spcBef>
              <a:defRPr sz="1800">
                <a:solidFill>
                  <a:schemeClr val="bg1"/>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4" name="Slide Number Placeholder 3">
            <a:extLst>
              <a:ext uri="{FF2B5EF4-FFF2-40B4-BE49-F238E27FC236}">
                <a16:creationId xmlns:a16="http://schemas.microsoft.com/office/drawing/2014/main" id="{A37F0BBF-A6FC-46EB-9FB3-9347D1200C37}"/>
              </a:ext>
            </a:extLst>
          </p:cNvPr>
          <p:cNvSpPr>
            <a:spLocks noGrp="1"/>
          </p:cNvSpPr>
          <p:nvPr>
            <p:ph type="sldNum" sz="quarter" idx="12"/>
          </p:nvPr>
        </p:nvSpPr>
        <p:spPr/>
        <p:txBody>
          <a:bodyPr/>
          <a:lstStyle>
            <a:lvl1pPr>
              <a:defRPr>
                <a:solidFill>
                  <a:schemeClr val="bg1"/>
                </a:solidFill>
              </a:defRPr>
            </a:lvl1pPr>
          </a:lstStyle>
          <a:p>
            <a:fld id="{BBDE5477-E857-49F4-AAAF-4FAD287E2330}" type="slidenum">
              <a:rPr lang="en-US" smtClean="0"/>
              <a:pPr/>
              <a:t>‹#›</a:t>
            </a:fld>
            <a:endParaRPr lang="en-US"/>
          </a:p>
        </p:txBody>
      </p:sp>
    </p:spTree>
    <p:extLst>
      <p:ext uri="{BB962C8B-B14F-4D97-AF65-F5344CB8AC3E}">
        <p14:creationId xmlns:p14="http://schemas.microsoft.com/office/powerpoint/2010/main" val="9880229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403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1" name="Picture 2"/>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377358" y="3588018"/>
            <a:ext cx="1364894" cy="3382962"/>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bwMode="white">
          <a:xfrm>
            <a:off x="0" y="0"/>
            <a:ext cx="6361889"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29836" y="622801"/>
            <a:ext cx="4746586"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4880" y="6405036"/>
            <a:ext cx="1481665" cy="153888"/>
          </a:xfr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18"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6" name="TextBox 15"/>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2"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4175403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505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9" name="Pentagon 8"/>
          <p:cNvSpPr/>
          <p:nvPr/>
        </p:nvSpPr>
        <p:spPr bwMode="white">
          <a:xfrm>
            <a:off x="0" y="0"/>
            <a:ext cx="6361889"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29836" y="622801"/>
            <a:ext cx="474658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4880" y="6405036"/>
            <a:ext cx="1481665"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4" name="TextBox 13"/>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5"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pic>
        <p:nvPicPr>
          <p:cNvPr id="13" name="Picture 12"/>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9052" b="6867"/>
          <a:stretch/>
        </p:blipFill>
        <p:spPr>
          <a:xfrm rot="120000">
            <a:off x="4427269" y="3407804"/>
            <a:ext cx="2693964" cy="3456551"/>
          </a:xfrm>
          <a:prstGeom prst="rect">
            <a:avLst/>
          </a:prstGeom>
        </p:spPr>
      </p:pic>
    </p:spTree>
    <p:extLst>
      <p:ext uri="{BB962C8B-B14F-4D97-AF65-F5344CB8AC3E}">
        <p14:creationId xmlns:p14="http://schemas.microsoft.com/office/powerpoint/2010/main" val="287636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6083"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88391" y="3588018"/>
            <a:ext cx="1364894"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1" y="0"/>
            <a:ext cx="84440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3" name="Date Placeholder 4"/>
          <p:cNvSpPr>
            <a:spLocks noGrp="1"/>
          </p:cNvSpPr>
          <p:nvPr>
            <p:ph type="dt" sz="half" idx="10"/>
          </p:nvPr>
        </p:nvSpPr>
        <p:spPr>
          <a:xfrm>
            <a:off x="9674880" y="6405036"/>
            <a:ext cx="1481665" cy="153888"/>
          </a:xfr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9"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Title 1"/>
          <p:cNvSpPr>
            <a:spLocks noGrp="1"/>
          </p:cNvSpPr>
          <p:nvPr>
            <p:ph type="title" hasCustomPrompt="1"/>
          </p:nvPr>
        </p:nvSpPr>
        <p:spPr>
          <a:xfrm>
            <a:off x="629836" y="622801"/>
            <a:ext cx="6252867"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4"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2842406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7107"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12" name="Freeform 18"/>
          <p:cNvSpPr/>
          <p:nvPr userDrawn="1"/>
        </p:nvSpPr>
        <p:spPr bwMode="white">
          <a:xfrm>
            <a:off x="1" y="0"/>
            <a:ext cx="84440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2" name="Title 1"/>
          <p:cNvSpPr>
            <a:spLocks noGrp="1"/>
          </p:cNvSpPr>
          <p:nvPr>
            <p:ph type="title" hasCustomPrompt="1"/>
          </p:nvPr>
        </p:nvSpPr>
        <p:spPr>
          <a:xfrm>
            <a:off x="629836" y="622801"/>
            <a:ext cx="6252867"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4880" y="6405036"/>
            <a:ext cx="1481665"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8" name="TextBox 17"/>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9"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pic>
        <p:nvPicPr>
          <p:cNvPr id="14" name="Picture 13"/>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9052" b="6867"/>
          <a:stretch/>
        </p:blipFill>
        <p:spPr>
          <a:xfrm rot="120000">
            <a:off x="6523071" y="3407804"/>
            <a:ext cx="2693964" cy="3456551"/>
          </a:xfrm>
          <a:prstGeom prst="rect">
            <a:avLst/>
          </a:prstGeom>
        </p:spPr>
      </p:pic>
    </p:spTree>
    <p:extLst>
      <p:ext uri="{BB962C8B-B14F-4D97-AF65-F5344CB8AC3E}">
        <p14:creationId xmlns:p14="http://schemas.microsoft.com/office/powerpoint/2010/main" val="2147032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813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7" name="Date Placeholder 4"/>
          <p:cNvSpPr>
            <a:spLocks noGrp="1"/>
          </p:cNvSpPr>
          <p:nvPr>
            <p:ph type="dt" sz="half" idx="10"/>
          </p:nvPr>
        </p:nvSpPr>
        <p:spPr>
          <a:xfrm>
            <a:off x="9674880" y="6405036"/>
            <a:ext cx="1481665" cy="153888"/>
          </a:xfr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9"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0" name="TextBox 9"/>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1" name="Title 1"/>
          <p:cNvSpPr>
            <a:spLocks noGrp="1"/>
          </p:cNvSpPr>
          <p:nvPr>
            <p:ph type="title" hasCustomPrompt="1"/>
          </p:nvPr>
        </p:nvSpPr>
        <p:spPr>
          <a:xfrm>
            <a:off x="629836" y="3826333"/>
            <a:ext cx="10930353" cy="1606550"/>
          </a:xfrm>
        </p:spPr>
        <p:txBody>
          <a:bodyPr anchor="b">
            <a:noAutofit/>
          </a:bodyPr>
          <a:lstStyle>
            <a:lvl1pPr marL="0" algn="l" defTabSz="914126" rtl="0" eaLnBrk="1" fontAlgn="auto" latinLnBrk="0" hangingPunct="1">
              <a:lnSpc>
                <a:spcPts val="5998"/>
              </a:lnSpc>
              <a:spcBef>
                <a:spcPts val="0"/>
              </a:spcBef>
              <a:spcAft>
                <a:spcPts val="0"/>
              </a:spcAft>
              <a:defRPr lang="en-US" sz="5398"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8"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1952640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915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solidFill>
                <a:srgbClr val="FFFFFF">
                  <a:lumMod val="50000"/>
                </a:srgbClr>
              </a:solidFill>
            </a:endParaRPr>
          </a:p>
        </p:txBody>
      </p:sp>
      <p:sp>
        <p:nvSpPr>
          <p:cNvPr id="11"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Rectangle 5"/>
          <p:cNvSpPr/>
          <p:nvPr userDrawn="1"/>
        </p:nvSpPr>
        <p:spPr bwMode="white">
          <a:xfrm>
            <a:off x="629836" y="625475"/>
            <a:ext cx="932445"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7" name="Title 1"/>
          <p:cNvSpPr>
            <a:spLocks noGrp="1"/>
          </p:cNvSpPr>
          <p:nvPr>
            <p:ph type="title" hasCustomPrompt="1"/>
          </p:nvPr>
        </p:nvSpPr>
        <p:spPr>
          <a:xfrm>
            <a:off x="629836" y="3826333"/>
            <a:ext cx="10930353" cy="1606550"/>
          </a:xfrm>
          <a:prstGeom prst="rect">
            <a:avLst/>
          </a:prstGeom>
        </p:spPr>
        <p:txBody>
          <a:bodyPr anchor="b">
            <a:noAutofit/>
          </a:bodyPr>
          <a:lstStyle>
            <a:lvl1pPr marL="0" algn="l" defTabSz="914126" rtl="0" eaLnBrk="1" fontAlgn="auto" latinLnBrk="0" hangingPunct="1">
              <a:lnSpc>
                <a:spcPts val="5998"/>
              </a:lnSpc>
              <a:spcBef>
                <a:spcPts val="0"/>
              </a:spcBef>
              <a:spcAft>
                <a:spcPts val="0"/>
              </a:spcAft>
              <a:defRPr lang="en-US" sz="5398"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9"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144262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017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3634" b="1258"/>
          <a:stretch/>
        </p:blipFill>
        <p:spPr>
          <a:xfrm rot="16200000" flipH="1">
            <a:off x="6795591" y="112273"/>
            <a:ext cx="769257" cy="10017212"/>
          </a:xfrm>
          <a:prstGeom prst="rect">
            <a:avLst/>
          </a:prstGeom>
        </p:spPr>
      </p:pic>
      <p:sp>
        <p:nvSpPr>
          <p:cNvPr id="59" name="Freeform 58"/>
          <p:cNvSpPr>
            <a:spLocks/>
          </p:cNvSpPr>
          <p:nvPr/>
        </p:nvSpPr>
        <p:spPr bwMode="white">
          <a:xfrm flipH="1">
            <a:off x="0" y="1"/>
            <a:ext cx="12188825"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16" tIns="45708" rIns="91416" bIns="45708" numCol="1" anchor="t" anchorCtr="0" compatLnSpc="1">
            <a:prstTxWarp prst="textNoShape">
              <a:avLst/>
            </a:prstTxWarp>
            <a:noAutofit/>
          </a:bodyPr>
          <a:lstStyle/>
          <a:p>
            <a:endParaRPr lang="en-US" sz="1799" dirty="0">
              <a:solidFill>
                <a:srgbClr val="000000"/>
              </a:solidFill>
              <a:sym typeface="Trebuchet MS" panose="020B0603020202020204" pitchFamily="34" charset="0"/>
            </a:endParaRPr>
          </a:p>
        </p:txBody>
      </p:sp>
      <p:sp>
        <p:nvSpPr>
          <p:cNvPr id="6" name="TextBox 5"/>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Tree>
    <p:extLst>
      <p:ext uri="{BB962C8B-B14F-4D97-AF65-F5344CB8AC3E}">
        <p14:creationId xmlns:p14="http://schemas.microsoft.com/office/powerpoint/2010/main" val="1607012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1203"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5" name="TextBox 4"/>
          <p:cNvSpPr txBox="1"/>
          <p:nvPr/>
        </p:nvSpPr>
        <p:spPr bwMode="white">
          <a:xfrm>
            <a:off x="11164964" y="6404400"/>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11"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2" name="Title 1"/>
          <p:cNvSpPr>
            <a:spLocks noGrp="1"/>
          </p:cNvSpPr>
          <p:nvPr>
            <p:ph type="title" hasCustomPrompt="1"/>
          </p:nvPr>
        </p:nvSpPr>
        <p:spPr>
          <a:xfrm>
            <a:off x="629836" y="622801"/>
            <a:ext cx="10930353" cy="332399"/>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3415469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222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pic>
        <p:nvPicPr>
          <p:cNvPr id="12" name="Picture 2"/>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07829" y="3594368"/>
            <a:ext cx="1364894" cy="338296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bwMode="ltGray">
          <a:xfrm>
            <a:off x="0" y="0"/>
            <a:ext cx="408724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7" name="Freeform 12"/>
          <p:cNvSpPr/>
          <p:nvPr userDrawn="1"/>
        </p:nvSpPr>
        <p:spPr bwMode="ltGray">
          <a:xfrm>
            <a:off x="0" y="0"/>
            <a:ext cx="408724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0" name="TextBox 19"/>
          <p:cNvSpPr txBox="1"/>
          <p:nvPr userDrawn="1"/>
        </p:nvSpPr>
        <p:spPr>
          <a:xfrm>
            <a:off x="629836" y="2577934"/>
            <a:ext cx="2818666" cy="1761764"/>
          </a:xfrm>
          <a:prstGeom prst="rect">
            <a:avLst/>
          </a:prstGeom>
          <a:noFill/>
        </p:spPr>
        <p:txBody>
          <a:bodyPr wrap="square" lIns="0" tIns="0" rIns="0" bIns="0" rtlCol="0" anchor="ctr">
            <a:spAutoFit/>
          </a:bodyPr>
          <a:lstStyle/>
          <a:p>
            <a:pPr>
              <a:lnSpc>
                <a:spcPct val="106000"/>
              </a:lnSpc>
              <a:spcAft>
                <a:spcPts val="700"/>
              </a:spcAft>
            </a:pPr>
            <a:r>
              <a:rPr lang="en-US" sz="5398" dirty="0">
                <a:solidFill>
                  <a:srgbClr val="006CB6"/>
                </a:solidFill>
                <a:sym typeface="Trebuchet MS" panose="020B0603020202020204" pitchFamily="34" charset="0"/>
              </a:rPr>
              <a:t>Table of Contents</a:t>
            </a:r>
          </a:p>
        </p:txBody>
      </p:sp>
      <p:sp>
        <p:nvSpPr>
          <p:cNvPr id="15" name="Date Placeholder 4"/>
          <p:cNvSpPr>
            <a:spLocks noGrp="1"/>
          </p:cNvSpPr>
          <p:nvPr>
            <p:ph type="dt" sz="half" idx="10"/>
          </p:nvPr>
        </p:nvSpPr>
        <p:spPr>
          <a:xfrm>
            <a:off x="9674880" y="6405036"/>
            <a:ext cx="1481665" cy="153888"/>
          </a:xfr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24"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9" name="TextBox 18"/>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4"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2141774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325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6" name="Date Placeholder 4"/>
          <p:cNvSpPr>
            <a:spLocks noGrp="1"/>
          </p:cNvSpPr>
          <p:nvPr>
            <p:ph type="dt" sz="half" idx="10"/>
          </p:nvPr>
        </p:nvSpPr>
        <p:spPr>
          <a:xfrm>
            <a:off x="9674880" y="6405036"/>
            <a:ext cx="1481665" cy="153888"/>
          </a:xfrm>
        </p:spPr>
        <p:txBody>
          <a:bodyPr/>
          <a:lstStyle>
            <a:lvl1pPr>
              <a:defRPr>
                <a:solidFill>
                  <a:schemeClr val="bg1"/>
                </a:solidFill>
                <a:latin typeface="+mn-lt"/>
                <a:sym typeface="Trebuchet MS" panose="020B0603020202020204" pitchFamily="34" charset="0"/>
              </a:defRPr>
            </a:lvl1pPr>
          </a:lstStyle>
          <a:p>
            <a:endParaRPr lang="en-US" dirty="0">
              <a:solidFill>
                <a:srgbClr val="FFFFFF"/>
              </a:solidFill>
            </a:endParaRPr>
          </a:p>
        </p:txBody>
      </p:sp>
      <p:sp>
        <p:nvSpPr>
          <p:cNvPr id="9"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1" name="TextBox 10"/>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8"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Bus transformation Board briefing.pptx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554855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Half Gray">
    <p:spTree>
      <p:nvGrpSpPr>
        <p:cNvPr id="1" name=""/>
        <p:cNvGrpSpPr/>
        <p:nvPr/>
      </p:nvGrpSpPr>
      <p:grpSpPr>
        <a:xfrm>
          <a:off x="0" y="0"/>
          <a:ext cx="0" cy="0"/>
          <a:chOff x="0" y="0"/>
          <a:chExt cx="0" cy="0"/>
        </a:xfrm>
      </p:grpSpPr>
      <p:sp>
        <p:nvSpPr>
          <p:cNvPr id="47" name="object 3"/>
          <p:cNvSpPr/>
          <p:nvPr userDrawn="1"/>
        </p:nvSpPr>
        <p:spPr>
          <a:xfrm>
            <a:off x="1" y="0"/>
            <a:ext cx="5395595" cy="6858000"/>
          </a:xfrm>
          <a:custGeom>
            <a:avLst/>
            <a:gdLst/>
            <a:ahLst/>
            <a:cxnLst/>
            <a:rect l="l" t="t" r="r" b="b"/>
            <a:pathLst>
              <a:path w="5395595" h="6858000">
                <a:moveTo>
                  <a:pt x="0" y="6858000"/>
                </a:moveTo>
                <a:lnTo>
                  <a:pt x="5395290" y="6858000"/>
                </a:lnTo>
                <a:lnTo>
                  <a:pt x="5395290" y="0"/>
                </a:lnTo>
                <a:lnTo>
                  <a:pt x="0" y="0"/>
                </a:lnTo>
                <a:lnTo>
                  <a:pt x="0" y="6858000"/>
                </a:lnTo>
                <a:close/>
              </a:path>
            </a:pathLst>
          </a:custGeom>
          <a:solidFill>
            <a:srgbClr val="E9E9E9"/>
          </a:solidFill>
          <a:effectLst>
            <a:outerShdw blurRad="50800" dist="38100" dir="2700000" algn="tl" rotWithShape="0">
              <a:prstClr val="black">
                <a:alpha val="40000"/>
              </a:prstClr>
            </a:outerShdw>
          </a:effectLst>
        </p:spPr>
        <p:txBody>
          <a:bodyPr wrap="square" lIns="0" tIns="0" rIns="0" bIns="0" rtlCol="0"/>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dirty="0"/>
          </a:p>
        </p:txBody>
      </p:sp>
      <p:sp>
        <p:nvSpPr>
          <p:cNvPr id="48" name="object 4"/>
          <p:cNvSpPr/>
          <p:nvPr userDrawn="1"/>
        </p:nvSpPr>
        <p:spPr>
          <a:xfrm>
            <a:off x="0" y="1143002"/>
            <a:ext cx="342900" cy="269875"/>
          </a:xfrm>
          <a:custGeom>
            <a:avLst/>
            <a:gdLst/>
            <a:ahLst/>
            <a:cxnLst/>
            <a:rect l="l" t="t" r="r" b="b"/>
            <a:pathLst>
              <a:path w="342900" h="269875">
                <a:moveTo>
                  <a:pt x="0" y="269430"/>
                </a:moveTo>
                <a:lnTo>
                  <a:pt x="342900" y="269430"/>
                </a:lnTo>
                <a:lnTo>
                  <a:pt x="342900" y="0"/>
                </a:lnTo>
                <a:lnTo>
                  <a:pt x="0" y="0"/>
                </a:lnTo>
                <a:lnTo>
                  <a:pt x="0" y="269430"/>
                </a:lnTo>
                <a:close/>
              </a:path>
            </a:pathLst>
          </a:custGeom>
          <a:solidFill>
            <a:srgbClr val="F7C315"/>
          </a:solidFill>
        </p:spPr>
        <p:txBody>
          <a:bodyPr wrap="square" lIns="0" tIns="0" rIns="0" bIns="0" rtlCol="0"/>
          <a:lstStyle/>
          <a:p>
            <a:endParaRPr dirty="0"/>
          </a:p>
        </p:txBody>
      </p:sp>
      <p:sp>
        <p:nvSpPr>
          <p:cNvPr id="2" name="Title 1"/>
          <p:cNvSpPr>
            <a:spLocks noGrp="1"/>
          </p:cNvSpPr>
          <p:nvPr>
            <p:ph type="title"/>
          </p:nvPr>
        </p:nvSpPr>
        <p:spPr>
          <a:xfrm>
            <a:off x="685801" y="1143003"/>
            <a:ext cx="4538036" cy="523754"/>
          </a:xfrm>
        </p:spPr>
        <p:txBody>
          <a:bodyPr lIns="0" tIns="0" rIns="0" bIns="0" anchor="t">
            <a:noAutofit/>
          </a:bodyPr>
          <a:lstStyle>
            <a:lvl1pPr algn="l">
              <a:lnSpc>
                <a:spcPts val="3100"/>
              </a:lnSpc>
              <a:defRPr sz="3000" b="1">
                <a:solidFill>
                  <a:srgbClr val="0066A6"/>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800" y="1666757"/>
            <a:ext cx="4538036" cy="3894365"/>
          </a:xfrm>
          <a:prstGeom prst="rect">
            <a:avLst/>
          </a:prstGeom>
        </p:spPr>
        <p:txBody>
          <a:bodyPr lIns="0" tIns="0" rIns="0" bIns="0">
            <a:noAutofit/>
          </a:bodyPr>
          <a:lstStyle>
            <a:lvl1pPr marL="0" indent="0">
              <a:lnSpc>
                <a:spcPct val="120000"/>
              </a:lnSpc>
              <a:spcBef>
                <a:spcPts val="0"/>
              </a:spcBef>
              <a:buNone/>
              <a:defRPr sz="1800">
                <a:solidFill>
                  <a:srgbClr val="5D696B"/>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rgbClr val="5D696B"/>
                </a:solidFill>
              </a:defRPr>
            </a:lvl2pPr>
            <a:lvl3pPr>
              <a:lnSpc>
                <a:spcPct val="120000"/>
              </a:lnSpc>
              <a:spcBef>
                <a:spcPts val="0"/>
              </a:spcBef>
              <a:defRPr sz="1800">
                <a:solidFill>
                  <a:srgbClr val="5D696B"/>
                </a:solidFill>
              </a:defRPr>
            </a:lvl3pPr>
            <a:lvl4pPr>
              <a:lnSpc>
                <a:spcPct val="120000"/>
              </a:lnSpc>
              <a:spcBef>
                <a:spcPts val="0"/>
              </a:spcBef>
              <a:defRPr sz="1800">
                <a:solidFill>
                  <a:srgbClr val="5D696B"/>
                </a:solidFill>
              </a:defRPr>
            </a:lvl4pPr>
            <a:lvl5pPr>
              <a:lnSpc>
                <a:spcPct val="120000"/>
              </a:lnSpc>
              <a:spcBef>
                <a:spcPts val="0"/>
              </a:spcBef>
              <a:defRPr sz="1800">
                <a:solidFill>
                  <a:srgbClr val="5D696B"/>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Slide Number Placeholder 5">
            <a:extLst>
              <a:ext uri="{FF2B5EF4-FFF2-40B4-BE49-F238E27FC236}">
                <a16:creationId xmlns:a16="http://schemas.microsoft.com/office/drawing/2014/main" id="{B003E496-7AE9-468E-A41B-806D2F0070D5}"/>
              </a:ext>
            </a:extLst>
          </p:cNvPr>
          <p:cNvSpPr>
            <a:spLocks noGrp="1"/>
          </p:cNvSpPr>
          <p:nvPr>
            <p:ph type="sldNum" sz="quarter" idx="12"/>
          </p:nvPr>
        </p:nvSpPr>
        <p:spPr/>
        <p:txBody>
          <a:bodyPr/>
          <a:lstStyle/>
          <a:p>
            <a:fld id="{BBDE5477-E857-49F4-AAAF-4FAD287E2330}" type="slidenum">
              <a:rPr lang="en-US" smtClean="0"/>
              <a:t>‹#›</a:t>
            </a:fld>
            <a:endParaRPr lang="en-US"/>
          </a:p>
        </p:txBody>
      </p:sp>
    </p:spTree>
    <p:extLst>
      <p:ext uri="{BB962C8B-B14F-4D97-AF65-F5344CB8AC3E}">
        <p14:creationId xmlns:p14="http://schemas.microsoft.com/office/powerpoint/2010/main" val="2146431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427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solidFill>
                <a:srgbClr val="FFFFFF">
                  <a:lumMod val="50000"/>
                </a:srgbClr>
              </a:solidFill>
            </a:endParaRPr>
          </a:p>
        </p:txBody>
      </p:sp>
      <p:sp>
        <p:nvSpPr>
          <p:cNvPr id="5"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3040205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529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11"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
        <p:nvSpPr>
          <p:cNvPr id="12"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Tree>
    <p:extLst>
      <p:ext uri="{BB962C8B-B14F-4D97-AF65-F5344CB8AC3E}">
        <p14:creationId xmlns:p14="http://schemas.microsoft.com/office/powerpoint/2010/main" val="3801773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632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pic>
        <p:nvPicPr>
          <p:cNvPr id="9" name="Picture 8" descr="logo.png"/>
          <p:cNvPicPr>
            <a:picLocks noChangeAspect="1"/>
          </p:cNvPicPr>
          <p:nvPr userDrawn="1"/>
        </p:nvPicPr>
        <p:blipFill>
          <a:blip r:embed="rId6" cstate="print"/>
          <a:stretch>
            <a:fillRect/>
          </a:stretch>
        </p:blipFill>
        <p:spPr>
          <a:xfrm>
            <a:off x="0" y="552450"/>
            <a:ext cx="11493520" cy="4216400"/>
          </a:xfrm>
          <a:prstGeom prst="rect">
            <a:avLst/>
          </a:prstGeom>
        </p:spPr>
      </p:pic>
      <p:sp>
        <p:nvSpPr>
          <p:cNvPr id="10" name="Rectangle 9"/>
          <p:cNvSpPr/>
          <p:nvPr userDrawn="1"/>
        </p:nvSpPr>
        <p:spPr>
          <a:xfrm>
            <a:off x="2686303" y="2957287"/>
            <a:ext cx="7601646" cy="943429"/>
          </a:xfrm>
          <a:prstGeom prst="rect">
            <a:avLst/>
          </a:prstGeom>
          <a:noFill/>
          <a:ln w="9525" cap="rnd">
            <a:noFill/>
            <a:prstDash val="sysDot"/>
            <a:roun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nSpc>
                <a:spcPct val="90000"/>
              </a:lnSpc>
              <a:spcAft>
                <a:spcPts val="1000"/>
              </a:spcAft>
            </a:pPr>
            <a:r>
              <a:rPr lang="en-US" sz="5398" dirty="0">
                <a:solidFill>
                  <a:srgbClr val="000000"/>
                </a:solidFill>
              </a:rPr>
              <a:t>Thank you</a:t>
            </a:r>
          </a:p>
        </p:txBody>
      </p:sp>
      <p:sp>
        <p:nvSpPr>
          <p:cNvPr id="13" name="Rectangle 12"/>
          <p:cNvSpPr/>
          <p:nvPr userDrawn="1"/>
        </p:nvSpPr>
        <p:spPr>
          <a:xfrm>
            <a:off x="7672886" y="620872"/>
            <a:ext cx="2236607" cy="1188720"/>
          </a:xfrm>
          <a:prstGeom prst="rect">
            <a:avLst/>
          </a:prstGeom>
          <a:gradFill>
            <a:gsLst>
              <a:gs pos="0">
                <a:srgbClr val="E23940"/>
              </a:gs>
              <a:gs pos="100000">
                <a:srgbClr val="AC252D"/>
              </a:gs>
            </a:gsLst>
            <a:lin ang="5400000" scaled="1"/>
          </a:gradFill>
          <a:ln w="952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rgbClr val="FFFFFF"/>
              </a:solidFill>
            </a:endParaRPr>
          </a:p>
        </p:txBody>
      </p:sp>
      <p:pic>
        <p:nvPicPr>
          <p:cNvPr id="14" name="Picture 405" descr="Image result for dow dupont logo png"/>
          <p:cNvPicPr>
            <a:picLocks noChangeAspect="1" noChangeArrowheads="1"/>
          </p:cNvPicPr>
          <p:nvPr userDrawn="1"/>
        </p:nvPicPr>
        <p:blipFill rotWithShape="1">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53686"/>
          <a:stretch/>
        </p:blipFill>
        <p:spPr bwMode="auto">
          <a:xfrm>
            <a:off x="8889425" y="927641"/>
            <a:ext cx="865548" cy="5751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08" descr="Image result for dow logo white 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827407" y="927641"/>
            <a:ext cx="1022285" cy="57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278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7347"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9"/>
                        <a:ext cx="1587" cy="1587"/>
                      </a:xfrm>
                      <a:prstGeom prst="rect">
                        <a:avLst/>
                      </a:prstGeom>
                    </p:spPr>
                  </p:pic>
                </p:oleObj>
              </mc:Fallback>
            </mc:AlternateContent>
          </a:graphicData>
        </a:graphic>
      </p:graphicFrame>
      <p:grpSp>
        <p:nvGrpSpPr>
          <p:cNvPr id="144" name="Group 143"/>
          <p:cNvGrpSpPr/>
          <p:nvPr userDrawn="1"/>
        </p:nvGrpSpPr>
        <p:grpSpPr>
          <a:xfrm>
            <a:off x="-600" y="-1"/>
            <a:ext cx="12190625"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sz="1799" dirty="0">
                <a:solidFill>
                  <a:srgbClr val="575757"/>
                </a:solidFill>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rgbClr val="000000"/>
                  </a:solidFill>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dirty="0">
                  <a:solidFill>
                    <a:srgbClr val="FFFFFF">
                      <a:lumMod val="50000"/>
                    </a:srgbClr>
                  </a:solidFill>
                  <a:sym typeface="Trebuchet MS" panose="020B0603020202020204" pitchFamily="34" charset="0"/>
                </a:rPr>
                <a:t>1. xxxx  2. xxxx  3. xxxx</a:t>
              </a:r>
            </a:p>
            <a:p>
              <a:pPr>
                <a:lnSpc>
                  <a:spcPct val="90000"/>
                </a:lnSpc>
                <a:defRPr/>
              </a:pPr>
              <a:r>
                <a:rPr lang="en-US" sz="1000" dirty="0">
                  <a:solidFill>
                    <a:srgbClr val="FFFFFF">
                      <a:lumMod val="50000"/>
                    </a:srgbClr>
                  </a:solidFill>
                  <a:sym typeface="Trebuchet MS" panose="020B0603020202020204" pitchFamily="34" charset="0"/>
                </a:rPr>
                <a:t>Note: List footnotes in numerical order. Footnote numbers are not bracketed. Use 10pt font. Do not put a period at the end of the note or the source</a:t>
              </a:r>
            </a:p>
            <a:p>
              <a:pPr>
                <a:lnSpc>
                  <a:spcPct val="90000"/>
                </a:lnSpc>
                <a:defRPr/>
              </a:pPr>
              <a:r>
                <a:rPr lang="en-US" sz="1000" dirty="0">
                  <a:solidFill>
                    <a:srgbClr val="FFFFFF">
                      <a:lumMod val="50000"/>
                    </a:srgbClr>
                  </a:solidFill>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56" name="Copyright"/>
          <p:cNvSpPr txBox="1"/>
          <p:nvPr userDrawn="1"/>
        </p:nvSpPr>
        <p:spPr>
          <a:xfrm rot="16200000">
            <a:off x="9483761" y="3921614"/>
            <a:ext cx="5133975" cy="98719"/>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55" name="FooterSimple" hidden="1"/>
          <p:cNvSpPr txBox="1"/>
          <p:nvPr userDrawn="1">
            <p:custDataLst>
              <p:tags r:id="rId3"/>
            </p:custDataLst>
          </p:nvPr>
        </p:nvSpPr>
        <p:spPr>
          <a:xfrm rot="16200000">
            <a:off x="10558212"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Bus transformation Board briefing.pptx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1385024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48" name="object 4"/>
          <p:cNvSpPr/>
          <p:nvPr userDrawn="1"/>
        </p:nvSpPr>
        <p:spPr>
          <a:xfrm>
            <a:off x="0" y="1143002"/>
            <a:ext cx="342900" cy="269875"/>
          </a:xfrm>
          <a:custGeom>
            <a:avLst/>
            <a:gdLst/>
            <a:ahLst/>
            <a:cxnLst/>
            <a:rect l="l" t="t" r="r" b="b"/>
            <a:pathLst>
              <a:path w="342900" h="269875">
                <a:moveTo>
                  <a:pt x="0" y="269430"/>
                </a:moveTo>
                <a:lnTo>
                  <a:pt x="342900" y="269430"/>
                </a:lnTo>
                <a:lnTo>
                  <a:pt x="342900" y="0"/>
                </a:lnTo>
                <a:lnTo>
                  <a:pt x="0" y="0"/>
                </a:lnTo>
                <a:lnTo>
                  <a:pt x="0" y="269430"/>
                </a:lnTo>
                <a:close/>
              </a:path>
            </a:pathLst>
          </a:custGeom>
          <a:solidFill>
            <a:srgbClr val="FFD621"/>
          </a:solidFill>
        </p:spPr>
        <p:txBody>
          <a:bodyPr wrap="square" lIns="0" tIns="0" rIns="0" bIns="0" rtlCol="0"/>
          <a:lstStyle/>
          <a:p>
            <a:endParaRPr dirty="0">
              <a:solidFill>
                <a:prstClr val="black"/>
              </a:solidFill>
            </a:endParaRPr>
          </a:p>
        </p:txBody>
      </p:sp>
      <p:sp>
        <p:nvSpPr>
          <p:cNvPr id="2" name="Title 1"/>
          <p:cNvSpPr>
            <a:spLocks noGrp="1"/>
          </p:cNvSpPr>
          <p:nvPr>
            <p:ph type="title"/>
          </p:nvPr>
        </p:nvSpPr>
        <p:spPr>
          <a:xfrm>
            <a:off x="685801" y="1143002"/>
            <a:ext cx="4538036" cy="677635"/>
          </a:xfrm>
        </p:spPr>
        <p:txBody>
          <a:bodyPr lIns="0" tIns="0" rIns="0" bIns="0" anchor="t">
            <a:noAutofit/>
          </a:bodyPr>
          <a:lstStyle>
            <a:lvl1pPr algn="l">
              <a:lnSpc>
                <a:spcPts val="3100"/>
              </a:lnSpc>
              <a:defRPr sz="3000" b="1">
                <a:solidFill>
                  <a:srgbClr val="0066A6"/>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800" y="1820637"/>
            <a:ext cx="10814050" cy="4589688"/>
          </a:xfrm>
        </p:spPr>
        <p:txBody>
          <a:bodyPr lIns="0" tIns="0" rIns="0" bIns="0">
            <a:noAutofit/>
          </a:bodyPr>
          <a:lstStyle>
            <a:lvl1pPr marL="0" indent="0">
              <a:lnSpc>
                <a:spcPts val="3000"/>
              </a:lnSpc>
              <a:spcBef>
                <a:spcPts val="0"/>
              </a:spcBef>
              <a:buNone/>
              <a:defRPr sz="2000">
                <a:solidFill>
                  <a:srgbClr val="5D696B"/>
                </a:solidFill>
                <a:latin typeface="Arial" panose="020B0604020202020204" pitchFamily="34" charset="0"/>
                <a:cs typeface="Arial" panose="020B0604020202020204" pitchFamily="34" charset="0"/>
              </a:defRPr>
            </a:lvl1pPr>
            <a:lvl2pPr marL="228600" indent="-228600">
              <a:lnSpc>
                <a:spcPts val="2400"/>
              </a:lnSpc>
              <a:spcBef>
                <a:spcPts val="0"/>
              </a:spcBef>
              <a:buClr>
                <a:srgbClr val="FFDC00"/>
              </a:buClr>
              <a:buFont typeface="Wingdings" panose="05000000000000000000" pitchFamily="2" charset="2"/>
              <a:buChar char="§"/>
              <a:defRPr sz="2000">
                <a:solidFill>
                  <a:srgbClr val="5D696B"/>
                </a:solidFill>
              </a:defRPr>
            </a:lvl2pPr>
            <a:lvl3pPr>
              <a:lnSpc>
                <a:spcPts val="2400"/>
              </a:lnSpc>
              <a:spcBef>
                <a:spcPts val="0"/>
              </a:spcBef>
              <a:defRPr sz="2000">
                <a:solidFill>
                  <a:srgbClr val="5D696B"/>
                </a:solidFill>
              </a:defRPr>
            </a:lvl3pPr>
            <a:lvl4pPr>
              <a:lnSpc>
                <a:spcPts val="2400"/>
              </a:lnSpc>
              <a:spcBef>
                <a:spcPts val="0"/>
              </a:spcBef>
              <a:defRPr sz="2000">
                <a:solidFill>
                  <a:srgbClr val="5D696B"/>
                </a:solidFill>
              </a:defRPr>
            </a:lvl4pPr>
            <a:lvl5pPr>
              <a:lnSpc>
                <a:spcPts val="2400"/>
              </a:lnSpc>
              <a:spcBef>
                <a:spcPts val="0"/>
              </a:spcBef>
              <a:defRPr sz="2000">
                <a:solidFill>
                  <a:srgbClr val="5D696B"/>
                </a:solidFill>
              </a:defRPr>
            </a:lvl5pPr>
          </a:lstStyle>
          <a:p>
            <a:pPr lvl="0"/>
            <a:r>
              <a:rPr lang="en-US" dirty="0"/>
              <a:t>Click to edit Master texts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70090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Content Thirds Gray">
    <p:spTree>
      <p:nvGrpSpPr>
        <p:cNvPr id="1" name=""/>
        <p:cNvGrpSpPr/>
        <p:nvPr/>
      </p:nvGrpSpPr>
      <p:grpSpPr>
        <a:xfrm>
          <a:off x="0" y="0"/>
          <a:ext cx="0" cy="0"/>
          <a:chOff x="0" y="0"/>
          <a:chExt cx="0" cy="0"/>
        </a:xfrm>
      </p:grpSpPr>
      <p:sp>
        <p:nvSpPr>
          <p:cNvPr id="9" name="object 3"/>
          <p:cNvSpPr/>
          <p:nvPr userDrawn="1"/>
        </p:nvSpPr>
        <p:spPr>
          <a:xfrm>
            <a:off x="0" y="0"/>
            <a:ext cx="4215765" cy="6858000"/>
          </a:xfrm>
          <a:custGeom>
            <a:avLst/>
            <a:gdLst/>
            <a:ahLst/>
            <a:cxnLst/>
            <a:rect l="l" t="t" r="r" b="b"/>
            <a:pathLst>
              <a:path w="4215765" h="6858000">
                <a:moveTo>
                  <a:pt x="0" y="6858000"/>
                </a:moveTo>
                <a:lnTo>
                  <a:pt x="4215384" y="6858000"/>
                </a:lnTo>
                <a:lnTo>
                  <a:pt x="4215384" y="0"/>
                </a:lnTo>
                <a:lnTo>
                  <a:pt x="0" y="0"/>
                </a:lnTo>
                <a:lnTo>
                  <a:pt x="0" y="6858000"/>
                </a:lnTo>
                <a:close/>
              </a:path>
            </a:pathLst>
          </a:custGeom>
          <a:solidFill>
            <a:srgbClr val="E9E9E9"/>
          </a:solidFill>
        </p:spPr>
        <p:txBody>
          <a:bodyPr wrap="square" lIns="0" tIns="0" rIns="0" bIns="0" rtlCol="0"/>
          <a:lstStyle/>
          <a:p>
            <a:endParaRPr/>
          </a:p>
        </p:txBody>
      </p:sp>
      <p:sp>
        <p:nvSpPr>
          <p:cNvPr id="10" name="object 4"/>
          <p:cNvSpPr/>
          <p:nvPr userDrawn="1"/>
        </p:nvSpPr>
        <p:spPr>
          <a:xfrm>
            <a:off x="7973568" y="0"/>
            <a:ext cx="4215765" cy="6858000"/>
          </a:xfrm>
          <a:custGeom>
            <a:avLst/>
            <a:gdLst/>
            <a:ahLst/>
            <a:cxnLst/>
            <a:rect l="l" t="t" r="r" b="b"/>
            <a:pathLst>
              <a:path w="4215765" h="6858000">
                <a:moveTo>
                  <a:pt x="0" y="6858000"/>
                </a:moveTo>
                <a:lnTo>
                  <a:pt x="4215383" y="6858000"/>
                </a:lnTo>
                <a:lnTo>
                  <a:pt x="4215383" y="0"/>
                </a:lnTo>
                <a:lnTo>
                  <a:pt x="0" y="0"/>
                </a:lnTo>
                <a:lnTo>
                  <a:pt x="0" y="6858000"/>
                </a:lnTo>
                <a:close/>
              </a:path>
            </a:pathLst>
          </a:custGeom>
          <a:solidFill>
            <a:srgbClr val="E9E9E9"/>
          </a:solidFill>
        </p:spPr>
        <p:txBody>
          <a:bodyPr wrap="square" lIns="0" tIns="0" rIns="0" bIns="0" rtlCol="0"/>
          <a:lstStyle/>
          <a:p>
            <a:endParaRPr/>
          </a:p>
        </p:txBody>
      </p:sp>
      <p:sp>
        <p:nvSpPr>
          <p:cNvPr id="2" name="Title 1"/>
          <p:cNvSpPr>
            <a:spLocks noGrp="1"/>
          </p:cNvSpPr>
          <p:nvPr>
            <p:ph type="title"/>
          </p:nvPr>
        </p:nvSpPr>
        <p:spPr>
          <a:xfrm>
            <a:off x="685801" y="1143002"/>
            <a:ext cx="2967037" cy="859419"/>
          </a:xfrm>
        </p:spPr>
        <p:txBody>
          <a:bodyPr lIns="0" tIns="0" rIns="0" bIns="0" anchor="t">
            <a:noAutofit/>
          </a:bodyPr>
          <a:lstStyle>
            <a:lvl1pPr algn="l">
              <a:lnSpc>
                <a:spcPts val="3100"/>
              </a:lnSpc>
              <a:defRPr sz="3000" b="1">
                <a:solidFill>
                  <a:srgbClr val="0066A6"/>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800" y="2002421"/>
            <a:ext cx="2967038" cy="4199560"/>
          </a:xfrm>
          <a:prstGeom prst="rect">
            <a:avLst/>
          </a:prstGeom>
        </p:spPr>
        <p:txBody>
          <a:bodyPr lIns="0" tIns="0" rIns="0" bIns="0">
            <a:noAutofit/>
          </a:bodyPr>
          <a:lstStyle>
            <a:lvl1pPr marL="0" indent="0">
              <a:lnSpc>
                <a:spcPct val="120000"/>
              </a:lnSpc>
              <a:spcBef>
                <a:spcPts val="0"/>
              </a:spcBef>
              <a:buNone/>
              <a:defRPr sz="1800">
                <a:solidFill>
                  <a:srgbClr val="5D696B"/>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rgbClr val="5D696B"/>
                </a:solidFill>
                <a:latin typeface="Arial" panose="020B0604020202020204" pitchFamily="34" charset="0"/>
                <a:cs typeface="Arial" panose="020B0604020202020204" pitchFamily="34" charset="0"/>
              </a:defRPr>
            </a:lvl2pPr>
            <a:lvl3pPr>
              <a:lnSpc>
                <a:spcPct val="120000"/>
              </a:lnSpc>
              <a:spcBef>
                <a:spcPts val="0"/>
              </a:spcBef>
              <a:defRPr sz="1800">
                <a:solidFill>
                  <a:srgbClr val="5D696B"/>
                </a:solidFill>
                <a:latin typeface="Arial" panose="020B0604020202020204" pitchFamily="34" charset="0"/>
                <a:cs typeface="Arial" panose="020B0604020202020204" pitchFamily="34" charset="0"/>
              </a:defRPr>
            </a:lvl3pPr>
            <a:lvl4pPr>
              <a:lnSpc>
                <a:spcPct val="120000"/>
              </a:lnSpc>
              <a:spcBef>
                <a:spcPts val="0"/>
              </a:spcBef>
              <a:defRPr sz="1800">
                <a:solidFill>
                  <a:srgbClr val="5D696B"/>
                </a:solidFill>
                <a:latin typeface="Arial" panose="020B0604020202020204" pitchFamily="34" charset="0"/>
                <a:cs typeface="Arial" panose="020B0604020202020204" pitchFamily="34" charset="0"/>
              </a:defRPr>
            </a:lvl4pPr>
            <a:lvl5pPr>
              <a:lnSpc>
                <a:spcPct val="120000"/>
              </a:lnSpc>
              <a:spcBef>
                <a:spcPts val="0"/>
              </a:spcBef>
              <a:defRPr sz="1800">
                <a:solidFill>
                  <a:srgbClr val="5D696B"/>
                </a:solidFill>
                <a:latin typeface="Arial" panose="020B0604020202020204" pitchFamily="34" charset="0"/>
                <a:cs typeface="Arial" panose="020B0604020202020204" pitchFamily="34" charset="0"/>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15" name="Content Placeholder 2"/>
          <p:cNvSpPr>
            <a:spLocks noGrp="1"/>
          </p:cNvSpPr>
          <p:nvPr>
            <p:ph idx="10" hasCustomPrompt="1"/>
          </p:nvPr>
        </p:nvSpPr>
        <p:spPr>
          <a:xfrm>
            <a:off x="4611148" y="2002421"/>
            <a:ext cx="2967038" cy="4199560"/>
          </a:xfrm>
          <a:prstGeom prst="rect">
            <a:avLst/>
          </a:prstGeom>
        </p:spPr>
        <p:txBody>
          <a:bodyPr lIns="0" tIns="0" rIns="0" bIns="0">
            <a:noAutofit/>
          </a:bodyPr>
          <a:lstStyle>
            <a:lvl1pPr marL="0" indent="0">
              <a:lnSpc>
                <a:spcPts val="3000"/>
              </a:lnSpc>
              <a:spcBef>
                <a:spcPts val="0"/>
              </a:spcBef>
              <a:buNone/>
              <a:defRPr sz="1800">
                <a:solidFill>
                  <a:srgbClr val="5D696B"/>
                </a:solidFill>
                <a:latin typeface="Arial" panose="020B0604020202020204" pitchFamily="34" charset="0"/>
                <a:cs typeface="Arial" panose="020B0604020202020204" pitchFamily="34" charset="0"/>
              </a:defRPr>
            </a:lvl1pPr>
            <a:lvl2pPr marL="228600" indent="-228600">
              <a:lnSpc>
                <a:spcPts val="2400"/>
              </a:lnSpc>
              <a:spcBef>
                <a:spcPts val="0"/>
              </a:spcBef>
              <a:buClr>
                <a:srgbClr val="F7C315"/>
              </a:buClr>
              <a:buFont typeface="Wingdings" panose="05000000000000000000" pitchFamily="2" charset="2"/>
              <a:buChar char="§"/>
              <a:defRPr sz="1800">
                <a:solidFill>
                  <a:srgbClr val="5D696B"/>
                </a:solidFill>
              </a:defRPr>
            </a:lvl2pPr>
            <a:lvl3pPr>
              <a:lnSpc>
                <a:spcPts val="2400"/>
              </a:lnSpc>
              <a:spcBef>
                <a:spcPts val="0"/>
              </a:spcBef>
              <a:defRPr sz="1800">
                <a:solidFill>
                  <a:srgbClr val="5D696B"/>
                </a:solidFill>
              </a:defRPr>
            </a:lvl3pPr>
            <a:lvl4pPr>
              <a:lnSpc>
                <a:spcPts val="2400"/>
              </a:lnSpc>
              <a:spcBef>
                <a:spcPts val="0"/>
              </a:spcBef>
              <a:defRPr sz="1800">
                <a:solidFill>
                  <a:srgbClr val="5D696B"/>
                </a:solidFill>
              </a:defRPr>
            </a:lvl4pPr>
            <a:lvl5pPr>
              <a:lnSpc>
                <a:spcPts val="2400"/>
              </a:lnSpc>
              <a:spcBef>
                <a:spcPts val="0"/>
              </a:spcBef>
              <a:defRPr sz="1800">
                <a:solidFill>
                  <a:srgbClr val="5D696B"/>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18" name="Content Placeholder 2"/>
          <p:cNvSpPr>
            <a:spLocks noGrp="1"/>
          </p:cNvSpPr>
          <p:nvPr>
            <p:ph idx="11" hasCustomPrompt="1"/>
          </p:nvPr>
        </p:nvSpPr>
        <p:spPr>
          <a:xfrm>
            <a:off x="8659368" y="2002421"/>
            <a:ext cx="2967038" cy="4199560"/>
          </a:xfrm>
          <a:prstGeom prst="rect">
            <a:avLst/>
          </a:prstGeom>
        </p:spPr>
        <p:txBody>
          <a:bodyPr lIns="0" tIns="0" rIns="0" bIns="0">
            <a:noAutofit/>
          </a:bodyPr>
          <a:lstStyle>
            <a:lvl1pPr marL="0" indent="0">
              <a:lnSpc>
                <a:spcPts val="3000"/>
              </a:lnSpc>
              <a:spcBef>
                <a:spcPts val="0"/>
              </a:spcBef>
              <a:buNone/>
              <a:defRPr sz="1800">
                <a:solidFill>
                  <a:srgbClr val="5D696B"/>
                </a:solidFill>
                <a:latin typeface="Arial" panose="020B0604020202020204" pitchFamily="34" charset="0"/>
                <a:cs typeface="Arial" panose="020B0604020202020204" pitchFamily="34" charset="0"/>
              </a:defRPr>
            </a:lvl1pPr>
            <a:lvl2pPr marL="228600" indent="-228600">
              <a:lnSpc>
                <a:spcPts val="2400"/>
              </a:lnSpc>
              <a:spcBef>
                <a:spcPts val="0"/>
              </a:spcBef>
              <a:buClr>
                <a:srgbClr val="F7C315"/>
              </a:buClr>
              <a:buFont typeface="Wingdings" panose="05000000000000000000" pitchFamily="2" charset="2"/>
              <a:buChar char="§"/>
              <a:defRPr sz="1800">
                <a:solidFill>
                  <a:srgbClr val="5D696B"/>
                </a:solidFill>
              </a:defRPr>
            </a:lvl2pPr>
            <a:lvl3pPr>
              <a:lnSpc>
                <a:spcPts val="2400"/>
              </a:lnSpc>
              <a:spcBef>
                <a:spcPts val="0"/>
              </a:spcBef>
              <a:defRPr sz="1800">
                <a:solidFill>
                  <a:srgbClr val="5D696B"/>
                </a:solidFill>
              </a:defRPr>
            </a:lvl3pPr>
            <a:lvl4pPr>
              <a:lnSpc>
                <a:spcPts val="2400"/>
              </a:lnSpc>
              <a:spcBef>
                <a:spcPts val="0"/>
              </a:spcBef>
              <a:defRPr sz="1800">
                <a:solidFill>
                  <a:srgbClr val="5D696B"/>
                </a:solidFill>
              </a:defRPr>
            </a:lvl4pPr>
            <a:lvl5pPr>
              <a:lnSpc>
                <a:spcPts val="2400"/>
              </a:lnSpc>
              <a:spcBef>
                <a:spcPts val="0"/>
              </a:spcBef>
              <a:defRPr sz="1800">
                <a:solidFill>
                  <a:srgbClr val="5D696B"/>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12" name="object 4"/>
          <p:cNvSpPr/>
          <p:nvPr userDrawn="1"/>
        </p:nvSpPr>
        <p:spPr>
          <a:xfrm>
            <a:off x="0" y="1143002"/>
            <a:ext cx="342900" cy="269875"/>
          </a:xfrm>
          <a:custGeom>
            <a:avLst/>
            <a:gdLst/>
            <a:ahLst/>
            <a:cxnLst/>
            <a:rect l="l" t="t" r="r" b="b"/>
            <a:pathLst>
              <a:path w="342900" h="269875">
                <a:moveTo>
                  <a:pt x="0" y="269430"/>
                </a:moveTo>
                <a:lnTo>
                  <a:pt x="342900" y="269430"/>
                </a:lnTo>
                <a:lnTo>
                  <a:pt x="342900" y="0"/>
                </a:lnTo>
                <a:lnTo>
                  <a:pt x="0" y="0"/>
                </a:lnTo>
                <a:lnTo>
                  <a:pt x="0" y="269430"/>
                </a:lnTo>
                <a:close/>
              </a:path>
            </a:pathLst>
          </a:custGeom>
          <a:solidFill>
            <a:srgbClr val="F7C315"/>
          </a:solidFill>
        </p:spPr>
        <p:txBody>
          <a:bodyPr wrap="square" lIns="0" tIns="0" rIns="0" bIns="0" rtlCol="0"/>
          <a:lstStyle/>
          <a:p>
            <a:endParaRPr dirty="0"/>
          </a:p>
        </p:txBody>
      </p:sp>
      <p:sp>
        <p:nvSpPr>
          <p:cNvPr id="6" name="Slide Number Placeholder 5">
            <a:extLst>
              <a:ext uri="{FF2B5EF4-FFF2-40B4-BE49-F238E27FC236}">
                <a16:creationId xmlns:a16="http://schemas.microsoft.com/office/drawing/2014/main" id="{A6306821-1C36-43F2-BDBB-C763EDE03ABA}"/>
              </a:ext>
            </a:extLst>
          </p:cNvPr>
          <p:cNvSpPr>
            <a:spLocks noGrp="1"/>
          </p:cNvSpPr>
          <p:nvPr>
            <p:ph type="sldNum" sz="quarter" idx="14"/>
          </p:nvPr>
        </p:nvSpPr>
        <p:spPr>
          <a:xfrm>
            <a:off x="8735326" y="6356353"/>
            <a:ext cx="2844059" cy="365125"/>
          </a:xfrm>
          <a:prstGeom prst="rect">
            <a:avLst/>
          </a:prstGeom>
        </p:spPr>
        <p:txBody>
          <a:bodyPr/>
          <a:lstStyle/>
          <a:p>
            <a:fld id="{BBDE5477-E857-49F4-AAAF-4FAD287E2330}" type="slidenum">
              <a:rPr lang="en-US" smtClean="0"/>
              <a:pPr/>
              <a:t>‹#›</a:t>
            </a:fld>
            <a:endParaRPr lang="en-US"/>
          </a:p>
        </p:txBody>
      </p:sp>
    </p:spTree>
    <p:extLst>
      <p:ext uri="{BB962C8B-B14F-4D97-AF65-F5344CB8AC3E}">
        <p14:creationId xmlns:p14="http://schemas.microsoft.com/office/powerpoint/2010/main" val="340563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Half Blue">
    <p:spTree>
      <p:nvGrpSpPr>
        <p:cNvPr id="1" name=""/>
        <p:cNvGrpSpPr/>
        <p:nvPr/>
      </p:nvGrpSpPr>
      <p:grpSpPr>
        <a:xfrm>
          <a:off x="0" y="0"/>
          <a:ext cx="0" cy="0"/>
          <a:chOff x="0" y="0"/>
          <a:chExt cx="0" cy="0"/>
        </a:xfrm>
      </p:grpSpPr>
      <p:sp>
        <p:nvSpPr>
          <p:cNvPr id="47" name="object 3"/>
          <p:cNvSpPr/>
          <p:nvPr userDrawn="1"/>
        </p:nvSpPr>
        <p:spPr>
          <a:xfrm>
            <a:off x="1" y="0"/>
            <a:ext cx="5395595" cy="6858000"/>
          </a:xfrm>
          <a:custGeom>
            <a:avLst/>
            <a:gdLst/>
            <a:ahLst/>
            <a:cxnLst/>
            <a:rect l="l" t="t" r="r" b="b"/>
            <a:pathLst>
              <a:path w="5395595" h="6858000">
                <a:moveTo>
                  <a:pt x="0" y="6858000"/>
                </a:moveTo>
                <a:lnTo>
                  <a:pt x="5395290" y="6858000"/>
                </a:lnTo>
                <a:lnTo>
                  <a:pt x="5395290" y="0"/>
                </a:lnTo>
                <a:lnTo>
                  <a:pt x="0" y="0"/>
                </a:lnTo>
                <a:lnTo>
                  <a:pt x="0" y="6858000"/>
                </a:lnTo>
                <a:close/>
              </a:path>
            </a:pathLst>
          </a:custGeom>
          <a:solidFill>
            <a:srgbClr val="0066A6"/>
          </a:solidFill>
          <a:effectLst/>
        </p:spPr>
        <p:txBody>
          <a:bodyPr wrap="square" lIns="0" tIns="0" rIns="0" bIns="0" rtlCol="0"/>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dirty="0"/>
          </a:p>
        </p:txBody>
      </p:sp>
      <p:sp>
        <p:nvSpPr>
          <p:cNvPr id="48" name="object 4"/>
          <p:cNvSpPr/>
          <p:nvPr userDrawn="1"/>
        </p:nvSpPr>
        <p:spPr>
          <a:xfrm>
            <a:off x="0" y="1143002"/>
            <a:ext cx="342900" cy="269875"/>
          </a:xfrm>
          <a:custGeom>
            <a:avLst/>
            <a:gdLst/>
            <a:ahLst/>
            <a:cxnLst/>
            <a:rect l="l" t="t" r="r" b="b"/>
            <a:pathLst>
              <a:path w="342900" h="269875">
                <a:moveTo>
                  <a:pt x="0" y="269430"/>
                </a:moveTo>
                <a:lnTo>
                  <a:pt x="342900" y="269430"/>
                </a:lnTo>
                <a:lnTo>
                  <a:pt x="342900" y="0"/>
                </a:lnTo>
                <a:lnTo>
                  <a:pt x="0" y="0"/>
                </a:lnTo>
                <a:lnTo>
                  <a:pt x="0" y="269430"/>
                </a:lnTo>
                <a:close/>
              </a:path>
            </a:pathLst>
          </a:custGeom>
          <a:solidFill>
            <a:srgbClr val="F7C315"/>
          </a:solidFill>
        </p:spPr>
        <p:txBody>
          <a:bodyPr wrap="square" lIns="0" tIns="0" rIns="0" bIns="0" rtlCol="0"/>
          <a:lstStyle/>
          <a:p>
            <a:endParaRPr dirty="0"/>
          </a:p>
        </p:txBody>
      </p:sp>
      <p:sp>
        <p:nvSpPr>
          <p:cNvPr id="2" name="Title 1"/>
          <p:cNvSpPr>
            <a:spLocks noGrp="1"/>
          </p:cNvSpPr>
          <p:nvPr>
            <p:ph type="title"/>
          </p:nvPr>
        </p:nvSpPr>
        <p:spPr>
          <a:xfrm>
            <a:off x="685801" y="1143003"/>
            <a:ext cx="4538036" cy="523754"/>
          </a:xfrm>
        </p:spPr>
        <p:txBody>
          <a:bodyPr lIns="0" tIns="0" rIns="0" bIns="0" anchor="t">
            <a:noAutofit/>
          </a:bodyPr>
          <a:lstStyle>
            <a:lvl1pPr algn="l">
              <a:lnSpc>
                <a:spcPts val="3200"/>
              </a:lnSpc>
              <a:defRPr sz="3000" b="1">
                <a:solidFill>
                  <a:schemeClr val="bg1"/>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800" y="1666757"/>
            <a:ext cx="4538036" cy="3894365"/>
          </a:xfrm>
          <a:prstGeom prst="rect">
            <a:avLst/>
          </a:prstGeom>
        </p:spPr>
        <p:txBody>
          <a:bodyPr lIns="0" tIns="0" rIns="0" bIns="0">
            <a:noAutofit/>
          </a:bodyPr>
          <a:lstStyle>
            <a:lvl1pPr marL="0" indent="0">
              <a:lnSpc>
                <a:spcPct val="120000"/>
              </a:lnSpc>
              <a:spcBef>
                <a:spcPts val="0"/>
              </a:spcBef>
              <a:buNone/>
              <a:defRPr sz="1800">
                <a:solidFill>
                  <a:schemeClr val="bg1"/>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chemeClr val="bg1"/>
                </a:solidFill>
              </a:defRPr>
            </a:lvl2pPr>
            <a:lvl3pPr>
              <a:lnSpc>
                <a:spcPct val="120000"/>
              </a:lnSpc>
              <a:spcBef>
                <a:spcPts val="0"/>
              </a:spcBef>
              <a:defRPr sz="1800">
                <a:solidFill>
                  <a:schemeClr val="bg1"/>
                </a:solidFill>
              </a:defRPr>
            </a:lvl3pPr>
            <a:lvl4pPr>
              <a:lnSpc>
                <a:spcPct val="120000"/>
              </a:lnSpc>
              <a:spcBef>
                <a:spcPts val="0"/>
              </a:spcBef>
              <a:defRPr sz="1800">
                <a:solidFill>
                  <a:schemeClr val="bg1"/>
                </a:solidFill>
              </a:defRPr>
            </a:lvl4pPr>
            <a:lvl5pPr>
              <a:lnSpc>
                <a:spcPct val="120000"/>
              </a:lnSpc>
              <a:spcBef>
                <a:spcPts val="0"/>
              </a:spcBef>
              <a:defRPr sz="1800">
                <a:solidFill>
                  <a:schemeClr val="bg1"/>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Slide Number Placeholder 5">
            <a:extLst>
              <a:ext uri="{FF2B5EF4-FFF2-40B4-BE49-F238E27FC236}">
                <a16:creationId xmlns:a16="http://schemas.microsoft.com/office/drawing/2014/main" id="{68BEB088-677F-45F5-BD28-B334E84AAC8A}"/>
              </a:ext>
            </a:extLst>
          </p:cNvPr>
          <p:cNvSpPr>
            <a:spLocks noGrp="1"/>
          </p:cNvSpPr>
          <p:nvPr>
            <p:ph type="sldNum" sz="quarter" idx="12"/>
          </p:nvPr>
        </p:nvSpPr>
        <p:spPr/>
        <p:txBody>
          <a:bodyPr/>
          <a:lstStyle/>
          <a:p>
            <a:fld id="{BBDE5477-E857-49F4-AAAF-4FAD287E2330}" type="slidenum">
              <a:rPr lang="en-US" smtClean="0"/>
              <a:t>‹#›</a:t>
            </a:fld>
            <a:endParaRPr lang="en-US"/>
          </a:p>
        </p:txBody>
      </p:sp>
    </p:spTree>
    <p:extLst>
      <p:ext uri="{BB962C8B-B14F-4D97-AF65-F5344CB8AC3E}">
        <p14:creationId xmlns:p14="http://schemas.microsoft.com/office/powerpoint/2010/main" val="44787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Half Gray Thin">
    <p:spTree>
      <p:nvGrpSpPr>
        <p:cNvPr id="1" name=""/>
        <p:cNvGrpSpPr/>
        <p:nvPr/>
      </p:nvGrpSpPr>
      <p:grpSpPr>
        <a:xfrm>
          <a:off x="0" y="0"/>
          <a:ext cx="0" cy="0"/>
          <a:chOff x="0" y="0"/>
          <a:chExt cx="0" cy="0"/>
        </a:xfrm>
      </p:grpSpPr>
      <p:sp>
        <p:nvSpPr>
          <p:cNvPr id="47" name="object 3"/>
          <p:cNvSpPr/>
          <p:nvPr userDrawn="1"/>
        </p:nvSpPr>
        <p:spPr>
          <a:xfrm>
            <a:off x="1" y="0"/>
            <a:ext cx="4078224" cy="6858000"/>
          </a:xfrm>
          <a:custGeom>
            <a:avLst/>
            <a:gdLst/>
            <a:ahLst/>
            <a:cxnLst/>
            <a:rect l="l" t="t" r="r" b="b"/>
            <a:pathLst>
              <a:path w="5395595" h="6858000">
                <a:moveTo>
                  <a:pt x="0" y="6858000"/>
                </a:moveTo>
                <a:lnTo>
                  <a:pt x="5395290" y="6858000"/>
                </a:lnTo>
                <a:lnTo>
                  <a:pt x="5395290" y="0"/>
                </a:lnTo>
                <a:lnTo>
                  <a:pt x="0" y="0"/>
                </a:lnTo>
                <a:lnTo>
                  <a:pt x="0" y="6858000"/>
                </a:lnTo>
                <a:close/>
              </a:path>
            </a:pathLst>
          </a:custGeom>
          <a:solidFill>
            <a:srgbClr val="E9E9E9"/>
          </a:solidFill>
          <a:effectLst>
            <a:outerShdw blurRad="50800" dist="38100" dir="2700000" algn="tl" rotWithShape="0">
              <a:prstClr val="black">
                <a:alpha val="40000"/>
              </a:prstClr>
            </a:outerShdw>
          </a:effectLst>
        </p:spPr>
        <p:txBody>
          <a:bodyPr wrap="square" lIns="0" tIns="0" rIns="0" bIns="0" rtlCol="0"/>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dirty="0"/>
          </a:p>
        </p:txBody>
      </p:sp>
      <p:sp>
        <p:nvSpPr>
          <p:cNvPr id="2" name="Title 1"/>
          <p:cNvSpPr>
            <a:spLocks noGrp="1"/>
          </p:cNvSpPr>
          <p:nvPr>
            <p:ph type="title"/>
          </p:nvPr>
        </p:nvSpPr>
        <p:spPr>
          <a:xfrm>
            <a:off x="685801" y="1143003"/>
            <a:ext cx="3218688" cy="795089"/>
          </a:xfrm>
        </p:spPr>
        <p:txBody>
          <a:bodyPr lIns="0" tIns="0" rIns="0" bIns="0" anchor="t">
            <a:spAutoFit/>
          </a:bodyPr>
          <a:lstStyle>
            <a:lvl1pPr algn="l">
              <a:lnSpc>
                <a:spcPts val="3100"/>
              </a:lnSpc>
              <a:defRPr sz="3000" b="1">
                <a:solidFill>
                  <a:srgbClr val="0066A6"/>
                </a:solidFill>
                <a:latin typeface="Arial" panose="020B0604020202020204" pitchFamily="34" charset="0"/>
                <a:cs typeface="Arial" panose="020B0604020202020204" pitchFamily="34" charset="0"/>
              </a:defRPr>
            </a:lvl1pPr>
          </a:lstStyle>
          <a:p>
            <a:r>
              <a:rPr lang="en-US" dirty="0"/>
              <a:t>Click to edit Master title</a:t>
            </a:r>
          </a:p>
        </p:txBody>
      </p:sp>
      <p:sp>
        <p:nvSpPr>
          <p:cNvPr id="3" name="Content Placeholder 2"/>
          <p:cNvSpPr>
            <a:spLocks noGrp="1"/>
          </p:cNvSpPr>
          <p:nvPr>
            <p:ph idx="1" hasCustomPrompt="1"/>
          </p:nvPr>
        </p:nvSpPr>
        <p:spPr>
          <a:xfrm>
            <a:off x="685800" y="1938092"/>
            <a:ext cx="3218688" cy="3623031"/>
          </a:xfrm>
          <a:prstGeom prst="rect">
            <a:avLst/>
          </a:prstGeom>
        </p:spPr>
        <p:txBody>
          <a:bodyPr lIns="0" tIns="0" rIns="0" bIns="0">
            <a:noAutofit/>
          </a:bodyPr>
          <a:lstStyle>
            <a:lvl1pPr marL="0" indent="0">
              <a:lnSpc>
                <a:spcPct val="120000"/>
              </a:lnSpc>
              <a:spcBef>
                <a:spcPts val="0"/>
              </a:spcBef>
              <a:buNone/>
              <a:defRPr sz="1800">
                <a:solidFill>
                  <a:srgbClr val="5D696B"/>
                </a:solidFill>
                <a:latin typeface="Arial" panose="020B0604020202020204" pitchFamily="34" charset="0"/>
                <a:cs typeface="Arial" panose="020B0604020202020204" pitchFamily="34" charset="0"/>
              </a:defRPr>
            </a:lvl1pPr>
            <a:lvl2pPr marL="228600" indent="-228600">
              <a:lnSpc>
                <a:spcPct val="120000"/>
              </a:lnSpc>
              <a:spcBef>
                <a:spcPts val="0"/>
              </a:spcBef>
              <a:buClr>
                <a:srgbClr val="F7C315"/>
              </a:buClr>
              <a:buFont typeface="Wingdings" panose="05000000000000000000" pitchFamily="2" charset="2"/>
              <a:buChar char="§"/>
              <a:defRPr sz="1800">
                <a:solidFill>
                  <a:srgbClr val="5D696B"/>
                </a:solidFill>
              </a:defRPr>
            </a:lvl2pPr>
            <a:lvl3pPr>
              <a:lnSpc>
                <a:spcPct val="120000"/>
              </a:lnSpc>
              <a:spcBef>
                <a:spcPts val="0"/>
              </a:spcBef>
              <a:defRPr sz="1800">
                <a:solidFill>
                  <a:srgbClr val="5D696B"/>
                </a:solidFill>
              </a:defRPr>
            </a:lvl3pPr>
            <a:lvl4pPr>
              <a:lnSpc>
                <a:spcPct val="120000"/>
              </a:lnSpc>
              <a:spcBef>
                <a:spcPts val="0"/>
              </a:spcBef>
              <a:defRPr sz="1800">
                <a:solidFill>
                  <a:srgbClr val="5D696B"/>
                </a:solidFill>
              </a:defRPr>
            </a:lvl4pPr>
            <a:lvl5pPr>
              <a:lnSpc>
                <a:spcPct val="120000"/>
              </a:lnSpc>
              <a:spcBef>
                <a:spcPts val="0"/>
              </a:spcBef>
              <a:defRPr sz="1800">
                <a:solidFill>
                  <a:srgbClr val="5D696B"/>
                </a:solidFill>
              </a:defRPr>
            </a:lvl5pPr>
          </a:lstStyle>
          <a:p>
            <a:pPr lvl="0"/>
            <a:r>
              <a:rPr lang="en-US" dirty="0"/>
              <a:t>Click to edit Master texts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Slide Number Placeholder 5">
            <a:extLst>
              <a:ext uri="{FF2B5EF4-FFF2-40B4-BE49-F238E27FC236}">
                <a16:creationId xmlns:a16="http://schemas.microsoft.com/office/drawing/2014/main" id="{D6D72BAF-A5BF-4DC7-9514-32BF44DD7207}"/>
              </a:ext>
            </a:extLst>
          </p:cNvPr>
          <p:cNvSpPr>
            <a:spLocks noGrp="1"/>
          </p:cNvSpPr>
          <p:nvPr>
            <p:ph type="sldNum" sz="quarter" idx="12"/>
          </p:nvPr>
        </p:nvSpPr>
        <p:spPr/>
        <p:txBody>
          <a:bodyPr/>
          <a:lstStyle/>
          <a:p>
            <a:fld id="{BBDE5477-E857-49F4-AAAF-4FAD287E2330}" type="slidenum">
              <a:rPr lang="en-US" smtClean="0"/>
              <a:pPr/>
              <a:t>‹#›</a:t>
            </a:fld>
            <a:endParaRPr lang="en-US"/>
          </a:p>
        </p:txBody>
      </p:sp>
    </p:spTree>
    <p:extLst>
      <p:ext uri="{BB962C8B-B14F-4D97-AF65-F5344CB8AC3E}">
        <p14:creationId xmlns:p14="http://schemas.microsoft.com/office/powerpoint/2010/main" val="2811868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63" Type="http://schemas.openxmlformats.org/officeDocument/2006/relationships/image" Target="../media/image5.emf"/><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62" Type="http://schemas.openxmlformats.org/officeDocument/2006/relationships/oleObject" Target="../embeddings/oleObject1.bin"/><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3" Type="http://schemas.openxmlformats.org/officeDocument/2006/relationships/slideLayout" Target="../slideLayouts/slideLayout70.xml"/><Relationship Id="rId58" Type="http://schemas.openxmlformats.org/officeDocument/2006/relationships/slideLayout" Target="../slideLayouts/slideLayout75.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slideLayout" Target="../slideLayouts/slideLayout74.xml"/><Relationship Id="rId61" Type="http://schemas.openxmlformats.org/officeDocument/2006/relationships/tags" Target="../tags/tag1.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60" Type="http://schemas.openxmlformats.org/officeDocument/2006/relationships/vmlDrawing" Target="../drawings/vmlDrawing1.v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5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8"/>
            <a:ext cx="10969943"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442" y="1600203"/>
            <a:ext cx="10969943"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4" name="Date Placeholder 3"/>
          <p:cNvSpPr>
            <a:spLocks noGrp="1"/>
          </p:cNvSpPr>
          <p:nvPr>
            <p:ph type="dt" sz="half" idx="2"/>
          </p:nvPr>
        </p:nvSpPr>
        <p:spPr>
          <a:xfrm>
            <a:off x="609441" y="6356353"/>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4516" y="6356353"/>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BDE5477-E857-49F4-AAAF-4FAD287E2330}" type="slidenum">
              <a:rPr lang="en-US" smtClean="0"/>
              <a:pPr/>
              <a:t>‹#›</a:t>
            </a:fld>
            <a:endParaRPr lang="en-US"/>
          </a:p>
        </p:txBody>
      </p:sp>
    </p:spTree>
    <p:extLst>
      <p:ext uri="{BB962C8B-B14F-4D97-AF65-F5344CB8AC3E}">
        <p14:creationId xmlns:p14="http://schemas.microsoft.com/office/powerpoint/2010/main" val="2272351029"/>
      </p:ext>
    </p:extLst>
  </p:cSld>
  <p:clrMap bg1="lt1" tx1="dk1" bg2="lt2" tx2="dk2" accent1="accent1" accent2="accent2" accent3="accent3" accent4="accent4" accent5="accent5" accent6="accent6" hlink="hlink" folHlink="folHlink"/>
  <p:sldLayoutIdLst>
    <p:sldLayoutId id="2147483677" r:id="rId1"/>
    <p:sldLayoutId id="2147483667" r:id="rId2"/>
    <p:sldLayoutId id="2147483680" r:id="rId3"/>
    <p:sldLayoutId id="2147483670" r:id="rId4"/>
    <p:sldLayoutId id="2147483672" r:id="rId5"/>
    <p:sldLayoutId id="2147483671" r:id="rId6"/>
    <p:sldLayoutId id="2147483668" r:id="rId7"/>
    <p:sldLayoutId id="2147483673" r:id="rId8"/>
    <p:sldLayoutId id="2147483681" r:id="rId9"/>
    <p:sldLayoutId id="2147483682" r:id="rId10"/>
    <p:sldLayoutId id="2147483683" r:id="rId11"/>
    <p:sldLayoutId id="2147483669" r:id="rId12"/>
    <p:sldLayoutId id="2147483675" r:id="rId13"/>
    <p:sldLayoutId id="2147483685" r:id="rId14"/>
    <p:sldLayoutId id="2147483686" r:id="rId15"/>
    <p:sldLayoutId id="2147483687" r:id="rId16"/>
    <p:sldLayoutId id="2147483688" r:id="rId17"/>
  </p:sldLayoutIdLst>
  <p:hf hdr="0" ftr="0" dt="0"/>
  <p:txStyles>
    <p:titleStyle>
      <a:lvl1pPr algn="l" defTabSz="914400" rtl="0" eaLnBrk="1" latinLnBrk="0" hangingPunct="1">
        <a:spcBef>
          <a:spcPct val="0"/>
        </a:spcBef>
        <a:buNone/>
        <a:defRPr sz="3200" b="1" kern="1200">
          <a:solidFill>
            <a:srgbClr val="0066A6"/>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20000"/>
        </a:lnSpc>
        <a:spcBef>
          <a:spcPts val="0"/>
        </a:spcBef>
        <a:buFont typeface="Arial" panose="020B0604020202020204" pitchFamily="34" charset="0"/>
        <a:buNone/>
        <a:defRPr sz="1800" kern="1200">
          <a:solidFill>
            <a:srgbClr val="5D696B"/>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20000"/>
        </a:lnSpc>
        <a:spcBef>
          <a:spcPts val="0"/>
        </a:spcBef>
        <a:buClr>
          <a:srgbClr val="F7C315"/>
        </a:buClr>
        <a:buFont typeface="Wingdings" panose="05000000000000000000" pitchFamily="2" charset="2"/>
        <a:buChar char="§"/>
        <a:defRPr sz="1800" kern="1200">
          <a:solidFill>
            <a:srgbClr val="5D696B"/>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20000"/>
        </a:lnSpc>
        <a:spcBef>
          <a:spcPts val="0"/>
        </a:spcBef>
        <a:buFont typeface="Arial" panose="020B0604020202020204" pitchFamily="34" charset="0"/>
        <a:buChar char="•"/>
        <a:defRPr sz="1800" kern="1200">
          <a:solidFill>
            <a:srgbClr val="5D696B"/>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120000"/>
        </a:lnSpc>
        <a:spcBef>
          <a:spcPts val="0"/>
        </a:spcBef>
        <a:buFont typeface="Arial" panose="020B0604020202020204" pitchFamily="34" charset="0"/>
        <a:buChar char="–"/>
        <a:defRPr sz="1800" kern="1200">
          <a:solidFill>
            <a:srgbClr val="5D696B"/>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120000"/>
        </a:lnSpc>
        <a:spcBef>
          <a:spcPts val="0"/>
        </a:spcBef>
        <a:buFont typeface="Arial" panose="020B0604020202020204" pitchFamily="34" charset="0"/>
        <a:buChar char="»"/>
        <a:defRPr sz="1800" kern="1200">
          <a:solidFill>
            <a:srgbClr val="5D69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1"/>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27" name="think-cell Slide" r:id="rId62" imgW="270" imgH="270" progId="TCLayout.ActiveDocument.1">
                  <p:embed/>
                </p:oleObj>
              </mc:Choice>
              <mc:Fallback>
                <p:oleObj name="think-cell Slide" r:id="rId62" imgW="270" imgH="270" progId="TCLayout.ActiveDocument.1">
                  <p:embed/>
                  <p:pic>
                    <p:nvPicPr>
                      <p:cNvPr id="2" name="Object 1" hidden="1"/>
                      <p:cNvPicPr/>
                      <p:nvPr/>
                    </p:nvPicPr>
                    <p:blipFill>
                      <a:blip r:embed="rId63"/>
                      <a:stretch>
                        <a:fillRect/>
                      </a:stretch>
                    </p:blipFill>
                    <p:spPr>
                      <a:xfrm>
                        <a:off x="1588" y="1589"/>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4880" y="6405036"/>
            <a:ext cx="1481665"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srgbClr val="FFFFFF">
                  <a:lumMod val="50000"/>
                </a:srgbClr>
              </a:solidFill>
            </a:endParaRPr>
          </a:p>
        </p:txBody>
      </p:sp>
      <p:sp>
        <p:nvSpPr>
          <p:cNvPr id="12" name="TextBox 11"/>
          <p:cNvSpPr txBox="1"/>
          <p:nvPr userDrawn="1"/>
        </p:nvSpPr>
        <p:spPr>
          <a:xfrm>
            <a:off x="11164964" y="6405036"/>
            <a:ext cx="380901"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9" name="Title Placeholder 1"/>
          <p:cNvSpPr>
            <a:spLocks noGrp="1"/>
          </p:cNvSpPr>
          <p:nvPr>
            <p:ph type="title"/>
          </p:nvPr>
        </p:nvSpPr>
        <p:spPr>
          <a:xfrm>
            <a:off x="629836" y="622801"/>
            <a:ext cx="10930503"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29836" y="1825625"/>
            <a:ext cx="10930503"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391888415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 id="2147483738" r:id="rId49"/>
    <p:sldLayoutId id="2147483739" r:id="rId50"/>
    <p:sldLayoutId id="2147483740" r:id="rId51"/>
    <p:sldLayoutId id="2147483741" r:id="rId52"/>
    <p:sldLayoutId id="2147483742" r:id="rId53"/>
    <p:sldLayoutId id="2147483743" r:id="rId54"/>
    <p:sldLayoutId id="2147483744" r:id="rId55"/>
    <p:sldLayoutId id="2147483745" r:id="rId56"/>
    <p:sldLayoutId id="2147483746" r:id="rId57"/>
    <p:sldLayoutId id="2147483747" r:id="rId5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126" rtl="0" eaLnBrk="1" latinLnBrk="0" hangingPunct="1">
        <a:lnSpc>
          <a:spcPct val="90000"/>
        </a:lnSpc>
        <a:spcBef>
          <a:spcPct val="0"/>
        </a:spcBef>
        <a:buNone/>
        <a:defRPr sz="2399" kern="1200">
          <a:solidFill>
            <a:schemeClr val="tx2"/>
          </a:solidFill>
          <a:latin typeface="+mj-lt"/>
          <a:ea typeface="+mj-ea"/>
          <a:cs typeface="+mj-cs"/>
          <a:sym typeface="Trebuchet MS" panose="020B0603020202020204" pitchFamily="34" charset="0"/>
        </a:defRPr>
      </a:lvl1pPr>
    </p:titleStyle>
    <p:bodyStyle>
      <a:lvl1pPr marL="0" indent="0" algn="l" defTabSz="914126"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315" indent="-172748" algn="l" defTabSz="914126"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047" indent="-165550" algn="l" defTabSz="914126"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126"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126"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794" indent="-152354" algn="l" defTabSz="914126"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126" rtl="0" eaLnBrk="1" latinLnBrk="0" hangingPunct="1">
        <a:lnSpc>
          <a:spcPct val="90000"/>
        </a:lnSpc>
        <a:spcBef>
          <a:spcPts val="900"/>
        </a:spcBef>
        <a:spcAft>
          <a:spcPts val="900"/>
        </a:spcAft>
        <a:buFont typeface="Arial" panose="020B0604020202020204" pitchFamily="34" charset="0"/>
        <a:buChar char="​"/>
        <a:defRPr lang="en-US" sz="4399" kern="1200" baseline="0" smtClean="0">
          <a:solidFill>
            <a:schemeClr val="tx1"/>
          </a:solidFill>
          <a:latin typeface="+mn-lt"/>
          <a:ea typeface="+mn-ea"/>
          <a:cs typeface="+mn-cs"/>
          <a:sym typeface="Trebuchet MS" panose="020B0603020202020204" pitchFamily="34" charset="0"/>
        </a:defRPr>
      </a:lvl7pPr>
      <a:lvl8pPr marL="0" indent="0" algn="l" defTabSz="914126" rtl="0" eaLnBrk="1" latinLnBrk="0" hangingPunct="1">
        <a:lnSpc>
          <a:spcPct val="90000"/>
        </a:lnSpc>
        <a:spcBef>
          <a:spcPts val="900"/>
        </a:spcBef>
        <a:spcAft>
          <a:spcPts val="0"/>
        </a:spcAft>
        <a:buFont typeface="Arial" panose="020B0604020202020204" pitchFamily="34" charset="0"/>
        <a:buChar char="​"/>
        <a:defRPr lang="en-US" sz="5398" kern="1200" baseline="0" smtClean="0">
          <a:solidFill>
            <a:schemeClr val="tx2"/>
          </a:solidFill>
          <a:latin typeface="+mn-lt"/>
          <a:ea typeface="+mn-ea"/>
          <a:cs typeface="+mn-cs"/>
          <a:sym typeface="Trebuchet MS" panose="020B0603020202020204" pitchFamily="34" charset="0"/>
        </a:defRPr>
      </a:lvl8pPr>
      <a:lvl9pPr marL="0" indent="0" algn="l" defTabSz="914126" rtl="0" eaLnBrk="1" latinLnBrk="0" hangingPunct="1">
        <a:lnSpc>
          <a:spcPct val="100000"/>
        </a:lnSpc>
        <a:spcBef>
          <a:spcPts val="0"/>
        </a:spcBef>
        <a:spcAft>
          <a:spcPts val="900"/>
        </a:spcAft>
        <a:buFont typeface="Arial" panose="020B0604020202020204" pitchFamily="34" charset="0"/>
        <a:buChar char="​"/>
        <a:defRPr lang="en-US" sz="2399"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tags" Target="../tags/tag116.xml"/><Relationship Id="rId18" Type="http://schemas.openxmlformats.org/officeDocument/2006/relationships/tags" Target="../tags/tag121.xml"/><Relationship Id="rId3" Type="http://schemas.openxmlformats.org/officeDocument/2006/relationships/tags" Target="../tags/tag106.xml"/><Relationship Id="rId21" Type="http://schemas.openxmlformats.org/officeDocument/2006/relationships/tags" Target="../tags/tag124.xml"/><Relationship Id="rId7" Type="http://schemas.openxmlformats.org/officeDocument/2006/relationships/tags" Target="../tags/tag110.xml"/><Relationship Id="rId12" Type="http://schemas.openxmlformats.org/officeDocument/2006/relationships/tags" Target="../tags/tag115.xml"/><Relationship Id="rId17" Type="http://schemas.openxmlformats.org/officeDocument/2006/relationships/tags" Target="../tags/tag120.xml"/><Relationship Id="rId25" Type="http://schemas.openxmlformats.org/officeDocument/2006/relationships/chart" Target="../charts/chart1.xml"/><Relationship Id="rId2" Type="http://schemas.openxmlformats.org/officeDocument/2006/relationships/tags" Target="../tags/tag105.xml"/><Relationship Id="rId16" Type="http://schemas.openxmlformats.org/officeDocument/2006/relationships/tags" Target="../tags/tag119.xml"/><Relationship Id="rId20" Type="http://schemas.openxmlformats.org/officeDocument/2006/relationships/tags" Target="../tags/tag123.xml"/><Relationship Id="rId1" Type="http://schemas.openxmlformats.org/officeDocument/2006/relationships/vmlDrawing" Target="../drawings/vmlDrawing57.vml"/><Relationship Id="rId6" Type="http://schemas.openxmlformats.org/officeDocument/2006/relationships/tags" Target="../tags/tag109.xml"/><Relationship Id="rId11" Type="http://schemas.openxmlformats.org/officeDocument/2006/relationships/tags" Target="../tags/tag114.xml"/><Relationship Id="rId24" Type="http://schemas.openxmlformats.org/officeDocument/2006/relationships/image" Target="../media/image45.emf"/><Relationship Id="rId5" Type="http://schemas.openxmlformats.org/officeDocument/2006/relationships/tags" Target="../tags/tag108.xml"/><Relationship Id="rId15" Type="http://schemas.openxmlformats.org/officeDocument/2006/relationships/tags" Target="../tags/tag118.xml"/><Relationship Id="rId23" Type="http://schemas.openxmlformats.org/officeDocument/2006/relationships/oleObject" Target="../embeddings/oleObject57.bin"/><Relationship Id="rId10" Type="http://schemas.openxmlformats.org/officeDocument/2006/relationships/tags" Target="../tags/tag113.xml"/><Relationship Id="rId19" Type="http://schemas.openxmlformats.org/officeDocument/2006/relationships/tags" Target="../tags/tag122.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tags" Target="../tags/tag117.xml"/><Relationship Id="rId22"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1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jpg"/><Relationship Id="rId9" Type="http://schemas.openxmlformats.org/officeDocument/2006/relationships/image" Target="../media/image53.gif"/></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127.xml"/><Relationship Id="rId7" Type="http://schemas.openxmlformats.org/officeDocument/2006/relationships/slideLayout" Target="../slideLayouts/slideLayout5.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png"/><Relationship Id="rId15" Type="http://schemas.openxmlformats.org/officeDocument/2006/relationships/image" Target="../media/image28.jp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jp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4873" y="849080"/>
            <a:ext cx="7669665" cy="2308324"/>
          </a:xfrm>
        </p:spPr>
        <p:txBody>
          <a:bodyPr>
            <a:normAutofit fontScale="90000"/>
          </a:bodyPr>
          <a:lstStyle/>
          <a:p>
            <a:r>
              <a:rPr lang="en-US" dirty="0"/>
              <a:t>Bus Transformation project</a:t>
            </a:r>
          </a:p>
        </p:txBody>
      </p:sp>
      <p:sp>
        <p:nvSpPr>
          <p:cNvPr id="3" name="Text Placeholder 2"/>
          <p:cNvSpPr>
            <a:spLocks noGrp="1"/>
          </p:cNvSpPr>
          <p:nvPr>
            <p:ph type="body" sz="quarter" idx="10"/>
          </p:nvPr>
        </p:nvSpPr>
        <p:spPr/>
        <p:txBody>
          <a:bodyPr/>
          <a:lstStyle/>
          <a:p>
            <a:r>
              <a:rPr lang="en-US" dirty="0"/>
              <a:t>Project Overview</a:t>
            </a:r>
          </a:p>
        </p:txBody>
      </p:sp>
    </p:spTree>
    <p:extLst>
      <p:ext uri="{BB962C8B-B14F-4D97-AF65-F5344CB8AC3E}">
        <p14:creationId xmlns:p14="http://schemas.microsoft.com/office/powerpoint/2010/main" val="425405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8E5CCE7-1E28-4F5B-85EA-7B82B78FCC8B}"/>
              </a:ext>
            </a:extLst>
          </p:cNvPr>
          <p:cNvSpPr>
            <a:spLocks noGrp="1"/>
          </p:cNvSpPr>
          <p:nvPr>
            <p:ph type="body" sz="quarter" idx="10"/>
          </p:nvPr>
        </p:nvSpPr>
        <p:spPr>
          <a:xfrm>
            <a:off x="630936" y="2843213"/>
            <a:ext cx="10475088" cy="3629025"/>
          </a:xfrm>
        </p:spPr>
        <p:txBody>
          <a:bodyPr/>
          <a:lstStyle/>
          <a:p>
            <a:r>
              <a:rPr lang="en-US" sz="4400" dirty="0">
                <a:solidFill>
                  <a:srgbClr val="F7C315"/>
                </a:solidFill>
              </a:rPr>
              <a:t>Public and Stakeholder Engagement </a:t>
            </a:r>
            <a:r>
              <a:rPr lang="en-US" sz="4400" dirty="0"/>
              <a:t>for the Bus Transformation Project</a:t>
            </a:r>
          </a:p>
          <a:p>
            <a:endParaRPr lang="en-US" sz="44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79347"/>
          <a:stretch/>
        </p:blipFill>
        <p:spPr>
          <a:xfrm>
            <a:off x="629836" y="1420238"/>
            <a:ext cx="887679" cy="864368"/>
          </a:xfrm>
          <a:prstGeom prst="rect">
            <a:avLst/>
          </a:prstGeom>
        </p:spPr>
      </p:pic>
      <p:sp>
        <p:nvSpPr>
          <p:cNvPr id="10" name="Slide Number Placeholder 9">
            <a:extLst>
              <a:ext uri="{FF2B5EF4-FFF2-40B4-BE49-F238E27FC236}">
                <a16:creationId xmlns:a16="http://schemas.microsoft.com/office/drawing/2014/main" id="{6E1BD251-4EE0-4057-83D6-77EF7764D43D}"/>
              </a:ext>
            </a:extLst>
          </p:cNvPr>
          <p:cNvSpPr>
            <a:spLocks noGrp="1"/>
          </p:cNvSpPr>
          <p:nvPr>
            <p:ph type="sldNum" sz="quarter" idx="13"/>
          </p:nvPr>
        </p:nvSpPr>
        <p:spPr/>
        <p:txBody>
          <a:bodyPr/>
          <a:lstStyle/>
          <a:p>
            <a:fld id="{BBDE5477-E857-49F4-AAAF-4FAD287E2330}" type="slidenum">
              <a:rPr lang="en-US" smtClean="0"/>
              <a:pPr/>
              <a:t>9</a:t>
            </a:fld>
            <a:endParaRPr lang="en-US"/>
          </a:p>
        </p:txBody>
      </p:sp>
    </p:spTree>
    <p:extLst>
      <p:ext uri="{BB962C8B-B14F-4D97-AF65-F5344CB8AC3E}">
        <p14:creationId xmlns:p14="http://schemas.microsoft.com/office/powerpoint/2010/main" val="3079576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Stakeholder Engagement</a:t>
            </a:r>
            <a:endParaRPr lang="en-US" dirty="0">
              <a:solidFill>
                <a:srgbClr val="FF0000"/>
              </a:solidFill>
            </a:endParaRPr>
          </a:p>
        </p:txBody>
      </p:sp>
      <p:pic>
        <p:nvPicPr>
          <p:cNvPr id="6" name="Content Placeholder 5">
            <a:extLst>
              <a:ext uri="{FF2B5EF4-FFF2-40B4-BE49-F238E27FC236}">
                <a16:creationId xmlns:a16="http://schemas.microsoft.com/office/drawing/2014/main" id="{289FF370-B658-408F-94C3-DC7528677CE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 r="64566"/>
          <a:stretch/>
        </p:blipFill>
        <p:spPr>
          <a:xfrm>
            <a:off x="7140179" y="1334302"/>
            <a:ext cx="3969099" cy="5271257"/>
          </a:xfrm>
        </p:spPr>
      </p:pic>
      <p:sp>
        <p:nvSpPr>
          <p:cNvPr id="7" name="Slide Number Placeholder 6">
            <a:extLst>
              <a:ext uri="{FF2B5EF4-FFF2-40B4-BE49-F238E27FC236}">
                <a16:creationId xmlns:a16="http://schemas.microsoft.com/office/drawing/2014/main" id="{D305587C-6419-4EE6-A8EC-F39DA33BA6F5}"/>
              </a:ext>
            </a:extLst>
          </p:cNvPr>
          <p:cNvSpPr>
            <a:spLocks noGrp="1"/>
          </p:cNvSpPr>
          <p:nvPr>
            <p:ph type="sldNum" sz="quarter" idx="12"/>
          </p:nvPr>
        </p:nvSpPr>
        <p:spPr/>
        <p:txBody>
          <a:bodyPr/>
          <a:lstStyle/>
          <a:p>
            <a:fld id="{BBDE5477-E857-49F4-AAAF-4FAD287E2330}" type="slidenum">
              <a:rPr lang="en-US" smtClean="0"/>
              <a:t>10</a:t>
            </a:fld>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2976" y="2074460"/>
            <a:ext cx="3790943" cy="3790943"/>
          </a:xfrm>
          <a:prstGeom prst="rect">
            <a:avLst/>
          </a:prstGeom>
        </p:spPr>
      </p:pic>
      <p:pic>
        <p:nvPicPr>
          <p:cNvPr id="8" name="Content Placeholder 5">
            <a:extLst>
              <a:ext uri="{FF2B5EF4-FFF2-40B4-BE49-F238E27FC236}">
                <a16:creationId xmlns:a16="http://schemas.microsoft.com/office/drawing/2014/main" id="{289FF370-B658-408F-94C3-DC7528677CE5}"/>
              </a:ext>
            </a:extLst>
          </p:cNvPr>
          <p:cNvPicPr>
            <a:picLocks noChangeAspect="1"/>
          </p:cNvPicPr>
          <p:nvPr/>
        </p:nvPicPr>
        <p:blipFill rotWithShape="1">
          <a:blip r:embed="rId3">
            <a:extLst>
              <a:ext uri="{28A0092B-C50C-407E-A947-70E740481C1C}">
                <a14:useLocalDpi xmlns:a14="http://schemas.microsoft.com/office/drawing/2010/main" val="0"/>
              </a:ext>
            </a:extLst>
          </a:blip>
          <a:srcRect l="66020"/>
          <a:stretch/>
        </p:blipFill>
        <p:spPr>
          <a:xfrm>
            <a:off x="1201003" y="1361597"/>
            <a:ext cx="3806255" cy="5271257"/>
          </a:xfrm>
          <a:prstGeom prst="rect">
            <a:avLst/>
          </a:prstGeom>
        </p:spPr>
      </p:pic>
    </p:spTree>
    <p:extLst>
      <p:ext uri="{BB962C8B-B14F-4D97-AF65-F5344CB8AC3E}">
        <p14:creationId xmlns:p14="http://schemas.microsoft.com/office/powerpoint/2010/main" val="4212707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82E4623-2387-4616-A865-C4C966838910}"/>
              </a:ext>
            </a:extLst>
          </p:cNvPr>
          <p:cNvSpPr>
            <a:spLocks noGrp="1"/>
          </p:cNvSpPr>
          <p:nvPr>
            <p:ph type="pic" sz="quarter" idx="14"/>
          </p:nvPr>
        </p:nvSpPr>
        <p:spPr/>
      </p:sp>
      <p:sp>
        <p:nvSpPr>
          <p:cNvPr id="3" name="Title 2">
            <a:extLst>
              <a:ext uri="{FF2B5EF4-FFF2-40B4-BE49-F238E27FC236}">
                <a16:creationId xmlns:a16="http://schemas.microsoft.com/office/drawing/2014/main" id="{0BA8BB59-2FF0-4F8B-952B-190E4AE595A3}"/>
              </a:ext>
            </a:extLst>
          </p:cNvPr>
          <p:cNvSpPr>
            <a:spLocks noGrp="1"/>
          </p:cNvSpPr>
          <p:nvPr>
            <p:ph type="title"/>
          </p:nvPr>
        </p:nvSpPr>
        <p:spPr>
          <a:xfrm>
            <a:off x="370362" y="585450"/>
            <a:ext cx="4913179" cy="805200"/>
          </a:xfrm>
        </p:spPr>
        <p:txBody>
          <a:bodyPr/>
          <a:lstStyle/>
          <a:p>
            <a:pPr>
              <a:lnSpc>
                <a:spcPct val="100000"/>
              </a:lnSpc>
            </a:pPr>
            <a:r>
              <a:rPr lang="en-US" sz="3600" b="1" dirty="0">
                <a:latin typeface="Arial" panose="020B0604020202020204" pitchFamily="34" charset="0"/>
                <a:cs typeface="Arial" panose="020B0604020202020204" pitchFamily="34" charset="0"/>
              </a:rPr>
              <a:t>Engagement to Date</a:t>
            </a:r>
            <a:endParaRPr lang="en-US"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206AB4C-7BAD-42BE-B8CF-AAEC6F153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616825" y="10240"/>
            <a:ext cx="4572000" cy="3429000"/>
          </a:xfrm>
          <a:prstGeom prst="rect">
            <a:avLst/>
          </a:prstGeom>
        </p:spPr>
      </p:pic>
      <p:pic>
        <p:nvPicPr>
          <p:cNvPr id="6" name="Picture 5">
            <a:extLst>
              <a:ext uri="{FF2B5EF4-FFF2-40B4-BE49-F238E27FC236}">
                <a16:creationId xmlns:a16="http://schemas.microsoft.com/office/drawing/2014/main" id="{0D4B6F6D-D98B-4F19-98AE-CD7385C497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283543" y="2929735"/>
            <a:ext cx="5192487" cy="3894365"/>
          </a:xfrm>
          <a:prstGeom prst="rect">
            <a:avLst/>
          </a:prstGeom>
        </p:spPr>
      </p:pic>
      <p:pic>
        <p:nvPicPr>
          <p:cNvPr id="7" name="Picture 6">
            <a:extLst>
              <a:ext uri="{FF2B5EF4-FFF2-40B4-BE49-F238E27FC236}">
                <a16:creationId xmlns:a16="http://schemas.microsoft.com/office/drawing/2014/main" id="{846A3C5A-A3D2-479A-9212-AE17D74F65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287309" y="2922585"/>
            <a:ext cx="4942111" cy="2860919"/>
          </a:xfrm>
          <a:prstGeom prst="rect">
            <a:avLst/>
          </a:prstGeom>
        </p:spPr>
      </p:pic>
      <p:pic>
        <p:nvPicPr>
          <p:cNvPr id="8" name="Picture 7">
            <a:extLst>
              <a:ext uri="{FF2B5EF4-FFF2-40B4-BE49-F238E27FC236}">
                <a16:creationId xmlns:a16="http://schemas.microsoft.com/office/drawing/2014/main" id="{78F7C6B2-B491-4F30-ACCE-2E14235C1F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3954" y="1"/>
            <a:ext cx="4033896" cy="3025422"/>
          </a:xfrm>
          <a:prstGeom prst="rect">
            <a:avLst/>
          </a:prstGeom>
        </p:spPr>
      </p:pic>
      <p:sp>
        <p:nvSpPr>
          <p:cNvPr id="10" name="Content Placeholder 2">
            <a:extLst>
              <a:ext uri="{FF2B5EF4-FFF2-40B4-BE49-F238E27FC236}">
                <a16:creationId xmlns:a16="http://schemas.microsoft.com/office/drawing/2014/main" id="{5B5CC394-1F16-447F-B5E5-CE643A3A6AC0}"/>
              </a:ext>
            </a:extLst>
          </p:cNvPr>
          <p:cNvSpPr txBox="1">
            <a:spLocks/>
          </p:cNvSpPr>
          <p:nvPr/>
        </p:nvSpPr>
        <p:spPr>
          <a:xfrm>
            <a:off x="233464" y="1481817"/>
            <a:ext cx="5192487" cy="4790733"/>
          </a:xfrm>
          <a:prstGeom prst="rect">
            <a:avLst/>
          </a:prstGeom>
        </p:spPr>
        <p:txBody>
          <a:bodyPr/>
          <a:lstStyle>
            <a:lvl1pPr marL="0" indent="0" algn="l" defTabSz="914126"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315" indent="-172748" algn="l" defTabSz="914126"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047" indent="-165550" algn="l" defTabSz="914126"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126"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126"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794" indent="-152354" algn="l" defTabSz="914126"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126" rtl="0" eaLnBrk="1" latinLnBrk="0" hangingPunct="1">
              <a:lnSpc>
                <a:spcPct val="90000"/>
              </a:lnSpc>
              <a:spcBef>
                <a:spcPts val="900"/>
              </a:spcBef>
              <a:spcAft>
                <a:spcPts val="900"/>
              </a:spcAft>
              <a:buFont typeface="Arial" panose="020B0604020202020204" pitchFamily="34" charset="0"/>
              <a:buChar char="​"/>
              <a:defRPr lang="en-US" sz="4399" kern="1200" baseline="0" smtClean="0">
                <a:solidFill>
                  <a:schemeClr val="tx1"/>
                </a:solidFill>
                <a:latin typeface="+mn-lt"/>
                <a:ea typeface="+mn-ea"/>
                <a:cs typeface="+mn-cs"/>
                <a:sym typeface="Trebuchet MS" panose="020B0603020202020204" pitchFamily="34" charset="0"/>
              </a:defRPr>
            </a:lvl7pPr>
            <a:lvl8pPr marL="0" indent="0" algn="l" defTabSz="914126" rtl="0" eaLnBrk="1" latinLnBrk="0" hangingPunct="1">
              <a:lnSpc>
                <a:spcPct val="90000"/>
              </a:lnSpc>
              <a:spcBef>
                <a:spcPts val="900"/>
              </a:spcBef>
              <a:spcAft>
                <a:spcPts val="0"/>
              </a:spcAft>
              <a:buFont typeface="Arial" panose="020B0604020202020204" pitchFamily="34" charset="0"/>
              <a:buChar char="​"/>
              <a:defRPr lang="en-US" sz="5398" kern="1200" baseline="0" smtClean="0">
                <a:solidFill>
                  <a:schemeClr val="tx2"/>
                </a:solidFill>
                <a:latin typeface="+mn-lt"/>
                <a:ea typeface="+mn-ea"/>
                <a:cs typeface="+mn-cs"/>
                <a:sym typeface="Trebuchet MS" panose="020B0603020202020204" pitchFamily="34" charset="0"/>
              </a:defRPr>
            </a:lvl8pPr>
            <a:lvl9pPr marL="0" indent="0" algn="l" defTabSz="914126" rtl="0" eaLnBrk="1" latinLnBrk="0" hangingPunct="1">
              <a:lnSpc>
                <a:spcPct val="100000"/>
              </a:lnSpc>
              <a:spcBef>
                <a:spcPts val="0"/>
              </a:spcBef>
              <a:spcAft>
                <a:spcPts val="900"/>
              </a:spcAft>
              <a:buFont typeface="Arial" panose="020B0604020202020204" pitchFamily="34" charset="0"/>
              <a:buChar char="​"/>
              <a:defRPr lang="en-US" sz="2399" kern="1200" baseline="0" dirty="0">
                <a:solidFill>
                  <a:schemeClr val="tx2"/>
                </a:solidFill>
                <a:latin typeface="+mn-lt"/>
                <a:ea typeface="+mn-ea"/>
                <a:cs typeface="+mn-cs"/>
                <a:sym typeface="Trebuchet MS" panose="020B0603020202020204" pitchFamily="34" charset="0"/>
              </a:defRPr>
            </a:lvl9pPr>
          </a:lstStyle>
          <a:p>
            <a:pPr marL="285750" indent="-285750">
              <a:spcBef>
                <a:spcPts val="0"/>
              </a:spcBef>
              <a:spcAft>
                <a:spcPts val="1200"/>
              </a:spcAft>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5,679 responses to survey</a:t>
            </a:r>
          </a:p>
          <a:p>
            <a:pPr marL="285750" indent="-285750">
              <a:spcBef>
                <a:spcPts val="0"/>
              </a:spcBef>
              <a:spcAft>
                <a:spcPts val="1200"/>
              </a:spcAft>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20 regional pop-up events</a:t>
            </a:r>
          </a:p>
          <a:p>
            <a:pPr marL="285750" indent="-285750">
              <a:spcBef>
                <a:spcPts val="0"/>
              </a:spcBef>
              <a:spcAft>
                <a:spcPts val="1200"/>
              </a:spcAft>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1 summit (140+ participants)</a:t>
            </a:r>
          </a:p>
          <a:p>
            <a:pPr marL="285750" indent="-285750">
              <a:spcBef>
                <a:spcPts val="0"/>
              </a:spcBef>
              <a:spcAft>
                <a:spcPts val="1200"/>
              </a:spcAft>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14 committee meetings</a:t>
            </a:r>
          </a:p>
          <a:p>
            <a:pPr marL="285750" indent="-285750">
              <a:spcBef>
                <a:spcPts val="0"/>
              </a:spcBef>
              <a:spcAft>
                <a:spcPts val="1200"/>
              </a:spcAft>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13 operator listening sessions</a:t>
            </a:r>
          </a:p>
          <a:p>
            <a:pPr marL="285750" indent="-285750">
              <a:spcBef>
                <a:spcPts val="0"/>
              </a:spcBef>
              <a:spcAft>
                <a:spcPts val="1200"/>
              </a:spcAft>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35+ stakeholder interviews</a:t>
            </a:r>
          </a:p>
          <a:p>
            <a:pPr marL="285750" indent="-285750">
              <a:spcBef>
                <a:spcPts val="0"/>
              </a:spcBef>
              <a:spcAft>
                <a:spcPts val="1200"/>
              </a:spcAft>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11 project briefings/meetings</a:t>
            </a:r>
          </a:p>
          <a:p>
            <a:pPr marL="285750" indent="-285750">
              <a:spcBef>
                <a:spcPts val="0"/>
              </a:spcBef>
              <a:spcAft>
                <a:spcPts val="1200"/>
              </a:spcAft>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Over 696,000 social media impressions and 2,450 clicks</a:t>
            </a:r>
          </a:p>
        </p:txBody>
      </p:sp>
    </p:spTree>
    <p:extLst>
      <p:ext uri="{BB962C8B-B14F-4D97-AF65-F5344CB8AC3E}">
        <p14:creationId xmlns:p14="http://schemas.microsoft.com/office/powerpoint/2010/main" val="2492890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2F51-B350-4D0F-887D-72143BE48593}"/>
              </a:ext>
            </a:extLst>
          </p:cNvPr>
          <p:cNvSpPr>
            <a:spLocks noGrp="1"/>
          </p:cNvSpPr>
          <p:nvPr>
            <p:ph type="title"/>
          </p:nvPr>
        </p:nvSpPr>
        <p:spPr>
          <a:xfrm>
            <a:off x="685800" y="1143003"/>
            <a:ext cx="10842583" cy="523754"/>
          </a:xfrm>
        </p:spPr>
        <p:txBody>
          <a:bodyPr/>
          <a:lstStyle/>
          <a:p>
            <a:r>
              <a:rPr lang="en-US" dirty="0"/>
              <a:t>Key Public Mobility Survey Findings</a:t>
            </a:r>
          </a:p>
        </p:txBody>
      </p:sp>
      <p:sp>
        <p:nvSpPr>
          <p:cNvPr id="4" name="Slide Number Placeholder 3">
            <a:extLst>
              <a:ext uri="{FF2B5EF4-FFF2-40B4-BE49-F238E27FC236}">
                <a16:creationId xmlns:a16="http://schemas.microsoft.com/office/drawing/2014/main" id="{60D36A4C-D457-4661-9007-79CD08366882}"/>
              </a:ext>
            </a:extLst>
          </p:cNvPr>
          <p:cNvSpPr>
            <a:spLocks noGrp="1"/>
          </p:cNvSpPr>
          <p:nvPr>
            <p:ph type="sldNum" sz="quarter" idx="12"/>
          </p:nvPr>
        </p:nvSpPr>
        <p:spPr/>
        <p:txBody>
          <a:bodyPr/>
          <a:lstStyle/>
          <a:p>
            <a:fld id="{BBDE5477-E857-49F4-AAAF-4FAD287E2330}" type="slidenum">
              <a:rPr lang="en-US" smtClean="0"/>
              <a:t>12</a:t>
            </a:fld>
            <a:endParaRPr lang="en-US"/>
          </a:p>
        </p:txBody>
      </p:sp>
      <p:pic>
        <p:nvPicPr>
          <p:cNvPr id="5" name="Picture 4">
            <a:extLst>
              <a:ext uri="{FF2B5EF4-FFF2-40B4-BE49-F238E27FC236}">
                <a16:creationId xmlns:a16="http://schemas.microsoft.com/office/drawing/2014/main" id="{30ACB06B-CDD7-4F5B-BF47-F27443C0B6E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85800" y="2347558"/>
            <a:ext cx="4616970" cy="4373920"/>
          </a:xfrm>
          <a:prstGeom prst="rect">
            <a:avLst/>
          </a:prstGeom>
        </p:spPr>
      </p:pic>
      <p:pic>
        <p:nvPicPr>
          <p:cNvPr id="6" name="Content Placeholder 5">
            <a:extLst>
              <a:ext uri="{FF2B5EF4-FFF2-40B4-BE49-F238E27FC236}">
                <a16:creationId xmlns:a16="http://schemas.microsoft.com/office/drawing/2014/main" id="{37EFA9DB-F640-4535-9535-C938E886D8DE}"/>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5429689" y="2575579"/>
            <a:ext cx="6611273" cy="2467319"/>
          </a:xfrm>
          <a:prstGeom prst="rect">
            <a:avLst/>
          </a:prstGeom>
        </p:spPr>
      </p:pic>
      <p:sp>
        <p:nvSpPr>
          <p:cNvPr id="7" name="Title 1">
            <a:extLst>
              <a:ext uri="{FF2B5EF4-FFF2-40B4-BE49-F238E27FC236}">
                <a16:creationId xmlns:a16="http://schemas.microsoft.com/office/drawing/2014/main" id="{E57EA56B-A743-438A-8949-3D820744E83B}"/>
              </a:ext>
            </a:extLst>
          </p:cNvPr>
          <p:cNvSpPr txBox="1">
            <a:spLocks/>
          </p:cNvSpPr>
          <p:nvPr/>
        </p:nvSpPr>
        <p:spPr>
          <a:xfrm>
            <a:off x="1975650" y="1912760"/>
            <a:ext cx="9820811" cy="523754"/>
          </a:xfrm>
          <a:prstGeom prst="rect">
            <a:avLst/>
          </a:prstGeom>
        </p:spPr>
        <p:txBody>
          <a:bodyPr vert="horz" lIns="0" tIns="0" rIns="0" bIns="0" rtlCol="0" anchor="t">
            <a:noAutofit/>
          </a:bodyPr>
          <a:lstStyle>
            <a:lvl1pPr algn="l" defTabSz="914400" rtl="0" eaLnBrk="1" latinLnBrk="0" hangingPunct="1">
              <a:lnSpc>
                <a:spcPts val="3100"/>
              </a:lnSpc>
              <a:spcBef>
                <a:spcPct val="0"/>
              </a:spcBef>
              <a:buNone/>
              <a:defRPr sz="3000" b="1" kern="1200">
                <a:solidFill>
                  <a:srgbClr val="0066A6"/>
                </a:solidFill>
                <a:latin typeface="Arial" panose="020B0604020202020204" pitchFamily="34" charset="0"/>
                <a:ea typeface="+mj-ea"/>
                <a:cs typeface="Arial" panose="020B0604020202020204" pitchFamily="34" charset="0"/>
              </a:defRPr>
            </a:lvl1pPr>
          </a:lstStyle>
          <a:p>
            <a:r>
              <a:rPr lang="en-US" sz="2000" b="0" dirty="0"/>
              <a:t>Ridership Trends	             Respondents’ Top Priorities for Bus Improvements</a:t>
            </a:r>
          </a:p>
        </p:txBody>
      </p:sp>
    </p:spTree>
    <p:extLst>
      <p:ext uri="{BB962C8B-B14F-4D97-AF65-F5344CB8AC3E}">
        <p14:creationId xmlns:p14="http://schemas.microsoft.com/office/powerpoint/2010/main" val="710205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8E5CCE7-1E28-4F5B-85EA-7B82B78FCC8B}"/>
              </a:ext>
            </a:extLst>
          </p:cNvPr>
          <p:cNvSpPr>
            <a:spLocks noGrp="1"/>
          </p:cNvSpPr>
          <p:nvPr>
            <p:ph type="body" sz="quarter" idx="10"/>
          </p:nvPr>
        </p:nvSpPr>
        <p:spPr>
          <a:xfrm>
            <a:off x="630936" y="2843213"/>
            <a:ext cx="10475088" cy="3629025"/>
          </a:xfrm>
        </p:spPr>
        <p:txBody>
          <a:bodyPr/>
          <a:lstStyle/>
          <a:p>
            <a:r>
              <a:rPr lang="en-US" sz="4400" dirty="0">
                <a:solidFill>
                  <a:schemeClr val="accent2"/>
                </a:solidFill>
              </a:rPr>
              <a:t>Current Work and Next Steps</a:t>
            </a:r>
            <a:endParaRPr lang="en-US" sz="44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79347"/>
          <a:stretch/>
        </p:blipFill>
        <p:spPr>
          <a:xfrm>
            <a:off x="629836" y="1420238"/>
            <a:ext cx="887679" cy="864368"/>
          </a:xfrm>
          <a:prstGeom prst="rect">
            <a:avLst/>
          </a:prstGeom>
        </p:spPr>
      </p:pic>
      <p:sp>
        <p:nvSpPr>
          <p:cNvPr id="10" name="Slide Number Placeholder 9">
            <a:extLst>
              <a:ext uri="{FF2B5EF4-FFF2-40B4-BE49-F238E27FC236}">
                <a16:creationId xmlns:a16="http://schemas.microsoft.com/office/drawing/2014/main" id="{6E1BD251-4EE0-4057-83D6-77EF7764D43D}"/>
              </a:ext>
            </a:extLst>
          </p:cNvPr>
          <p:cNvSpPr>
            <a:spLocks noGrp="1"/>
          </p:cNvSpPr>
          <p:nvPr>
            <p:ph type="sldNum" sz="quarter" idx="13"/>
          </p:nvPr>
        </p:nvSpPr>
        <p:spPr/>
        <p:txBody>
          <a:bodyPr/>
          <a:lstStyle/>
          <a:p>
            <a:fld id="{BBDE5477-E857-49F4-AAAF-4FAD287E2330}" type="slidenum">
              <a:rPr lang="en-US" smtClean="0"/>
              <a:pPr/>
              <a:t>13</a:t>
            </a:fld>
            <a:endParaRPr lang="en-US"/>
          </a:p>
        </p:txBody>
      </p:sp>
    </p:spTree>
    <p:extLst>
      <p:ext uri="{BB962C8B-B14F-4D97-AF65-F5344CB8AC3E}">
        <p14:creationId xmlns:p14="http://schemas.microsoft.com/office/powerpoint/2010/main" val="2132660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27CD-FA94-4F68-8A13-8A0BBDA15661}"/>
              </a:ext>
            </a:extLst>
          </p:cNvPr>
          <p:cNvSpPr>
            <a:spLocks noGrp="1"/>
          </p:cNvSpPr>
          <p:nvPr>
            <p:ph type="title"/>
          </p:nvPr>
        </p:nvSpPr>
        <p:spPr/>
        <p:txBody>
          <a:bodyPr/>
          <a:lstStyle/>
          <a:p>
            <a:r>
              <a:rPr lang="en-US" dirty="0"/>
              <a:t>Questions under Consideration</a:t>
            </a:r>
          </a:p>
        </p:txBody>
      </p:sp>
      <p:sp>
        <p:nvSpPr>
          <p:cNvPr id="3" name="Content Placeholder 2">
            <a:extLst>
              <a:ext uri="{FF2B5EF4-FFF2-40B4-BE49-F238E27FC236}">
                <a16:creationId xmlns:a16="http://schemas.microsoft.com/office/drawing/2014/main" id="{69FF4413-C29A-4E17-B62D-21245A5A4766}"/>
              </a:ext>
            </a:extLst>
          </p:cNvPr>
          <p:cNvSpPr>
            <a:spLocks noGrp="1"/>
          </p:cNvSpPr>
          <p:nvPr>
            <p:ph idx="1"/>
          </p:nvPr>
        </p:nvSpPr>
        <p:spPr>
          <a:xfrm>
            <a:off x="685799" y="1666757"/>
            <a:ext cx="11503026" cy="3894365"/>
          </a:xfrm>
        </p:spPr>
        <p:txBody>
          <a:bodyPr/>
          <a:lstStyle/>
          <a:p>
            <a:pPr marL="285750" indent="-285750">
              <a:spcAft>
                <a:spcPts val="600"/>
              </a:spcAft>
              <a:buFont typeface="Arial" panose="020B0604020202020204" pitchFamily="34" charset="0"/>
              <a:buChar char="•"/>
            </a:pPr>
            <a:r>
              <a:rPr lang="en-US" sz="2800" b="1" dirty="0">
                <a:solidFill>
                  <a:schemeClr val="tx1"/>
                </a:solidFill>
              </a:rPr>
              <a:t>What should the role of local bus be in the region?</a:t>
            </a:r>
          </a:p>
          <a:p>
            <a:pPr marL="514350" lvl="1" indent="-285750">
              <a:spcAft>
                <a:spcPts val="600"/>
              </a:spcAft>
              <a:buFont typeface="Arial" panose="020B0604020202020204" pitchFamily="34" charset="0"/>
              <a:buChar char="•"/>
            </a:pPr>
            <a:r>
              <a:rPr lang="en-US" sz="2800" dirty="0">
                <a:solidFill>
                  <a:schemeClr val="tx1"/>
                </a:solidFill>
              </a:rPr>
              <a:t>Accessible to all people for all trips? Focus on key corridors?</a:t>
            </a:r>
          </a:p>
          <a:p>
            <a:pPr marL="285750" indent="-285750">
              <a:spcAft>
                <a:spcPts val="600"/>
              </a:spcAft>
              <a:buFont typeface="Arial" panose="020B0604020202020204" pitchFamily="34" charset="0"/>
              <a:buChar char="•"/>
            </a:pPr>
            <a:r>
              <a:rPr lang="en-US" sz="2800" b="1" dirty="0">
                <a:solidFill>
                  <a:schemeClr val="tx1"/>
                </a:solidFill>
              </a:rPr>
              <a:t>What is the level of regional commitment to speeding up local buses?   </a:t>
            </a:r>
          </a:p>
          <a:p>
            <a:pPr marL="285750" indent="-285750">
              <a:spcAft>
                <a:spcPts val="600"/>
              </a:spcAft>
              <a:buFont typeface="Arial" panose="020B0604020202020204" pitchFamily="34" charset="0"/>
              <a:buChar char="•"/>
            </a:pPr>
            <a:r>
              <a:rPr lang="en-US" sz="2800" b="1" dirty="0">
                <a:solidFill>
                  <a:schemeClr val="tx1"/>
                </a:solidFill>
              </a:rPr>
              <a:t>What is the best role of Metrobus in the region’s bus network?</a:t>
            </a:r>
          </a:p>
          <a:p>
            <a:pPr marL="514350" lvl="1" indent="-285750">
              <a:spcAft>
                <a:spcPts val="600"/>
              </a:spcAft>
              <a:buFont typeface="Arial" panose="020B0604020202020204" pitchFamily="34" charset="0"/>
              <a:buChar char="•"/>
            </a:pPr>
            <a:r>
              <a:rPr lang="en-US" sz="2800" dirty="0">
                <a:solidFill>
                  <a:schemeClr val="tx1"/>
                </a:solidFill>
              </a:rPr>
              <a:t>Should it operate all routes in the region? Regional routes only?</a:t>
            </a:r>
          </a:p>
        </p:txBody>
      </p:sp>
      <p:sp>
        <p:nvSpPr>
          <p:cNvPr id="4" name="Slide Number Placeholder 3">
            <a:extLst>
              <a:ext uri="{FF2B5EF4-FFF2-40B4-BE49-F238E27FC236}">
                <a16:creationId xmlns:a16="http://schemas.microsoft.com/office/drawing/2014/main" id="{70FB91EC-0C9D-4DD8-BF92-13BA7936360E}"/>
              </a:ext>
            </a:extLst>
          </p:cNvPr>
          <p:cNvSpPr>
            <a:spLocks noGrp="1"/>
          </p:cNvSpPr>
          <p:nvPr>
            <p:ph type="sldNum" sz="quarter" idx="12"/>
          </p:nvPr>
        </p:nvSpPr>
        <p:spPr/>
        <p:txBody>
          <a:bodyPr/>
          <a:lstStyle/>
          <a:p>
            <a:fld id="{BBDE5477-E857-49F4-AAAF-4FAD287E2330}" type="slidenum">
              <a:rPr lang="en-US" smtClean="0"/>
              <a:t>14</a:t>
            </a:fld>
            <a:endParaRPr lang="en-US"/>
          </a:p>
        </p:txBody>
      </p:sp>
    </p:spTree>
    <p:extLst>
      <p:ext uri="{BB962C8B-B14F-4D97-AF65-F5344CB8AC3E}">
        <p14:creationId xmlns:p14="http://schemas.microsoft.com/office/powerpoint/2010/main" val="1120176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DFBEE-6241-47D9-83BF-E658D4D9A280}"/>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684024A7-F759-4DD8-8218-0D80D31C97C5}"/>
              </a:ext>
            </a:extLst>
          </p:cNvPr>
          <p:cNvSpPr>
            <a:spLocks noGrp="1"/>
          </p:cNvSpPr>
          <p:nvPr>
            <p:ph idx="1"/>
          </p:nvPr>
        </p:nvSpPr>
        <p:spPr/>
        <p:txBody>
          <a:bodyPr vert="horz" lIns="0" tIns="0" rIns="0" bIns="0" rtlCol="0">
            <a:noAutofit/>
          </a:bodyPr>
          <a:lstStyle/>
          <a:p>
            <a:pPr marL="285750" indent="-285750">
              <a:spcAft>
                <a:spcPts val="600"/>
              </a:spcAft>
              <a:buChar char="•"/>
            </a:pPr>
            <a:r>
              <a:rPr lang="en-US" sz="2800" dirty="0">
                <a:solidFill>
                  <a:schemeClr val="tx1"/>
                </a:solidFill>
              </a:rPr>
              <a:t>Complete analysis surrounding the key questions</a:t>
            </a:r>
          </a:p>
          <a:p>
            <a:pPr marL="285750" indent="-285750">
              <a:spcAft>
                <a:spcPts val="600"/>
              </a:spcAft>
              <a:buChar char="•"/>
            </a:pPr>
            <a:r>
              <a:rPr lang="en-US" sz="2800" dirty="0">
                <a:solidFill>
                  <a:schemeClr val="tx1"/>
                </a:solidFill>
              </a:rPr>
              <a:t>Meetings with stakeholders</a:t>
            </a:r>
          </a:p>
          <a:p>
            <a:pPr marL="285750" indent="-285750">
              <a:spcAft>
                <a:spcPts val="600"/>
              </a:spcAft>
              <a:buChar char="•"/>
            </a:pPr>
            <a:r>
              <a:rPr lang="en-US" sz="2800" dirty="0">
                <a:solidFill>
                  <a:schemeClr val="tx1"/>
                </a:solidFill>
              </a:rPr>
              <a:t>Public workshops in spring 2019 </a:t>
            </a:r>
          </a:p>
        </p:txBody>
      </p:sp>
      <p:sp>
        <p:nvSpPr>
          <p:cNvPr id="4" name="Slide Number Placeholder 3">
            <a:extLst>
              <a:ext uri="{FF2B5EF4-FFF2-40B4-BE49-F238E27FC236}">
                <a16:creationId xmlns:a16="http://schemas.microsoft.com/office/drawing/2014/main" id="{A7BBBF5C-2AA7-47EF-BE5A-6CE0D01F018A}"/>
              </a:ext>
            </a:extLst>
          </p:cNvPr>
          <p:cNvSpPr>
            <a:spLocks noGrp="1"/>
          </p:cNvSpPr>
          <p:nvPr>
            <p:ph type="sldNum" sz="quarter" idx="12"/>
          </p:nvPr>
        </p:nvSpPr>
        <p:spPr/>
        <p:txBody>
          <a:bodyPr/>
          <a:lstStyle/>
          <a:p>
            <a:fld id="{BBDE5477-E857-49F4-AAAF-4FAD287E2330}" type="slidenum">
              <a:rPr lang="en-US" smtClean="0"/>
              <a:t>15</a:t>
            </a:fld>
            <a:endParaRPr lang="en-US"/>
          </a:p>
        </p:txBody>
      </p:sp>
    </p:spTree>
    <p:extLst>
      <p:ext uri="{BB962C8B-B14F-4D97-AF65-F5344CB8AC3E}">
        <p14:creationId xmlns:p14="http://schemas.microsoft.com/office/powerpoint/2010/main" val="224297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8E5CCE7-1E28-4F5B-85EA-7B82B78FCC8B}"/>
              </a:ext>
            </a:extLst>
          </p:cNvPr>
          <p:cNvSpPr>
            <a:spLocks noGrp="1"/>
          </p:cNvSpPr>
          <p:nvPr>
            <p:ph type="body" sz="quarter" idx="10"/>
          </p:nvPr>
        </p:nvSpPr>
        <p:spPr>
          <a:xfrm>
            <a:off x="630936" y="2843213"/>
            <a:ext cx="10475088" cy="3629025"/>
          </a:xfrm>
        </p:spPr>
        <p:txBody>
          <a:bodyPr/>
          <a:lstStyle/>
          <a:p>
            <a:r>
              <a:rPr lang="en-US" sz="4400" dirty="0">
                <a:solidFill>
                  <a:schemeClr val="accent2"/>
                </a:solidFill>
              </a:rPr>
              <a:t>Q&amp;A and Discussion</a:t>
            </a:r>
          </a:p>
          <a:p>
            <a:endParaRPr lang="en-US" sz="44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79347"/>
          <a:stretch/>
        </p:blipFill>
        <p:spPr>
          <a:xfrm>
            <a:off x="629836" y="1420238"/>
            <a:ext cx="887679" cy="864368"/>
          </a:xfrm>
          <a:prstGeom prst="rect">
            <a:avLst/>
          </a:prstGeom>
        </p:spPr>
      </p:pic>
      <p:sp>
        <p:nvSpPr>
          <p:cNvPr id="10" name="Slide Number Placeholder 9">
            <a:extLst>
              <a:ext uri="{FF2B5EF4-FFF2-40B4-BE49-F238E27FC236}">
                <a16:creationId xmlns:a16="http://schemas.microsoft.com/office/drawing/2014/main" id="{6E1BD251-4EE0-4057-83D6-77EF7764D43D}"/>
              </a:ext>
            </a:extLst>
          </p:cNvPr>
          <p:cNvSpPr>
            <a:spLocks noGrp="1"/>
          </p:cNvSpPr>
          <p:nvPr>
            <p:ph type="sldNum" sz="quarter" idx="13"/>
          </p:nvPr>
        </p:nvSpPr>
        <p:spPr/>
        <p:txBody>
          <a:bodyPr/>
          <a:lstStyle/>
          <a:p>
            <a:fld id="{BBDE5477-E857-49F4-AAAF-4FAD287E2330}" type="slidenum">
              <a:rPr lang="en-US" smtClean="0"/>
              <a:pPr/>
              <a:t>16</a:t>
            </a:fld>
            <a:endParaRPr lang="en-US"/>
          </a:p>
        </p:txBody>
      </p:sp>
    </p:spTree>
    <p:extLst>
      <p:ext uri="{BB962C8B-B14F-4D97-AF65-F5344CB8AC3E}">
        <p14:creationId xmlns:p14="http://schemas.microsoft.com/office/powerpoint/2010/main" val="2876422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FE8C3-2118-4D32-9AFF-706B8879E0D6}"/>
              </a:ext>
            </a:extLst>
          </p:cNvPr>
          <p:cNvSpPr>
            <a:spLocks noGrp="1"/>
          </p:cNvSpPr>
          <p:nvPr>
            <p:ph type="ctrTitle"/>
          </p:nvPr>
        </p:nvSpPr>
        <p:spPr/>
        <p:txBody>
          <a:bodyPr/>
          <a:lstStyle/>
          <a:p>
            <a:r>
              <a:rPr lang="en-US" dirty="0"/>
              <a:t>APPENDIX </a:t>
            </a:r>
          </a:p>
        </p:txBody>
      </p:sp>
      <p:sp>
        <p:nvSpPr>
          <p:cNvPr id="3" name="Text Placeholder 2">
            <a:extLst>
              <a:ext uri="{FF2B5EF4-FFF2-40B4-BE49-F238E27FC236}">
                <a16:creationId xmlns:a16="http://schemas.microsoft.com/office/drawing/2014/main" id="{BA778EDD-9E64-4502-91F1-993F96770EDC}"/>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14E22E49-7E50-4085-A4EE-840A099B018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918751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85801" y="1095378"/>
            <a:ext cx="4538036" cy="523754"/>
          </a:xfrm>
        </p:spPr>
        <p:txBody>
          <a:bodyPr/>
          <a:lstStyle/>
          <a:p>
            <a:r>
              <a:rPr lang="en-US" dirty="0"/>
              <a:t>Transit is </a:t>
            </a:r>
            <a:r>
              <a:rPr lang="en-US" dirty="0">
                <a:solidFill>
                  <a:schemeClr val="accent2"/>
                </a:solidFill>
              </a:rPr>
              <a:t>accessible</a:t>
            </a:r>
            <a:r>
              <a:rPr lang="en-US" dirty="0"/>
              <a:t> </a:t>
            </a:r>
            <a:br>
              <a:rPr lang="en-US" dirty="0"/>
            </a:br>
            <a:r>
              <a:rPr lang="en-US" dirty="0"/>
              <a:t>to most people in the region</a:t>
            </a:r>
          </a:p>
        </p:txBody>
      </p:sp>
      <p:sp>
        <p:nvSpPr>
          <p:cNvPr id="9" name="Content Placeholder 8"/>
          <p:cNvSpPr>
            <a:spLocks noGrp="1"/>
          </p:cNvSpPr>
          <p:nvPr>
            <p:ph idx="1"/>
          </p:nvPr>
        </p:nvSpPr>
        <p:spPr>
          <a:xfrm>
            <a:off x="685800" y="2493728"/>
            <a:ext cx="4538036" cy="3894365"/>
          </a:xfrm>
        </p:spPr>
        <p:txBody>
          <a:bodyPr/>
          <a:lstStyle/>
          <a:p>
            <a:pPr marL="285750" indent="-285750">
              <a:lnSpc>
                <a:spcPts val="2000"/>
              </a:lnSpc>
              <a:spcAft>
                <a:spcPts val="1800"/>
              </a:spcAft>
              <a:buClr>
                <a:schemeClr val="bg1"/>
              </a:buClr>
              <a:buFont typeface="Arial" panose="020B0604020202020204" pitchFamily="34" charset="0"/>
              <a:buChar char="•"/>
            </a:pPr>
            <a:r>
              <a:rPr lang="en-US" b="1" dirty="0">
                <a:solidFill>
                  <a:schemeClr val="accent2"/>
                </a:solidFill>
              </a:rPr>
              <a:t>81% </a:t>
            </a:r>
            <a:r>
              <a:rPr lang="en-US" dirty="0"/>
              <a:t>of people within the region </a:t>
            </a:r>
            <a:br>
              <a:rPr lang="en-US" dirty="0"/>
            </a:br>
            <a:r>
              <a:rPr lang="en-US" dirty="0"/>
              <a:t>can access bus</a:t>
            </a:r>
          </a:p>
        </p:txBody>
      </p:sp>
      <p:sp>
        <p:nvSpPr>
          <p:cNvPr id="3" name="Slide Number Placeholder 2"/>
          <p:cNvSpPr>
            <a:spLocks noGrp="1"/>
          </p:cNvSpPr>
          <p:nvPr>
            <p:ph type="sldNum" sz="quarter" idx="12"/>
          </p:nvPr>
        </p:nvSpPr>
        <p:spPr/>
        <p:txBody>
          <a:bodyPr/>
          <a:lstStyle/>
          <a:p>
            <a:fld id="{BBDE5477-E857-49F4-AAAF-4FAD287E2330}" type="slidenum">
              <a:rPr lang="en-US" smtClean="0"/>
              <a:pPr/>
              <a:t>18</a:t>
            </a:fld>
            <a:endParaRPr lang="en-US"/>
          </a:p>
        </p:txBody>
      </p:sp>
      <p:pic>
        <p:nvPicPr>
          <p:cNvPr id="7" name="Picture 6">
            <a:extLst>
              <a:ext uri="{FF2B5EF4-FFF2-40B4-BE49-F238E27FC236}">
                <a16:creationId xmlns:a16="http://schemas.microsoft.com/office/drawing/2014/main" id="{1FC1CF51-EA30-42C0-B8B0-85A0F881A6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950" y="11875"/>
            <a:ext cx="6858000" cy="6858000"/>
          </a:xfrm>
          <a:prstGeom prst="rect">
            <a:avLst/>
          </a:prstGeom>
        </p:spPr>
      </p:pic>
    </p:spTree>
    <p:extLst>
      <p:ext uri="{BB962C8B-B14F-4D97-AF65-F5344CB8AC3E}">
        <p14:creationId xmlns:p14="http://schemas.microsoft.com/office/powerpoint/2010/main" val="1934053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30936" y="2655679"/>
            <a:ext cx="10475088" cy="1863725"/>
          </a:xfrm>
        </p:spPr>
        <p:txBody>
          <a:bodyPr/>
          <a:lstStyle/>
          <a:p>
            <a:r>
              <a:rPr lang="en-US" sz="4400" dirty="0"/>
              <a:t>The Bus Transformation Project will  create a </a:t>
            </a:r>
            <a:r>
              <a:rPr lang="en-US" sz="4400" dirty="0">
                <a:solidFill>
                  <a:schemeClr val="accent2"/>
                </a:solidFill>
              </a:rPr>
              <a:t>bold, new vision </a:t>
            </a:r>
            <a:r>
              <a:rPr lang="en-US" sz="4400" dirty="0"/>
              <a:t>and a </a:t>
            </a:r>
            <a:r>
              <a:rPr lang="en-US" sz="4400" dirty="0">
                <a:solidFill>
                  <a:schemeClr val="accent2"/>
                </a:solidFill>
              </a:rPr>
              <a:t>collaborative action plan </a:t>
            </a:r>
            <a:r>
              <a:rPr lang="en-US" sz="4400" dirty="0"/>
              <a:t>for the future of buses in the region</a:t>
            </a:r>
            <a:endParaRPr lang="en-US" sz="4400" dirty="0">
              <a:solidFill>
                <a:schemeClr val="accent2"/>
              </a:solidFill>
            </a:endParaRPr>
          </a:p>
        </p:txBody>
      </p:sp>
      <p:sp>
        <p:nvSpPr>
          <p:cNvPr id="4" name="Slide Number Placeholder 3"/>
          <p:cNvSpPr>
            <a:spLocks noGrp="1"/>
          </p:cNvSpPr>
          <p:nvPr>
            <p:ph type="sldNum" sz="quarter" idx="13"/>
          </p:nvPr>
        </p:nvSpPr>
        <p:spPr/>
        <p:txBody>
          <a:bodyPr/>
          <a:lstStyle/>
          <a:p>
            <a:fld id="{BBDE5477-E857-49F4-AAAF-4FAD287E2330}" type="slidenum">
              <a:rPr lang="en-US" smtClean="0"/>
              <a:pPr/>
              <a:t>1</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79347"/>
          <a:stretch/>
        </p:blipFill>
        <p:spPr>
          <a:xfrm>
            <a:off x="629836" y="1420238"/>
            <a:ext cx="887679" cy="864368"/>
          </a:xfrm>
          <a:prstGeom prst="rect">
            <a:avLst/>
          </a:prstGeom>
        </p:spPr>
      </p:pic>
    </p:spTree>
    <p:extLst>
      <p:ext uri="{BB962C8B-B14F-4D97-AF65-F5344CB8AC3E}">
        <p14:creationId xmlns:p14="http://schemas.microsoft.com/office/powerpoint/2010/main" val="1283199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srcRect l="54779" t="17490" b="17538"/>
          <a:stretch/>
        </p:blipFill>
        <p:spPr>
          <a:xfrm>
            <a:off x="-33830" y="-17259"/>
            <a:ext cx="4782463" cy="6875259"/>
          </a:xfrm>
          <a:prstGeom prst="rect">
            <a:avLst/>
          </a:prstGeom>
        </p:spPr>
      </p:pic>
      <p:grpSp>
        <p:nvGrpSpPr>
          <p:cNvPr id="5" name="Group 4"/>
          <p:cNvGrpSpPr/>
          <p:nvPr/>
        </p:nvGrpSpPr>
        <p:grpSpPr>
          <a:xfrm>
            <a:off x="4470812" y="3143371"/>
            <a:ext cx="7421472" cy="553998"/>
            <a:chOff x="4470812" y="3143371"/>
            <a:chExt cx="7421472" cy="553998"/>
          </a:xfrm>
        </p:grpSpPr>
        <p:sp>
          <p:nvSpPr>
            <p:cNvPr id="41" name="Oval 40"/>
            <p:cNvSpPr/>
            <p:nvPr/>
          </p:nvSpPr>
          <p:spPr>
            <a:xfrm>
              <a:off x="4470812" y="3196748"/>
              <a:ext cx="499314" cy="499314"/>
            </a:xfrm>
            <a:prstGeom prst="ellipse">
              <a:avLst/>
            </a:prstGeom>
            <a:solidFill>
              <a:schemeClr val="bg1"/>
            </a:solidFill>
            <a:ln w="38100">
              <a:gradFill>
                <a:gsLst>
                  <a:gs pos="0">
                    <a:schemeClr val="tx2"/>
                  </a:gs>
                  <a:gs pos="100000">
                    <a:schemeClr val="accent1">
                      <a:lumMod val="60000"/>
                      <a:lumOff val="4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399" b="1" dirty="0">
                  <a:solidFill>
                    <a:schemeClr val="accent1"/>
                  </a:solidFill>
                </a:rPr>
                <a:t>3</a:t>
              </a:r>
            </a:p>
          </p:txBody>
        </p:sp>
        <p:sp>
          <p:nvSpPr>
            <p:cNvPr id="44" name="Text Placeholder 8"/>
            <p:cNvSpPr txBox="1">
              <a:spLocks/>
            </p:cNvSpPr>
            <p:nvPr/>
          </p:nvSpPr>
          <p:spPr>
            <a:xfrm>
              <a:off x="5143233" y="3143371"/>
              <a:ext cx="6749051" cy="553998"/>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402336" indent="-283464"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800100" indent="-285750"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0"/>
                </a:spcAft>
                <a:buClr>
                  <a:schemeClr val="tx2"/>
                </a:buClr>
                <a:buFont typeface="Arial" panose="020B0604020202020204" pitchFamily="34" charset="0"/>
                <a:buChar char="​"/>
                <a:defRPr sz="2800"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300"/>
                </a:spcAft>
                <a:buClrTx/>
                <a:buFont typeface="Arial" panose="020B0604020202020204" pitchFamily="34" charset="0"/>
                <a:buChar char="​"/>
                <a:defRPr sz="2800" b="1" kern="1200">
                  <a:solidFill>
                    <a:schemeClr val="tx1"/>
                  </a:solidFill>
                  <a:latin typeface="+mn-lt"/>
                  <a:ea typeface="+mn-ea"/>
                  <a:cs typeface="+mn-cs"/>
                </a:defRPr>
              </a:lvl5pPr>
              <a:lvl6pPr marL="457200" indent="-339725"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5400" kern="1200" baseline="0">
                  <a:solidFill>
                    <a:schemeClr val="tx1"/>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66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a:lnSpc>
                  <a:spcPct val="100000"/>
                </a:lnSpc>
                <a:spcBef>
                  <a:spcPts val="0"/>
                </a:spcBef>
                <a:spcAft>
                  <a:spcPts val="0"/>
                </a:spcAft>
                <a:buSzPct val="100000"/>
                <a:buFont typeface="Trebuchet MS" panose="020B0603020202020204" pitchFamily="34" charset="0"/>
                <a:buChar char="​"/>
              </a:pPr>
              <a:r>
                <a:rPr lang="en-US" sz="1800" b="1" dirty="0"/>
                <a:t>User-centric design</a:t>
              </a:r>
              <a:r>
                <a:rPr lang="en-US" sz="1800" dirty="0"/>
                <a:t>: Increasing customers’ expectations that systems will adapt to their individual needs and habits</a:t>
              </a:r>
            </a:p>
          </p:txBody>
        </p:sp>
      </p:grpSp>
      <p:grpSp>
        <p:nvGrpSpPr>
          <p:cNvPr id="3" name="Group 2"/>
          <p:cNvGrpSpPr/>
          <p:nvPr/>
        </p:nvGrpSpPr>
        <p:grpSpPr>
          <a:xfrm>
            <a:off x="3904712" y="764740"/>
            <a:ext cx="7856941" cy="553998"/>
            <a:chOff x="3904712" y="764740"/>
            <a:chExt cx="7856941" cy="553998"/>
          </a:xfrm>
        </p:grpSpPr>
        <p:sp>
          <p:nvSpPr>
            <p:cNvPr id="39" name="Oval 38"/>
            <p:cNvSpPr/>
            <p:nvPr/>
          </p:nvSpPr>
          <p:spPr>
            <a:xfrm>
              <a:off x="3904712" y="819424"/>
              <a:ext cx="499314" cy="499314"/>
            </a:xfrm>
            <a:prstGeom prst="ellipse">
              <a:avLst/>
            </a:prstGeom>
            <a:solidFill>
              <a:schemeClr val="bg1"/>
            </a:solidFill>
            <a:ln w="38100">
              <a:gradFill>
                <a:gsLst>
                  <a:gs pos="0">
                    <a:schemeClr val="tx2"/>
                  </a:gs>
                  <a:gs pos="100000">
                    <a:schemeClr val="accent1">
                      <a:lumMod val="60000"/>
                      <a:lumOff val="4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399" b="1" dirty="0">
                  <a:solidFill>
                    <a:schemeClr val="accent1"/>
                  </a:solidFill>
                </a:rPr>
                <a:t>1</a:t>
              </a:r>
            </a:p>
          </p:txBody>
        </p:sp>
        <p:sp>
          <p:nvSpPr>
            <p:cNvPr id="47" name="Text Placeholder 8"/>
            <p:cNvSpPr txBox="1">
              <a:spLocks/>
            </p:cNvSpPr>
            <p:nvPr/>
          </p:nvSpPr>
          <p:spPr>
            <a:xfrm>
              <a:off x="4690532" y="764740"/>
              <a:ext cx="7071121" cy="553998"/>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402336" indent="-283464"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800100" indent="-285750"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0"/>
                </a:spcAft>
                <a:buClr>
                  <a:schemeClr val="tx2"/>
                </a:buClr>
                <a:buFont typeface="Arial" panose="020B0604020202020204" pitchFamily="34" charset="0"/>
                <a:buChar char="​"/>
                <a:defRPr sz="2800"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300"/>
                </a:spcAft>
                <a:buClrTx/>
                <a:buFont typeface="Arial" panose="020B0604020202020204" pitchFamily="34" charset="0"/>
                <a:buChar char="​"/>
                <a:defRPr sz="2800" b="1" kern="1200">
                  <a:solidFill>
                    <a:schemeClr val="tx1"/>
                  </a:solidFill>
                  <a:latin typeface="+mn-lt"/>
                  <a:ea typeface="+mn-ea"/>
                  <a:cs typeface="+mn-cs"/>
                </a:defRPr>
              </a:lvl5pPr>
              <a:lvl6pPr marL="457200" indent="-339725"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5400" kern="1200" baseline="0">
                  <a:solidFill>
                    <a:schemeClr val="tx1"/>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66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a:lnSpc>
                  <a:spcPct val="100000"/>
                </a:lnSpc>
                <a:spcBef>
                  <a:spcPts val="0"/>
                </a:spcBef>
                <a:spcAft>
                  <a:spcPts val="0"/>
                </a:spcAft>
                <a:buSzPct val="100000"/>
                <a:buFont typeface="Trebuchet MS" panose="020B0603020202020204" pitchFamily="34" charset="0"/>
                <a:buChar char="​"/>
              </a:pPr>
              <a:r>
                <a:rPr lang="en-US" sz="1800" b="1" dirty="0"/>
                <a:t>Shared mobility platforms</a:t>
              </a:r>
              <a:r>
                <a:rPr lang="en-US" sz="1800" dirty="0"/>
                <a:t>: Allowing riders to connect with transport options when it is most convenient</a:t>
              </a:r>
            </a:p>
          </p:txBody>
        </p:sp>
      </p:grpSp>
      <p:grpSp>
        <p:nvGrpSpPr>
          <p:cNvPr id="4" name="Group 3"/>
          <p:cNvGrpSpPr/>
          <p:nvPr/>
        </p:nvGrpSpPr>
        <p:grpSpPr>
          <a:xfrm>
            <a:off x="4295649" y="1980744"/>
            <a:ext cx="7727902" cy="553998"/>
            <a:chOff x="4295649" y="1980744"/>
            <a:chExt cx="7727902" cy="553998"/>
          </a:xfrm>
        </p:grpSpPr>
        <p:sp>
          <p:nvSpPr>
            <p:cNvPr id="40" name="Oval 39"/>
            <p:cNvSpPr/>
            <p:nvPr/>
          </p:nvSpPr>
          <p:spPr>
            <a:xfrm>
              <a:off x="4295649" y="2008086"/>
              <a:ext cx="499314" cy="499314"/>
            </a:xfrm>
            <a:prstGeom prst="ellipse">
              <a:avLst/>
            </a:prstGeom>
            <a:solidFill>
              <a:schemeClr val="bg1"/>
            </a:solidFill>
            <a:ln w="38100">
              <a:gradFill>
                <a:gsLst>
                  <a:gs pos="0">
                    <a:schemeClr val="tx2"/>
                  </a:gs>
                  <a:gs pos="100000">
                    <a:schemeClr val="accent1">
                      <a:lumMod val="60000"/>
                      <a:lumOff val="4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399" b="1" dirty="0">
                  <a:solidFill>
                    <a:schemeClr val="accent1"/>
                  </a:solidFill>
                </a:rPr>
                <a:t>2</a:t>
              </a:r>
            </a:p>
          </p:txBody>
        </p:sp>
        <p:sp>
          <p:nvSpPr>
            <p:cNvPr id="48" name="Text Placeholder 8"/>
            <p:cNvSpPr txBox="1">
              <a:spLocks/>
            </p:cNvSpPr>
            <p:nvPr/>
          </p:nvSpPr>
          <p:spPr>
            <a:xfrm>
              <a:off x="5052500" y="1980744"/>
              <a:ext cx="6971051" cy="553998"/>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402336" indent="-283464"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800100" indent="-285750"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0"/>
                </a:spcAft>
                <a:buClr>
                  <a:schemeClr val="tx2"/>
                </a:buClr>
                <a:buFont typeface="Arial" panose="020B0604020202020204" pitchFamily="34" charset="0"/>
                <a:buChar char="​"/>
                <a:defRPr sz="2800"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300"/>
                </a:spcAft>
                <a:buClrTx/>
                <a:buFont typeface="Arial" panose="020B0604020202020204" pitchFamily="34" charset="0"/>
                <a:buChar char="​"/>
                <a:defRPr sz="2800" b="1" kern="1200">
                  <a:solidFill>
                    <a:schemeClr val="tx1"/>
                  </a:solidFill>
                  <a:latin typeface="+mn-lt"/>
                  <a:ea typeface="+mn-ea"/>
                  <a:cs typeface="+mn-cs"/>
                </a:defRPr>
              </a:lvl5pPr>
              <a:lvl6pPr marL="457200" indent="-339725"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5400" kern="1200" baseline="0">
                  <a:solidFill>
                    <a:schemeClr val="tx1"/>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66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a:lnSpc>
                  <a:spcPct val="100000"/>
                </a:lnSpc>
                <a:spcBef>
                  <a:spcPts val="0"/>
                </a:spcBef>
                <a:spcAft>
                  <a:spcPts val="0"/>
                </a:spcAft>
                <a:buSzPct val="100000"/>
                <a:buFont typeface="Trebuchet MS" panose="020B0603020202020204" pitchFamily="34" charset="0"/>
                <a:buChar char="​"/>
              </a:pPr>
              <a:r>
                <a:rPr lang="en-US" sz="1800" b="1" dirty="0"/>
                <a:t>Connectivity-enabled traffic management</a:t>
              </a:r>
              <a:r>
                <a:rPr lang="en-US" sz="1800" dirty="0"/>
                <a:t>: Leveraging big data and IoT to reduce congestion and improve travel time</a:t>
              </a:r>
            </a:p>
          </p:txBody>
        </p:sp>
      </p:grpSp>
      <p:grpSp>
        <p:nvGrpSpPr>
          <p:cNvPr id="50" name="Group 12"/>
          <p:cNvGrpSpPr/>
          <p:nvPr/>
        </p:nvGrpSpPr>
        <p:grpSpPr>
          <a:xfrm>
            <a:off x="1020285" y="2157549"/>
            <a:ext cx="2550857" cy="2542903"/>
            <a:chOff x="11288617" y="3463581"/>
            <a:chExt cx="2551521" cy="2543566"/>
          </a:xfrm>
        </p:grpSpPr>
        <p:sp>
          <p:nvSpPr>
            <p:cNvPr id="52" name="Oval 51"/>
            <p:cNvSpPr/>
            <p:nvPr/>
          </p:nvSpPr>
          <p:spPr>
            <a:xfrm>
              <a:off x="11296572" y="3463581"/>
              <a:ext cx="2543566" cy="2543566"/>
            </a:xfrm>
            <a:prstGeom prst="ellipse">
              <a:avLst/>
            </a:prstGeom>
            <a:solidFill>
              <a:srgbClr val="FFFFFF"/>
            </a:solidFill>
            <a:ln w="152400">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a:solidFill>
                  <a:schemeClr val="accent1"/>
                </a:solidFill>
              </a:endParaRPr>
            </a:p>
          </p:txBody>
        </p:sp>
        <p:sp>
          <p:nvSpPr>
            <p:cNvPr id="53" name="TextBox 52"/>
            <p:cNvSpPr txBox="1"/>
            <p:nvPr/>
          </p:nvSpPr>
          <p:spPr>
            <a:xfrm>
              <a:off x="11288617" y="4239561"/>
              <a:ext cx="2545237" cy="1034143"/>
            </a:xfrm>
            <a:prstGeom prst="rect">
              <a:avLst/>
            </a:prstGeom>
            <a:noFill/>
            <a:ln>
              <a:noFill/>
            </a:ln>
          </p:spPr>
          <p:txBody>
            <a:bodyPr wrap="square" rtlCol="0" anchor="ctr" anchorCtr="0">
              <a:spAutoFit/>
            </a:bodyPr>
            <a:lstStyle/>
            <a:p>
              <a:pPr marL="0" lvl="1" algn="ctr">
                <a:lnSpc>
                  <a:spcPct val="90000"/>
                </a:lnSpc>
                <a:spcBef>
                  <a:spcPts val="300"/>
                </a:spcBef>
                <a:buFont typeface="Arial" panose="020B0604020202020204" pitchFamily="34" charset="0"/>
                <a:buChar char="​"/>
              </a:pPr>
              <a:r>
                <a:rPr lang="en-US" sz="3399" dirty="0">
                  <a:solidFill>
                    <a:schemeClr val="accent1"/>
                  </a:solidFill>
                  <a:sym typeface="Trebuchet MS" panose="020B0603020202020204" pitchFamily="34" charset="0"/>
                </a:rPr>
                <a:t>Technology Trends</a:t>
              </a:r>
              <a:endParaRPr lang="en-US" sz="3199" b="1" kern="0" dirty="0">
                <a:solidFill>
                  <a:schemeClr val="accent1"/>
                </a:solidFill>
                <a:cs typeface="Arial" pitchFamily="34" charset="0"/>
              </a:endParaRPr>
            </a:p>
          </p:txBody>
        </p:sp>
      </p:grpSp>
      <p:sp>
        <p:nvSpPr>
          <p:cNvPr id="2" name="Slide Number Placeholder 1">
            <a:extLst>
              <a:ext uri="{FF2B5EF4-FFF2-40B4-BE49-F238E27FC236}">
                <a16:creationId xmlns:a16="http://schemas.microsoft.com/office/drawing/2014/main" id="{76074F03-4385-42F2-A586-3EADA3F2244D}"/>
              </a:ext>
            </a:extLst>
          </p:cNvPr>
          <p:cNvSpPr>
            <a:spLocks noGrp="1"/>
          </p:cNvSpPr>
          <p:nvPr>
            <p:ph type="sldNum" sz="quarter" idx="12"/>
          </p:nvPr>
        </p:nvSpPr>
        <p:spPr/>
        <p:txBody>
          <a:bodyPr/>
          <a:lstStyle/>
          <a:p>
            <a:fld id="{BBDE5477-E857-49F4-AAAF-4FAD287E2330}" type="slidenum">
              <a:rPr lang="en-US" smtClean="0"/>
              <a:pPr/>
              <a:t>19</a:t>
            </a:fld>
            <a:endParaRPr lang="en-US"/>
          </a:p>
        </p:txBody>
      </p:sp>
      <p:grpSp>
        <p:nvGrpSpPr>
          <p:cNvPr id="6" name="Group 5"/>
          <p:cNvGrpSpPr/>
          <p:nvPr/>
        </p:nvGrpSpPr>
        <p:grpSpPr>
          <a:xfrm>
            <a:off x="4295649" y="4358745"/>
            <a:ext cx="7538211" cy="553998"/>
            <a:chOff x="4295649" y="4358745"/>
            <a:chExt cx="7538211" cy="553998"/>
          </a:xfrm>
        </p:grpSpPr>
        <p:sp>
          <p:nvSpPr>
            <p:cNvPr id="46" name="Text Placeholder 8"/>
            <p:cNvSpPr txBox="1">
              <a:spLocks/>
            </p:cNvSpPr>
            <p:nvPr/>
          </p:nvSpPr>
          <p:spPr>
            <a:xfrm>
              <a:off x="5010219" y="4358745"/>
              <a:ext cx="6823641" cy="553998"/>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402336" indent="-283464"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800100" indent="-285750"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0"/>
                </a:spcAft>
                <a:buClr>
                  <a:schemeClr val="tx2"/>
                </a:buClr>
                <a:buFont typeface="Arial" panose="020B0604020202020204" pitchFamily="34" charset="0"/>
                <a:buChar char="​"/>
                <a:defRPr sz="2800"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300"/>
                </a:spcAft>
                <a:buClrTx/>
                <a:buFont typeface="Arial" panose="020B0604020202020204" pitchFamily="34" charset="0"/>
                <a:buChar char="​"/>
                <a:defRPr sz="2800" b="1" kern="1200">
                  <a:solidFill>
                    <a:schemeClr val="tx1"/>
                  </a:solidFill>
                  <a:latin typeface="+mn-lt"/>
                  <a:ea typeface="+mn-ea"/>
                  <a:cs typeface="+mn-cs"/>
                </a:defRPr>
              </a:lvl5pPr>
              <a:lvl6pPr marL="457200" indent="-339725"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5400" kern="1200" baseline="0">
                  <a:solidFill>
                    <a:schemeClr val="tx1"/>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66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a:lnSpc>
                  <a:spcPct val="100000"/>
                </a:lnSpc>
                <a:spcBef>
                  <a:spcPts val="0"/>
                </a:spcBef>
                <a:spcAft>
                  <a:spcPts val="0"/>
                </a:spcAft>
                <a:buSzPct val="100000"/>
                <a:buFont typeface="Trebuchet MS" panose="020B0603020202020204" pitchFamily="34" charset="0"/>
                <a:buChar char="​"/>
              </a:pPr>
              <a:r>
                <a:rPr lang="en-US" sz="1800" b="1" dirty="0"/>
                <a:t>Automated mobility</a:t>
              </a:r>
              <a:r>
                <a:rPr lang="en-US" sz="1800" dirty="0"/>
                <a:t>: Allowing vehicles to navigate roadways without human intervention</a:t>
              </a:r>
            </a:p>
          </p:txBody>
        </p:sp>
        <p:sp>
          <p:nvSpPr>
            <p:cNvPr id="15" name="Oval 14"/>
            <p:cNvSpPr/>
            <p:nvPr/>
          </p:nvSpPr>
          <p:spPr>
            <a:xfrm>
              <a:off x="4295649" y="4386087"/>
              <a:ext cx="499314" cy="499314"/>
            </a:xfrm>
            <a:prstGeom prst="ellipse">
              <a:avLst/>
            </a:prstGeom>
            <a:solidFill>
              <a:schemeClr val="bg1"/>
            </a:solidFill>
            <a:ln w="38100">
              <a:gradFill>
                <a:gsLst>
                  <a:gs pos="0">
                    <a:schemeClr val="tx2"/>
                  </a:gs>
                  <a:gs pos="100000">
                    <a:schemeClr val="accent1">
                      <a:lumMod val="60000"/>
                      <a:lumOff val="4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399" b="1" dirty="0">
                  <a:solidFill>
                    <a:schemeClr val="accent1"/>
                  </a:solidFill>
                </a:rPr>
                <a:t>4</a:t>
              </a:r>
            </a:p>
          </p:txBody>
        </p:sp>
      </p:grpSp>
      <p:grpSp>
        <p:nvGrpSpPr>
          <p:cNvPr id="7" name="Group 6"/>
          <p:cNvGrpSpPr/>
          <p:nvPr/>
        </p:nvGrpSpPr>
        <p:grpSpPr>
          <a:xfrm>
            <a:off x="3915598" y="5546729"/>
            <a:ext cx="7518665" cy="553998"/>
            <a:chOff x="3915598" y="5546729"/>
            <a:chExt cx="7518665" cy="553998"/>
          </a:xfrm>
        </p:grpSpPr>
        <p:sp>
          <p:nvSpPr>
            <p:cNvPr id="43" name="Oval 42"/>
            <p:cNvSpPr/>
            <p:nvPr/>
          </p:nvSpPr>
          <p:spPr>
            <a:xfrm>
              <a:off x="3915598" y="5574071"/>
              <a:ext cx="499314" cy="499314"/>
            </a:xfrm>
            <a:prstGeom prst="ellipse">
              <a:avLst/>
            </a:prstGeom>
            <a:solidFill>
              <a:schemeClr val="bg1"/>
            </a:solidFill>
            <a:ln w="38100">
              <a:gradFill>
                <a:gsLst>
                  <a:gs pos="0">
                    <a:schemeClr val="tx2"/>
                  </a:gs>
                  <a:gs pos="100000">
                    <a:schemeClr val="accent1">
                      <a:lumMod val="60000"/>
                      <a:lumOff val="4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399" b="1" dirty="0">
                  <a:solidFill>
                    <a:schemeClr val="accent1"/>
                  </a:solidFill>
                </a:rPr>
                <a:t>5</a:t>
              </a:r>
            </a:p>
          </p:txBody>
        </p:sp>
        <p:sp>
          <p:nvSpPr>
            <p:cNvPr id="16" name="Text Placeholder 8"/>
            <p:cNvSpPr txBox="1">
              <a:spLocks/>
            </p:cNvSpPr>
            <p:nvPr/>
          </p:nvSpPr>
          <p:spPr>
            <a:xfrm>
              <a:off x="4610622" y="5546729"/>
              <a:ext cx="6823641" cy="553998"/>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402336" indent="-283464"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800100" indent="-285750"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0"/>
                </a:spcAft>
                <a:buClr>
                  <a:schemeClr val="tx2"/>
                </a:buClr>
                <a:buFont typeface="Arial" panose="020B0604020202020204" pitchFamily="34" charset="0"/>
                <a:buChar char="​"/>
                <a:defRPr sz="2800"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300"/>
                </a:spcAft>
                <a:buClrTx/>
                <a:buFont typeface="Arial" panose="020B0604020202020204" pitchFamily="34" charset="0"/>
                <a:buChar char="​"/>
                <a:defRPr sz="2800" b="1" kern="1200">
                  <a:solidFill>
                    <a:schemeClr val="tx1"/>
                  </a:solidFill>
                  <a:latin typeface="+mn-lt"/>
                  <a:ea typeface="+mn-ea"/>
                  <a:cs typeface="+mn-cs"/>
                </a:defRPr>
              </a:lvl5pPr>
              <a:lvl6pPr marL="457200" indent="-339725" algn="l" defTabSz="914400" rtl="0" eaLnBrk="1" latinLnBrk="0" hangingPunct="1">
                <a:lnSpc>
                  <a:spcPct val="9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5400" kern="1200" baseline="0">
                  <a:solidFill>
                    <a:schemeClr val="tx1"/>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66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a:lnSpc>
                  <a:spcPct val="100000"/>
                </a:lnSpc>
                <a:spcBef>
                  <a:spcPts val="0"/>
                </a:spcBef>
                <a:spcAft>
                  <a:spcPts val="0"/>
                </a:spcAft>
                <a:buSzPct val="100000"/>
                <a:buFont typeface="Trebuchet MS" panose="020B0603020202020204" pitchFamily="34" charset="0"/>
                <a:buChar char="​"/>
              </a:pPr>
              <a:r>
                <a:rPr lang="en-US" sz="1800" b="1" dirty="0"/>
                <a:t>Electric propulsion: </a:t>
              </a:r>
              <a:r>
                <a:rPr lang="en-US" sz="1800" dirty="0"/>
                <a:t>Enabling vehicles to reduce CO2 emissions and ongoing operating cost of vehicles</a:t>
              </a:r>
            </a:p>
          </p:txBody>
        </p:sp>
      </p:grpSp>
    </p:spTree>
    <p:extLst>
      <p:ext uri="{BB962C8B-B14F-4D97-AF65-F5344CB8AC3E}">
        <p14:creationId xmlns:p14="http://schemas.microsoft.com/office/powerpoint/2010/main" val="68928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1" y="1143003"/>
            <a:ext cx="3218688" cy="397545"/>
          </a:xfrm>
        </p:spPr>
        <p:txBody>
          <a:bodyPr/>
          <a:lstStyle/>
          <a:p>
            <a:r>
              <a:rPr lang="en-US" dirty="0"/>
              <a:t>Shared Mobility</a:t>
            </a:r>
          </a:p>
        </p:txBody>
      </p:sp>
      <p:sp>
        <p:nvSpPr>
          <p:cNvPr id="6" name="Content Placeholder 5"/>
          <p:cNvSpPr>
            <a:spLocks noGrp="1"/>
          </p:cNvSpPr>
          <p:nvPr>
            <p:ph idx="1"/>
          </p:nvPr>
        </p:nvSpPr>
        <p:spPr>
          <a:xfrm>
            <a:off x="685800" y="1828849"/>
            <a:ext cx="3218688" cy="3623031"/>
          </a:xfrm>
        </p:spPr>
        <p:txBody>
          <a:bodyPr/>
          <a:lstStyle/>
          <a:p>
            <a:pPr marL="285750" indent="-285750">
              <a:lnSpc>
                <a:spcPts val="2000"/>
              </a:lnSpc>
              <a:spcAft>
                <a:spcPts val="1800"/>
              </a:spcAft>
              <a:buFont typeface="Arial" panose="020B0604020202020204" pitchFamily="34" charset="0"/>
              <a:buChar char="•"/>
            </a:pPr>
            <a:r>
              <a:rPr lang="en-US" dirty="0"/>
              <a:t>Ride-hailing services have grown to over 4B trips per year over the past five years, while bus ridership has declined</a:t>
            </a:r>
          </a:p>
        </p:txBody>
      </p:sp>
      <p:sp>
        <p:nvSpPr>
          <p:cNvPr id="8" name="TextBox 7"/>
          <p:cNvSpPr txBox="1"/>
          <p:nvPr/>
        </p:nvSpPr>
        <p:spPr>
          <a:xfrm>
            <a:off x="4934946" y="1009653"/>
            <a:ext cx="6094938" cy="461665"/>
          </a:xfrm>
          <a:prstGeom prst="rect">
            <a:avLst/>
          </a:prstGeom>
          <a:noFill/>
        </p:spPr>
        <p:txBody>
          <a:bodyPr wrap="none" rtlCol="0">
            <a:spAutoFit/>
          </a:bodyPr>
          <a:lstStyle/>
          <a:p>
            <a:pPr algn="ctr"/>
            <a:r>
              <a:rPr lang="en-US" sz="2400" b="1" dirty="0">
                <a:solidFill>
                  <a:schemeClr val="accent1"/>
                </a:solidFill>
              </a:rPr>
              <a:t>Bus and Ride-Hailing ridership in the US</a:t>
            </a:r>
          </a:p>
        </p:txBody>
      </p:sp>
      <p:graphicFrame>
        <p:nvGraphicFramePr>
          <p:cNvPr id="9" name="Object 8" hidden="1"/>
          <p:cNvGraphicFramePr>
            <a:graphicFrameLocks/>
          </p:cNvGraphicFramePr>
          <p:nvPr>
            <p:custDataLst>
              <p:tags r:id="rId2"/>
            </p:custDataLst>
            <p:extLst/>
          </p:nvPr>
        </p:nvGraphicFramePr>
        <p:xfrm>
          <a:off x="4965700" y="1938093"/>
          <a:ext cx="5975324" cy="3961036"/>
        </p:xfrm>
        <a:graphic>
          <a:graphicData uri="http://schemas.openxmlformats.org/presentationml/2006/ole">
            <mc:AlternateContent xmlns:mc="http://schemas.openxmlformats.org/markup-compatibility/2006">
              <mc:Choice xmlns:v="urn:schemas-microsoft-com:vml" Requires="v">
                <p:oleObj spid="_x0000_s58371" name="Chart" r:id="rId23" imgW="7465310" imgH="4369854" progId="MSGraph.Chart.8">
                  <p:embed followColorScheme="full"/>
                </p:oleObj>
              </mc:Choice>
              <mc:Fallback>
                <p:oleObj name="Chart" r:id="rId23" imgW="7465310" imgH="4369854" progId="MSGraph.Chart.8">
                  <p:embed followColorScheme="full"/>
                  <p:pic>
                    <p:nvPicPr>
                      <p:cNvPr id="9" name="Object 8" hidden="1"/>
                      <p:cNvPicPr/>
                      <p:nvPr/>
                    </p:nvPicPr>
                    <p:blipFill>
                      <a:blip r:embed="rId24"/>
                      <a:stretch>
                        <a:fillRect/>
                      </a:stretch>
                    </p:blipFill>
                    <p:spPr>
                      <a:xfrm>
                        <a:off x="4965700" y="1938093"/>
                        <a:ext cx="5975324" cy="3961036"/>
                      </a:xfrm>
                      <a:prstGeom prst="rect">
                        <a:avLst/>
                      </a:prstGeom>
                    </p:spPr>
                  </p:pic>
                </p:oleObj>
              </mc:Fallback>
            </mc:AlternateContent>
          </a:graphicData>
        </a:graphic>
      </p:graphicFrame>
      <p:cxnSp>
        <p:nvCxnSpPr>
          <p:cNvPr id="10" name="Straight Connector 9" hidden="1"/>
          <p:cNvCxnSpPr/>
          <p:nvPr>
            <p:custDataLst>
              <p:tags r:id="rId3"/>
            </p:custDataLst>
          </p:nvPr>
        </p:nvCxnSpPr>
        <p:spPr bwMode="gray">
          <a:xfrm>
            <a:off x="6318250" y="5454650"/>
            <a:ext cx="0" cy="88900"/>
          </a:xfrm>
          <a:prstGeom prst="line">
            <a:avLst/>
          </a:prstGeom>
          <a:ln w="6350" cap="flat" cmpd="sng" algn="ctr">
            <a:solidFill>
              <a:srgbClr val="80808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 Placeholder 3" hidden="1"/>
          <p:cNvSpPr>
            <a:spLocks noGrp="1"/>
          </p:cNvSpPr>
          <p:nvPr>
            <p:custDataLst>
              <p:tags r:id="rId4"/>
            </p:custDataLst>
          </p:nvPr>
        </p:nvSpPr>
        <p:spPr bwMode="gray">
          <a:xfrm>
            <a:off x="5486400" y="5497513"/>
            <a:ext cx="274638" cy="182563"/>
          </a:xfrm>
          <a:prstGeom prst="rect">
            <a:avLst/>
          </a:prstGeom>
          <a:solidFill>
            <a:schemeClr val="accent1"/>
          </a:solidFill>
        </p:spPr>
        <p:txBody>
          <a:bodyPr vert="horz" wrap="none" lIns="30163" tIns="0" rIns="30163" bIns="0" numCol="1" spcCol="0" rtlCol="0" anchor="ctr" anchorCtr="0">
            <a:noAutofit/>
          </a:bodyPr>
          <a:lstStyle>
            <a:lvl1pPr marL="0" indent="0" algn="l" defTabSz="914126"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315" indent="-172748" algn="l" defTabSz="914126"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047" indent="-165550" algn="l" defTabSz="914126"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126"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126"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794" indent="-152354" algn="l" defTabSz="914126"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126" rtl="0" eaLnBrk="1" latinLnBrk="0" hangingPunct="1">
              <a:lnSpc>
                <a:spcPct val="90000"/>
              </a:lnSpc>
              <a:spcBef>
                <a:spcPts val="900"/>
              </a:spcBef>
              <a:spcAft>
                <a:spcPts val="900"/>
              </a:spcAft>
              <a:buFont typeface="Arial" panose="020B0604020202020204" pitchFamily="34" charset="0"/>
              <a:buChar char="​"/>
              <a:defRPr lang="en-US" sz="4399" kern="1200" baseline="0" smtClean="0">
                <a:solidFill>
                  <a:schemeClr val="tx1"/>
                </a:solidFill>
                <a:latin typeface="+mn-lt"/>
                <a:ea typeface="+mn-ea"/>
                <a:cs typeface="+mn-cs"/>
                <a:sym typeface="Trebuchet MS" panose="020B0603020202020204" pitchFamily="34" charset="0"/>
              </a:defRPr>
            </a:lvl7pPr>
            <a:lvl8pPr marL="0" indent="0" algn="l" defTabSz="914126" rtl="0" eaLnBrk="1" latinLnBrk="0" hangingPunct="1">
              <a:lnSpc>
                <a:spcPct val="90000"/>
              </a:lnSpc>
              <a:spcBef>
                <a:spcPts val="900"/>
              </a:spcBef>
              <a:spcAft>
                <a:spcPts val="0"/>
              </a:spcAft>
              <a:buFont typeface="Arial" panose="020B0604020202020204" pitchFamily="34" charset="0"/>
              <a:buChar char="​"/>
              <a:defRPr lang="en-US" sz="5398" kern="1200" baseline="0" smtClean="0">
                <a:solidFill>
                  <a:schemeClr val="tx2"/>
                </a:solidFill>
                <a:latin typeface="+mn-lt"/>
                <a:ea typeface="+mn-ea"/>
                <a:cs typeface="+mn-cs"/>
                <a:sym typeface="Trebuchet MS" panose="020B0603020202020204" pitchFamily="34" charset="0"/>
              </a:defRPr>
            </a:lvl8pPr>
            <a:lvl9pPr marL="0" indent="0" algn="l" defTabSz="914126" rtl="0" eaLnBrk="1" latinLnBrk="0" hangingPunct="1">
              <a:lnSpc>
                <a:spcPct val="100000"/>
              </a:lnSpc>
              <a:spcBef>
                <a:spcPts val="0"/>
              </a:spcBef>
              <a:spcAft>
                <a:spcPts val="900"/>
              </a:spcAft>
              <a:buFont typeface="Arial" panose="020B0604020202020204" pitchFamily="34" charset="0"/>
              <a:buChar char="​"/>
              <a:defRPr lang="en-US" sz="2399"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6B65ADA6-C9A4-44BE-BA23-F3AB03EAE55D}" type="datetime'''''''''''''''''0.''''''''''''''''''1'">
              <a:rPr altLang="en-US">
                <a:solidFill>
                  <a:srgbClr val="FFFFFF"/>
                </a:solidFill>
                <a:sym typeface="+mn-lt"/>
              </a:rPr>
              <a:pPr algn="ctr">
                <a:lnSpc>
                  <a:spcPct val="100000"/>
                </a:lnSpc>
                <a:spcBef>
                  <a:spcPct val="0"/>
                </a:spcBef>
                <a:spcAft>
                  <a:spcPct val="0"/>
                </a:spcAft>
              </a:pPr>
              <a:t>0.1</a:t>
            </a:fld>
            <a:endParaRPr dirty="0">
              <a:solidFill>
                <a:srgbClr val="FFFFFF"/>
              </a:solidFill>
              <a:sym typeface="+mn-lt"/>
            </a:endParaRPr>
          </a:p>
        </p:txBody>
      </p:sp>
      <p:sp>
        <p:nvSpPr>
          <p:cNvPr id="12" name="Text Placeholder 2" hidden="1"/>
          <p:cNvSpPr>
            <a:spLocks noGrp="1"/>
          </p:cNvSpPr>
          <p:nvPr>
            <p:custDataLst>
              <p:tags r:id="rId5"/>
            </p:custDataLst>
          </p:nvPr>
        </p:nvSpPr>
        <p:spPr bwMode="gray">
          <a:xfrm>
            <a:off x="5457825" y="5768975"/>
            <a:ext cx="3302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indent="0" algn="ctr">
              <a:spcBef>
                <a:spcPct val="0"/>
              </a:spcBef>
              <a:spcAft>
                <a:spcPct val="0"/>
              </a:spcAft>
              <a:buFont typeface="Arial" panose="020B0604020202020204" pitchFamily="34" charset="0"/>
              <a:buNone/>
            </a:pPr>
            <a:fld id="{BFBB1E21-CA72-4F85-B936-78127F2E7C39}" type="datetime'''''''''''''''''''''''''''''''201''''''''2'''''''''">
              <a:rPr lang="en-US" altLang="en-US" sz="1100">
                <a:solidFill>
                  <a:srgbClr val="000000"/>
                </a:solidFill>
              </a:rPr>
              <a:pPr marL="0" indent="0" algn="ctr">
                <a:spcBef>
                  <a:spcPct val="0"/>
                </a:spcBef>
                <a:spcAft>
                  <a:spcPct val="0"/>
                </a:spcAft>
                <a:buFont typeface="Arial" panose="020B0604020202020204" pitchFamily="34" charset="0"/>
                <a:buNone/>
              </a:pPr>
              <a:t>2012</a:t>
            </a:fld>
            <a:endParaRPr lang="en-US" sz="1100" dirty="0">
              <a:solidFill>
                <a:srgbClr val="000000"/>
              </a:solidFill>
              <a:sym typeface="+mn-lt"/>
            </a:endParaRPr>
          </a:p>
        </p:txBody>
      </p:sp>
      <p:sp>
        <p:nvSpPr>
          <p:cNvPr id="13" name="Text Placeholder 2"/>
          <p:cNvSpPr>
            <a:spLocks noGrp="1"/>
          </p:cNvSpPr>
          <p:nvPr>
            <p:custDataLst>
              <p:tags r:id="rId6"/>
            </p:custDataLst>
          </p:nvPr>
        </p:nvSpPr>
        <p:spPr bwMode="gray">
          <a:xfrm>
            <a:off x="10045700" y="5930898"/>
            <a:ext cx="800074" cy="43088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spAutoFit/>
          </a:bodyPr>
          <a:lst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indent="0" algn="ctr">
              <a:spcBef>
                <a:spcPct val="0"/>
              </a:spcBef>
              <a:spcAft>
                <a:spcPct val="0"/>
              </a:spcAft>
              <a:buFont typeface="Arial" panose="020B0604020202020204" pitchFamily="34" charset="0"/>
              <a:buNone/>
            </a:pPr>
            <a:r>
              <a:rPr lang="en-US" sz="1400" dirty="0">
                <a:solidFill>
                  <a:schemeClr val="tx1">
                    <a:lumMod val="65000"/>
                    <a:lumOff val="35000"/>
                  </a:schemeClr>
                </a:solidFill>
                <a:sym typeface="+mn-lt"/>
              </a:rPr>
              <a:t>based </a:t>
            </a:r>
            <a:fld id="{3AFC2134-FD6E-4D63-8999-E912DE5ADE56}" type="datetime' '">
              <a:rPr lang="en-US" sz="1400" smtClean="0">
                <a:solidFill>
                  <a:schemeClr val="tx1">
                    <a:lumMod val="65000"/>
                    <a:lumOff val="35000"/>
                  </a:schemeClr>
                </a:solidFill>
                <a:sym typeface="+mn-lt"/>
              </a:rPr>
              <a:pPr marL="0" indent="0" algn="ctr">
                <a:spcBef>
                  <a:spcPct val="0"/>
                </a:spcBef>
                <a:spcAft>
                  <a:spcPct val="0"/>
                </a:spcAft>
                <a:buFont typeface="Arial" panose="020B0604020202020204" pitchFamily="34" charset="0"/>
                <a:buNone/>
              </a:pPr>
              <a:t> </a:t>
            </a:fld>
            <a:br>
              <a:rPr lang="en-US" sz="1400" dirty="0">
                <a:solidFill>
                  <a:schemeClr val="tx1">
                    <a:lumMod val="65000"/>
                    <a:lumOff val="35000"/>
                  </a:schemeClr>
                </a:solidFill>
                <a:sym typeface="+mn-lt"/>
              </a:rPr>
            </a:br>
            <a:r>
              <a:rPr lang="en-US" sz="1400" dirty="0">
                <a:solidFill>
                  <a:schemeClr val="tx1">
                    <a:lumMod val="65000"/>
                    <a:lumOff val="35000"/>
                  </a:schemeClr>
                </a:solidFill>
                <a:sym typeface="+mn-lt"/>
              </a:rPr>
              <a:t>on trend</a:t>
            </a:r>
          </a:p>
        </p:txBody>
      </p:sp>
      <p:sp>
        <p:nvSpPr>
          <p:cNvPr id="14" name="Text Placeholder 2"/>
          <p:cNvSpPr>
            <a:spLocks noGrp="1"/>
          </p:cNvSpPr>
          <p:nvPr>
            <p:custDataLst>
              <p:tags r:id="rId7"/>
            </p:custDataLst>
          </p:nvPr>
        </p:nvSpPr>
        <p:spPr bwMode="gray">
          <a:xfrm>
            <a:off x="5067299" y="1724074"/>
            <a:ext cx="11985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indent="0">
              <a:spcBef>
                <a:spcPct val="0"/>
              </a:spcBef>
              <a:spcAft>
                <a:spcPct val="0"/>
              </a:spcAft>
              <a:buFont typeface="Arial" panose="020B0604020202020204" pitchFamily="34" charset="0"/>
              <a:buNone/>
            </a:pPr>
            <a:r>
              <a:rPr lang="en-US" altLang="en-US" sz="1400" dirty="0">
                <a:solidFill>
                  <a:schemeClr val="tx1">
                    <a:lumMod val="65000"/>
                    <a:lumOff val="35000"/>
                  </a:schemeClr>
                </a:solidFill>
                <a:sym typeface="+mn-lt"/>
              </a:rPr>
              <a:t>Billions of trips</a:t>
            </a:r>
            <a:endParaRPr lang="en-US" sz="1400" dirty="0">
              <a:solidFill>
                <a:schemeClr val="tx1">
                  <a:lumMod val="65000"/>
                  <a:lumOff val="35000"/>
                </a:schemeClr>
              </a:solidFill>
              <a:sym typeface="+mn-lt"/>
            </a:endParaRPr>
          </a:p>
        </p:txBody>
      </p:sp>
      <p:sp>
        <p:nvSpPr>
          <p:cNvPr id="15" name="Text Placeholder 2" hidden="1"/>
          <p:cNvSpPr>
            <a:spLocks noGrp="1"/>
          </p:cNvSpPr>
          <p:nvPr>
            <p:custDataLst>
              <p:tags r:id="rId8"/>
            </p:custDataLst>
          </p:nvPr>
        </p:nvSpPr>
        <p:spPr bwMode="gray">
          <a:xfrm>
            <a:off x="9593263" y="3359954"/>
            <a:ext cx="3746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b" anchorCtr="0">
            <a:noAutofit/>
          </a:bodyPr>
          <a:lst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indent="0" algn="ctr">
              <a:spcBef>
                <a:spcPct val="0"/>
              </a:spcBef>
              <a:spcAft>
                <a:spcPct val="0"/>
              </a:spcAft>
              <a:buFont typeface="Arial" panose="020B0604020202020204" pitchFamily="34" charset="0"/>
              <a:buNone/>
            </a:pPr>
            <a:fld id="{5478DCE4-AC18-4131-A6A2-A07DD97FE2AC}" type="datetime'''''''''''4''''''''''''''''.''''''''''''''6'''''">
              <a:rPr lang="en-US" altLang="en-US" sz="1200">
                <a:solidFill>
                  <a:srgbClr val="000000"/>
                </a:solidFill>
              </a:rPr>
              <a:pPr marL="0" indent="0" algn="ctr">
                <a:spcBef>
                  <a:spcPct val="0"/>
                </a:spcBef>
                <a:spcAft>
                  <a:spcPct val="0"/>
                </a:spcAft>
                <a:buFont typeface="Arial" panose="020B0604020202020204" pitchFamily="34" charset="0"/>
                <a:buNone/>
              </a:pPr>
              <a:t>4.6</a:t>
            </a:fld>
            <a:r>
              <a:rPr lang="en-US" altLang="en-US" sz="1200" baseline="30000" dirty="0">
                <a:solidFill>
                  <a:srgbClr val="000000"/>
                </a:solidFill>
                <a:sym typeface="+mn-lt"/>
              </a:rPr>
              <a:t>1</a:t>
            </a:r>
            <a:r>
              <a:rPr lang="en-US" altLang="en-US" sz="1200" dirty="0">
                <a:solidFill>
                  <a:srgbClr val="000000"/>
                </a:solidFill>
                <a:sym typeface="+mn-lt"/>
              </a:rPr>
              <a:t> </a:t>
            </a:r>
            <a:endParaRPr lang="en-US" sz="1200" dirty="0">
              <a:solidFill>
                <a:srgbClr val="000000"/>
              </a:solidFill>
              <a:sym typeface="+mn-lt"/>
            </a:endParaRPr>
          </a:p>
        </p:txBody>
      </p:sp>
      <p:sp>
        <p:nvSpPr>
          <p:cNvPr id="16" name="Text Placeholder 2" hidden="1"/>
          <p:cNvSpPr>
            <a:spLocks noGrp="1"/>
          </p:cNvSpPr>
          <p:nvPr>
            <p:custDataLst>
              <p:tags r:id="rId9"/>
            </p:custDataLst>
          </p:nvPr>
        </p:nvSpPr>
        <p:spPr bwMode="gray">
          <a:xfrm>
            <a:off x="9593263" y="5768975"/>
            <a:ext cx="411163"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indent="0" algn="ctr">
              <a:spcBef>
                <a:spcPct val="0"/>
              </a:spcBef>
              <a:spcAft>
                <a:spcPct val="0"/>
              </a:spcAft>
              <a:buFont typeface="Arial" panose="020B0604020202020204" pitchFamily="34" charset="0"/>
              <a:buNone/>
            </a:pPr>
            <a:fld id="{0F3B3152-3A48-4CA8-986D-17701D0E6936}" type="datetime'''''''2''''''''''''0''''''''''''''''''''''''18'">
              <a:rPr lang="en-US" altLang="en-US" sz="1100">
                <a:solidFill>
                  <a:srgbClr val="000000"/>
                </a:solidFill>
              </a:rPr>
              <a:pPr marL="0" indent="0" algn="ctr">
                <a:spcBef>
                  <a:spcPct val="0"/>
                </a:spcBef>
                <a:spcAft>
                  <a:spcPct val="0"/>
                </a:spcAft>
                <a:buFont typeface="Arial" panose="020B0604020202020204" pitchFamily="34" charset="0"/>
                <a:buNone/>
              </a:pPr>
              <a:t>2018</a:t>
            </a:fld>
            <a:r>
              <a:rPr lang="en-US" altLang="en-US" sz="1100">
                <a:solidFill>
                  <a:srgbClr val="000000"/>
                </a:solidFill>
                <a:sym typeface="+mn-lt"/>
              </a:rPr>
              <a:t>E</a:t>
            </a:r>
            <a:endParaRPr lang="en-US" sz="1100" dirty="0">
              <a:solidFill>
                <a:srgbClr val="000000"/>
              </a:solidFill>
              <a:sym typeface="+mn-lt"/>
            </a:endParaRPr>
          </a:p>
        </p:txBody>
      </p:sp>
      <p:sp>
        <p:nvSpPr>
          <p:cNvPr id="17" name="Text Placeholder 2" hidden="1"/>
          <p:cNvSpPr>
            <a:spLocks noGrp="1"/>
          </p:cNvSpPr>
          <p:nvPr>
            <p:custDataLst>
              <p:tags r:id="rId10"/>
            </p:custDataLst>
          </p:nvPr>
        </p:nvSpPr>
        <p:spPr bwMode="gray">
          <a:xfrm>
            <a:off x="9610725" y="4745038"/>
            <a:ext cx="3746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ctr" anchorCtr="0">
            <a:noAutofit/>
          </a:bodyPr>
          <a:lst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indent="0" algn="ctr">
              <a:spcBef>
                <a:spcPct val="0"/>
              </a:spcBef>
              <a:spcAft>
                <a:spcPct val="0"/>
              </a:spcAft>
              <a:buFont typeface="Arial" panose="020B0604020202020204" pitchFamily="34" charset="0"/>
              <a:buNone/>
            </a:pPr>
            <a:fld id="{CA05C853-7CC3-4C2C-94A1-4751BD76FA65}" type="datetime'''''''''''''''''''''''''''4''''''''''''''.''''''''''2'''''">
              <a:rPr lang="en-US" altLang="en-US" sz="1200">
                <a:solidFill>
                  <a:srgbClr val="FFFFFF"/>
                </a:solidFill>
              </a:rPr>
              <a:pPr marL="0" indent="0" algn="ctr">
                <a:spcBef>
                  <a:spcPct val="0"/>
                </a:spcBef>
                <a:spcAft>
                  <a:spcPct val="0"/>
                </a:spcAft>
                <a:buFont typeface="Arial" panose="020B0604020202020204" pitchFamily="34" charset="0"/>
                <a:buNone/>
              </a:pPr>
              <a:t>4.2</a:t>
            </a:fld>
            <a:r>
              <a:rPr lang="en-US" altLang="en-US" sz="1200" baseline="30000">
                <a:solidFill>
                  <a:srgbClr val="FFFFFF"/>
                </a:solidFill>
                <a:sym typeface="+mn-lt"/>
              </a:rPr>
              <a:t>2</a:t>
            </a:r>
            <a:r>
              <a:rPr lang="en-US" altLang="en-US" sz="1200">
                <a:solidFill>
                  <a:srgbClr val="FFFFFF"/>
                </a:solidFill>
                <a:sym typeface="+mn-lt"/>
              </a:rPr>
              <a:t> </a:t>
            </a:r>
            <a:endParaRPr lang="en-US" sz="1200" dirty="0">
              <a:solidFill>
                <a:srgbClr val="FFFFFF"/>
              </a:solidFill>
              <a:sym typeface="+mn-lt"/>
            </a:endParaRPr>
          </a:p>
        </p:txBody>
      </p:sp>
      <p:sp>
        <p:nvSpPr>
          <p:cNvPr id="18" name="Text Placeholder 2" hidden="1"/>
          <p:cNvSpPr>
            <a:spLocks noGrp="1"/>
          </p:cNvSpPr>
          <p:nvPr>
            <p:custDataLst>
              <p:tags r:id="rId11"/>
            </p:custDataLst>
          </p:nvPr>
        </p:nvSpPr>
        <p:spPr bwMode="gray">
          <a:xfrm>
            <a:off x="8242300" y="5768975"/>
            <a:ext cx="3302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indent="0" algn="ctr">
              <a:spcBef>
                <a:spcPct val="0"/>
              </a:spcBef>
              <a:spcAft>
                <a:spcPct val="0"/>
              </a:spcAft>
              <a:buFont typeface="Arial" panose="020B0604020202020204" pitchFamily="34" charset="0"/>
              <a:buNone/>
            </a:pPr>
            <a:fld id="{87A49B69-4B6F-4A08-948B-6EDDDF19B0CF}" type="datetime'''''''''''201''''''''''''''''''''''''6'''''''''''">
              <a:rPr lang="en-US" altLang="en-US" sz="1100">
                <a:solidFill>
                  <a:srgbClr val="000000"/>
                </a:solidFill>
              </a:rPr>
              <a:pPr marL="0" indent="0" algn="ctr">
                <a:spcBef>
                  <a:spcPct val="0"/>
                </a:spcBef>
                <a:spcAft>
                  <a:spcPct val="0"/>
                </a:spcAft>
                <a:buFont typeface="Arial" panose="020B0604020202020204" pitchFamily="34" charset="0"/>
                <a:buNone/>
              </a:pPr>
              <a:t>2016</a:t>
            </a:fld>
            <a:endParaRPr lang="en-US" sz="1100" dirty="0">
              <a:solidFill>
                <a:srgbClr val="000000"/>
              </a:solidFill>
              <a:sym typeface="+mn-lt"/>
            </a:endParaRPr>
          </a:p>
        </p:txBody>
      </p:sp>
      <p:sp>
        <p:nvSpPr>
          <p:cNvPr id="19" name="Text Placeholder 2" hidden="1"/>
          <p:cNvSpPr>
            <a:spLocks noGrp="1"/>
          </p:cNvSpPr>
          <p:nvPr>
            <p:custDataLst>
              <p:tags r:id="rId12"/>
            </p:custDataLst>
          </p:nvPr>
        </p:nvSpPr>
        <p:spPr bwMode="gray">
          <a:xfrm>
            <a:off x="8937625" y="5768975"/>
            <a:ext cx="3302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indent="0" algn="ctr">
              <a:spcBef>
                <a:spcPct val="0"/>
              </a:spcBef>
              <a:spcAft>
                <a:spcPct val="0"/>
              </a:spcAft>
              <a:buFont typeface="Arial" panose="020B0604020202020204" pitchFamily="34" charset="0"/>
              <a:buNone/>
            </a:pPr>
            <a:fld id="{77A10FD8-43C8-4358-81A1-0D2EBB5A8AFC}" type="datetime'2''''''''''''''''''''''''0''''''1''7'''''''''">
              <a:rPr lang="en-US" altLang="en-US" sz="1100">
                <a:solidFill>
                  <a:srgbClr val="000000"/>
                </a:solidFill>
              </a:rPr>
              <a:pPr marL="0" indent="0" algn="ctr">
                <a:spcBef>
                  <a:spcPct val="0"/>
                </a:spcBef>
                <a:spcAft>
                  <a:spcPct val="0"/>
                </a:spcAft>
                <a:buFont typeface="Arial" panose="020B0604020202020204" pitchFamily="34" charset="0"/>
                <a:buNone/>
              </a:pPr>
              <a:t>2017</a:t>
            </a:fld>
            <a:endParaRPr lang="en-US" sz="1100" dirty="0">
              <a:solidFill>
                <a:srgbClr val="000000"/>
              </a:solidFill>
              <a:sym typeface="+mn-lt"/>
            </a:endParaRPr>
          </a:p>
        </p:txBody>
      </p:sp>
      <p:sp>
        <p:nvSpPr>
          <p:cNvPr id="20" name="Text Placeholder 2" hidden="1"/>
          <p:cNvSpPr>
            <a:spLocks noGrp="1"/>
          </p:cNvSpPr>
          <p:nvPr>
            <p:custDataLst>
              <p:tags r:id="rId13"/>
            </p:custDataLst>
          </p:nvPr>
        </p:nvSpPr>
        <p:spPr bwMode="gray">
          <a:xfrm>
            <a:off x="7546975" y="5768975"/>
            <a:ext cx="3302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indent="0" algn="ctr">
              <a:spcBef>
                <a:spcPct val="0"/>
              </a:spcBef>
              <a:spcAft>
                <a:spcPct val="0"/>
              </a:spcAft>
              <a:buFont typeface="Arial" panose="020B0604020202020204" pitchFamily="34" charset="0"/>
              <a:buNone/>
            </a:pPr>
            <a:fld id="{598E7DE0-799C-4925-A802-99B2E224E723}" type="datetime'''''''''''2''''''0''''''''''''''''''1''''''''''5'">
              <a:rPr lang="en-US" altLang="en-US" sz="1100">
                <a:solidFill>
                  <a:srgbClr val="000000"/>
                </a:solidFill>
              </a:rPr>
              <a:pPr marL="0" indent="0" algn="ctr">
                <a:spcBef>
                  <a:spcPct val="0"/>
                </a:spcBef>
                <a:spcAft>
                  <a:spcPct val="0"/>
                </a:spcAft>
                <a:buFont typeface="Arial" panose="020B0604020202020204" pitchFamily="34" charset="0"/>
                <a:buNone/>
              </a:pPr>
              <a:t>2015</a:t>
            </a:fld>
            <a:endParaRPr lang="en-US" sz="1100" dirty="0">
              <a:solidFill>
                <a:srgbClr val="000000"/>
              </a:solidFill>
              <a:sym typeface="+mn-lt"/>
            </a:endParaRPr>
          </a:p>
        </p:txBody>
      </p:sp>
      <p:sp>
        <p:nvSpPr>
          <p:cNvPr id="21" name="Text Placeholder 2" hidden="1"/>
          <p:cNvSpPr>
            <a:spLocks noGrp="1"/>
          </p:cNvSpPr>
          <p:nvPr>
            <p:custDataLst>
              <p:tags r:id="rId14"/>
            </p:custDataLst>
          </p:nvPr>
        </p:nvSpPr>
        <p:spPr bwMode="gray">
          <a:xfrm>
            <a:off x="6153150" y="5768975"/>
            <a:ext cx="3302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indent="0" algn="ctr">
              <a:spcBef>
                <a:spcPct val="0"/>
              </a:spcBef>
              <a:spcAft>
                <a:spcPct val="0"/>
              </a:spcAft>
              <a:buFont typeface="Arial" panose="020B0604020202020204" pitchFamily="34" charset="0"/>
              <a:buNone/>
            </a:pPr>
            <a:fld id="{0EC8E997-80DD-4AB6-8E73-D9816083FF89}" type="datetime'''''''2''0''''1''''''''''''''''''3'''''''''''''''">
              <a:rPr lang="en-US" altLang="en-US" sz="1100">
                <a:solidFill>
                  <a:srgbClr val="000000"/>
                </a:solidFill>
              </a:rPr>
              <a:pPr marL="0" indent="0" algn="ctr">
                <a:spcBef>
                  <a:spcPct val="0"/>
                </a:spcBef>
                <a:spcAft>
                  <a:spcPct val="0"/>
                </a:spcAft>
                <a:buFont typeface="Arial" panose="020B0604020202020204" pitchFamily="34" charset="0"/>
                <a:buNone/>
              </a:pPr>
              <a:t>2013</a:t>
            </a:fld>
            <a:endParaRPr lang="en-US" sz="1100" dirty="0">
              <a:solidFill>
                <a:srgbClr val="000000"/>
              </a:solidFill>
              <a:sym typeface="+mn-lt"/>
            </a:endParaRPr>
          </a:p>
        </p:txBody>
      </p:sp>
      <p:sp>
        <p:nvSpPr>
          <p:cNvPr id="22" name="Text Placeholder 3" hidden="1"/>
          <p:cNvSpPr>
            <a:spLocks noGrp="1"/>
          </p:cNvSpPr>
          <p:nvPr>
            <p:custDataLst>
              <p:tags r:id="rId15"/>
            </p:custDataLst>
          </p:nvPr>
        </p:nvSpPr>
        <p:spPr bwMode="gray">
          <a:xfrm>
            <a:off x="6181725" y="5272088"/>
            <a:ext cx="27463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numCol="1" spcCol="0" rtlCol="0" anchor="b" anchorCtr="0">
            <a:noAutofit/>
          </a:bodyPr>
          <a:lstStyle>
            <a:lvl1pPr marL="0" indent="0" algn="l" defTabSz="914126"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315" indent="-172748" algn="l" defTabSz="914126"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047" indent="-165550" algn="l" defTabSz="914126"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126"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126"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794" indent="-152354" algn="l" defTabSz="914126"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126" rtl="0" eaLnBrk="1" latinLnBrk="0" hangingPunct="1">
              <a:lnSpc>
                <a:spcPct val="90000"/>
              </a:lnSpc>
              <a:spcBef>
                <a:spcPts val="900"/>
              </a:spcBef>
              <a:spcAft>
                <a:spcPts val="900"/>
              </a:spcAft>
              <a:buFont typeface="Arial" panose="020B0604020202020204" pitchFamily="34" charset="0"/>
              <a:buChar char="​"/>
              <a:defRPr lang="en-US" sz="4399" kern="1200" baseline="0" smtClean="0">
                <a:solidFill>
                  <a:schemeClr val="tx1"/>
                </a:solidFill>
                <a:latin typeface="+mn-lt"/>
                <a:ea typeface="+mn-ea"/>
                <a:cs typeface="+mn-cs"/>
                <a:sym typeface="Trebuchet MS" panose="020B0603020202020204" pitchFamily="34" charset="0"/>
              </a:defRPr>
            </a:lvl7pPr>
            <a:lvl8pPr marL="0" indent="0" algn="l" defTabSz="914126" rtl="0" eaLnBrk="1" latinLnBrk="0" hangingPunct="1">
              <a:lnSpc>
                <a:spcPct val="90000"/>
              </a:lnSpc>
              <a:spcBef>
                <a:spcPts val="900"/>
              </a:spcBef>
              <a:spcAft>
                <a:spcPts val="0"/>
              </a:spcAft>
              <a:buFont typeface="Arial" panose="020B0604020202020204" pitchFamily="34" charset="0"/>
              <a:buChar char="​"/>
              <a:defRPr lang="en-US" sz="5398" kern="1200" baseline="0" smtClean="0">
                <a:solidFill>
                  <a:schemeClr val="tx2"/>
                </a:solidFill>
                <a:latin typeface="+mn-lt"/>
                <a:ea typeface="+mn-ea"/>
                <a:cs typeface="+mn-cs"/>
                <a:sym typeface="Trebuchet MS" panose="020B0603020202020204" pitchFamily="34" charset="0"/>
              </a:defRPr>
            </a:lvl8pPr>
            <a:lvl9pPr marL="0" indent="0" algn="l" defTabSz="914126" rtl="0" eaLnBrk="1" latinLnBrk="0" hangingPunct="1">
              <a:lnSpc>
                <a:spcPct val="100000"/>
              </a:lnSpc>
              <a:spcBef>
                <a:spcPts val="0"/>
              </a:spcBef>
              <a:spcAft>
                <a:spcPts val="900"/>
              </a:spcAft>
              <a:buFont typeface="Arial" panose="020B0604020202020204" pitchFamily="34" charset="0"/>
              <a:buChar char="​"/>
              <a:defRPr lang="en-US" sz="2399" kern="1200" baseline="0" dirty="0">
                <a:solidFill>
                  <a:schemeClr val="tx2"/>
                </a:solidFill>
                <a:latin typeface="+mn-lt"/>
                <a:ea typeface="+mn-ea"/>
                <a:cs typeface="+mn-cs"/>
                <a:sym typeface="Trebuchet MS" panose="020B0603020202020204" pitchFamily="34" charset="0"/>
              </a:defRPr>
            </a:lvl9pPr>
          </a:lstStyle>
          <a:p>
            <a:pPr algn="ctr">
              <a:lnSpc>
                <a:spcPct val="100000"/>
              </a:lnSpc>
              <a:spcBef>
                <a:spcPct val="0"/>
              </a:spcBef>
              <a:spcAft>
                <a:spcPct val="0"/>
              </a:spcAft>
            </a:pPr>
            <a:fld id="{B1A0080F-7687-4FAA-A1EC-6B6AB9AEB684}" type="datetime'''''''''0''''.''''''''''''''''4'''''''''''''''''''''''''">
              <a:rPr altLang="en-US">
                <a:solidFill>
                  <a:srgbClr val="000000"/>
                </a:solidFill>
                <a:sym typeface="+mn-lt"/>
              </a:rPr>
              <a:pPr algn="ctr">
                <a:lnSpc>
                  <a:spcPct val="100000"/>
                </a:lnSpc>
                <a:spcBef>
                  <a:spcPct val="0"/>
                </a:spcBef>
                <a:spcAft>
                  <a:spcPct val="0"/>
                </a:spcAft>
              </a:pPr>
              <a:t>0.4</a:t>
            </a:fld>
            <a:endParaRPr dirty="0">
              <a:solidFill>
                <a:srgbClr val="000000"/>
              </a:solidFill>
              <a:sym typeface="+mn-lt"/>
            </a:endParaRPr>
          </a:p>
        </p:txBody>
      </p:sp>
      <p:sp>
        <p:nvSpPr>
          <p:cNvPr id="23" name="Text Placeholder 2" hidden="1"/>
          <p:cNvSpPr>
            <a:spLocks noGrp="1"/>
          </p:cNvSpPr>
          <p:nvPr>
            <p:custDataLst>
              <p:tags r:id="rId16"/>
            </p:custDataLst>
          </p:nvPr>
        </p:nvSpPr>
        <p:spPr bwMode="gray">
          <a:xfrm>
            <a:off x="6848475" y="5768975"/>
            <a:ext cx="330200" cy="18256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indent="0" algn="ctr">
              <a:spcBef>
                <a:spcPct val="0"/>
              </a:spcBef>
              <a:spcAft>
                <a:spcPct val="0"/>
              </a:spcAft>
              <a:buFont typeface="Arial" panose="020B0604020202020204" pitchFamily="34" charset="0"/>
              <a:buNone/>
            </a:pPr>
            <a:fld id="{C69CF488-CBFD-4A5A-9031-88936952DE31}" type="datetime'''2''''''''''''0''''''''''''''''''''''1''''''''''''''''''4'">
              <a:rPr lang="en-US" altLang="en-US" sz="1100">
                <a:solidFill>
                  <a:srgbClr val="000000"/>
                </a:solidFill>
              </a:rPr>
              <a:pPr marL="0" indent="0" algn="ctr">
                <a:spcBef>
                  <a:spcPct val="0"/>
                </a:spcBef>
                <a:spcAft>
                  <a:spcPct val="0"/>
                </a:spcAft>
                <a:buFont typeface="Arial" panose="020B0604020202020204" pitchFamily="34" charset="0"/>
                <a:buNone/>
              </a:pPr>
              <a:t>2014</a:t>
            </a:fld>
            <a:endParaRPr lang="en-US" sz="1100" dirty="0">
              <a:solidFill>
                <a:srgbClr val="000000"/>
              </a:solidFill>
              <a:sym typeface="+mn-lt"/>
            </a:endParaRPr>
          </a:p>
        </p:txBody>
      </p:sp>
      <p:sp>
        <p:nvSpPr>
          <p:cNvPr id="24" name="Rectangle 23" hidden="1"/>
          <p:cNvSpPr/>
          <p:nvPr>
            <p:custDataLst>
              <p:tags r:id="rId17"/>
            </p:custDataLst>
          </p:nvPr>
        </p:nvSpPr>
        <p:spPr bwMode="gray">
          <a:xfrm>
            <a:off x="9797720" y="1951758"/>
            <a:ext cx="214312" cy="160337"/>
          </a:xfrm>
          <a:prstGeom prst="rect">
            <a:avLst/>
          </a:prstGeom>
          <a:solidFill>
            <a:schemeClr val="tx2"/>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5" name="Straight Connector 24" hidden="1"/>
          <p:cNvCxnSpPr/>
          <p:nvPr>
            <p:custDataLst>
              <p:tags r:id="rId18"/>
            </p:custDataLst>
          </p:nvPr>
        </p:nvCxnSpPr>
        <p:spPr bwMode="gray">
          <a:xfrm>
            <a:off x="9726282" y="2264495"/>
            <a:ext cx="285750" cy="0"/>
          </a:xfrm>
          <a:prstGeom prst="line">
            <a:avLst/>
          </a:prstGeom>
          <a:ln w="9525" cap="flat" cmpd="sng" algn="ctr">
            <a:solidFill>
              <a:srgbClr val="DC6E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Oval 25" hidden="1"/>
          <p:cNvSpPr/>
          <p:nvPr>
            <p:custDataLst>
              <p:tags r:id="rId19"/>
            </p:custDataLst>
          </p:nvPr>
        </p:nvSpPr>
        <p:spPr bwMode="gray">
          <a:xfrm>
            <a:off x="9853613" y="2240388"/>
            <a:ext cx="66675" cy="66675"/>
          </a:xfrm>
          <a:prstGeom prst="ellipse">
            <a:avLst/>
          </a:prstGeom>
          <a:solidFill>
            <a:srgbClr val="DC6E00"/>
          </a:solidFill>
          <a:ln w="9525">
            <a:solidFill>
              <a:srgbClr val="DC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Text Placeholder 2" hidden="1"/>
          <p:cNvSpPr>
            <a:spLocks noGrp="1"/>
          </p:cNvSpPr>
          <p:nvPr>
            <p:custDataLst>
              <p:tags r:id="rId20"/>
            </p:custDataLst>
          </p:nvPr>
        </p:nvSpPr>
        <p:spPr bwMode="gray">
          <a:xfrm>
            <a:off x="10062832" y="2180358"/>
            <a:ext cx="2301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indent="0">
              <a:spcBef>
                <a:spcPct val="0"/>
              </a:spcBef>
              <a:spcAft>
                <a:spcPct val="0"/>
              </a:spcAft>
              <a:buFont typeface="Arial" panose="020B0604020202020204" pitchFamily="34" charset="0"/>
              <a:buNone/>
            </a:pPr>
            <a:fld id="{E29A15C2-6AF7-4021-9C6D-0B0AF6C6CA9B}" type="datetime'''''''''''B''u''s'''''''''''''''''''''''''''">
              <a:rPr lang="en-US" altLang="en-US" sz="1200">
                <a:solidFill>
                  <a:srgbClr val="000000"/>
                </a:solidFill>
              </a:rPr>
              <a:pPr marL="0" indent="0">
                <a:spcBef>
                  <a:spcPct val="0"/>
                </a:spcBef>
                <a:spcAft>
                  <a:spcPct val="0"/>
                </a:spcAft>
                <a:buFont typeface="Arial" panose="020B0604020202020204" pitchFamily="34" charset="0"/>
                <a:buNone/>
              </a:pPr>
              <a:t>Bus</a:t>
            </a:fld>
            <a:endParaRPr lang="en-US" sz="1200" dirty="0">
              <a:solidFill>
                <a:srgbClr val="000000"/>
              </a:solidFill>
              <a:sym typeface="+mn-lt"/>
            </a:endParaRPr>
          </a:p>
        </p:txBody>
      </p:sp>
      <p:sp>
        <p:nvSpPr>
          <p:cNvPr id="28" name="Text Placeholder 2" hidden="1"/>
          <p:cNvSpPr>
            <a:spLocks noGrp="1"/>
          </p:cNvSpPr>
          <p:nvPr>
            <p:custDataLst>
              <p:tags r:id="rId21"/>
            </p:custDataLst>
          </p:nvPr>
        </p:nvSpPr>
        <p:spPr bwMode="gray">
          <a:xfrm>
            <a:off x="10062832" y="1946995"/>
            <a:ext cx="2762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indent="0">
              <a:spcBef>
                <a:spcPct val="0"/>
              </a:spcBef>
              <a:spcAft>
                <a:spcPct val="0"/>
              </a:spcAft>
              <a:buFont typeface="Arial" panose="020B0604020202020204" pitchFamily="34" charset="0"/>
              <a:buNone/>
            </a:pPr>
            <a:r>
              <a:rPr lang="en-US" sz="1200" dirty="0">
                <a:solidFill>
                  <a:srgbClr val="000000"/>
                </a:solidFill>
                <a:sym typeface="+mn-lt"/>
              </a:rPr>
              <a:t>Ride-Hailing</a:t>
            </a:r>
          </a:p>
        </p:txBody>
      </p:sp>
      <p:sp>
        <p:nvSpPr>
          <p:cNvPr id="50" name="BCG_FootNote_Box"/>
          <p:cNvSpPr txBox="1">
            <a:spLocks noChangeArrowheads="1"/>
          </p:cNvSpPr>
          <p:nvPr/>
        </p:nvSpPr>
        <p:spPr bwMode="auto">
          <a:xfrm>
            <a:off x="5303520" y="6298341"/>
            <a:ext cx="6400800" cy="290849"/>
          </a:xfrm>
          <a:prstGeom prst="rect">
            <a:avLst/>
          </a:prstGeom>
          <a:noFill/>
          <a:ln w="12700">
            <a:noFill/>
            <a:miter lim="800000"/>
            <a:headEnd/>
            <a:tailEnd/>
          </a:ln>
        </p:spPr>
        <p:txBody>
          <a:bodyPr lIns="0" tIns="0" rIns="0" bIns="0" anchor="b">
            <a:spAutoFit/>
          </a:bodyPr>
          <a:lstStyle/>
          <a:p>
            <a:pPr eaLnBrk="0" fontAlgn="base" hangingPunct="0">
              <a:lnSpc>
                <a:spcPct val="90000"/>
              </a:lnSpc>
              <a:spcBef>
                <a:spcPct val="0"/>
              </a:spcBef>
              <a:spcAft>
                <a:spcPct val="0"/>
              </a:spcAft>
            </a:pPr>
            <a:r>
              <a:rPr lang="en-US" sz="700" dirty="0">
                <a:solidFill>
                  <a:srgbClr val="575757"/>
                </a:solidFill>
                <a:latin typeface="Arial" pitchFamily="34" charset="0"/>
                <a:cs typeface="Arial" pitchFamily="34" charset="0"/>
              </a:rPr>
              <a:t>Does not include taxi services.  </a:t>
            </a:r>
          </a:p>
          <a:p>
            <a:pPr eaLnBrk="0" fontAlgn="base" hangingPunct="0">
              <a:lnSpc>
                <a:spcPct val="90000"/>
              </a:lnSpc>
              <a:spcBef>
                <a:spcPct val="0"/>
              </a:spcBef>
              <a:spcAft>
                <a:spcPct val="0"/>
              </a:spcAft>
            </a:pPr>
            <a:r>
              <a:rPr lang="en-US" sz="700" dirty="0">
                <a:solidFill>
                  <a:srgbClr val="575757"/>
                </a:solidFill>
                <a:latin typeface="Arial" pitchFamily="34" charset="0"/>
                <a:cs typeface="Arial" pitchFamily="34" charset="0"/>
              </a:rPr>
              <a:t>1. BCG Analysis; Back to the Future, 2015.</a:t>
            </a:r>
          </a:p>
          <a:p>
            <a:pPr eaLnBrk="0" fontAlgn="base" hangingPunct="0">
              <a:lnSpc>
                <a:spcPct val="90000"/>
              </a:lnSpc>
              <a:spcBef>
                <a:spcPct val="0"/>
              </a:spcBef>
              <a:spcAft>
                <a:spcPct val="0"/>
              </a:spcAft>
            </a:pPr>
            <a:r>
              <a:rPr lang="en-US" sz="700" dirty="0">
                <a:solidFill>
                  <a:srgbClr val="575757"/>
                </a:solidFill>
                <a:latin typeface="Arial" pitchFamily="34" charset="0"/>
                <a:cs typeface="Arial" pitchFamily="34" charset="0"/>
              </a:rPr>
              <a:t>2. Schaller Consulting Estimate; The New Automobility: Lyft, Uber and the Future of American Cities, 2018</a:t>
            </a:r>
          </a:p>
        </p:txBody>
      </p:sp>
      <p:sp>
        <p:nvSpPr>
          <p:cNvPr id="2" name="Slide Number Placeholder 1"/>
          <p:cNvSpPr>
            <a:spLocks noGrp="1"/>
          </p:cNvSpPr>
          <p:nvPr>
            <p:ph type="sldNum" sz="quarter" idx="12"/>
          </p:nvPr>
        </p:nvSpPr>
        <p:spPr/>
        <p:txBody>
          <a:bodyPr/>
          <a:lstStyle/>
          <a:p>
            <a:fld id="{BBDE5477-E857-49F4-AAAF-4FAD287E2330}" type="slidenum">
              <a:rPr lang="en-US" smtClean="0"/>
              <a:pPr/>
              <a:t>20</a:t>
            </a:fld>
            <a:endParaRPr lang="en-US"/>
          </a:p>
        </p:txBody>
      </p:sp>
      <p:graphicFrame>
        <p:nvGraphicFramePr>
          <p:cNvPr id="29" name="Chart 28">
            <a:extLst>
              <a:ext uri="{FF2B5EF4-FFF2-40B4-BE49-F238E27FC236}">
                <a16:creationId xmlns:a16="http://schemas.microsoft.com/office/drawing/2014/main" id="{326CA89E-657F-415B-9F28-837F3A90924A}"/>
              </a:ext>
            </a:extLst>
          </p:cNvPr>
          <p:cNvGraphicFramePr>
            <a:graphicFrameLocks noGrp="1"/>
          </p:cNvGraphicFramePr>
          <p:nvPr>
            <p:extLst/>
          </p:nvPr>
        </p:nvGraphicFramePr>
        <p:xfrm>
          <a:off x="4960848" y="1938093"/>
          <a:ext cx="5980176" cy="3959352"/>
        </p:xfrm>
        <a:graphic>
          <a:graphicData uri="http://schemas.openxmlformats.org/drawingml/2006/chart">
            <c:chart xmlns:c="http://schemas.openxmlformats.org/drawingml/2006/chart" xmlns:r="http://schemas.openxmlformats.org/officeDocument/2006/relationships" r:id="rId25"/>
          </a:graphicData>
        </a:graphic>
      </p:graphicFrame>
    </p:spTree>
    <p:extLst>
      <p:ext uri="{BB962C8B-B14F-4D97-AF65-F5344CB8AC3E}">
        <p14:creationId xmlns:p14="http://schemas.microsoft.com/office/powerpoint/2010/main" val="4096200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30936" y="2726930"/>
            <a:ext cx="10475088" cy="1863725"/>
          </a:xfrm>
        </p:spPr>
        <p:txBody>
          <a:bodyPr/>
          <a:lstStyle/>
          <a:p>
            <a:r>
              <a:rPr lang="en-US" sz="4400" dirty="0"/>
              <a:t>Dispersion of </a:t>
            </a:r>
            <a:r>
              <a:rPr lang="en-US" sz="4400" dirty="0">
                <a:solidFill>
                  <a:schemeClr val="accent2"/>
                </a:solidFill>
              </a:rPr>
              <a:t>responsibilities</a:t>
            </a:r>
            <a:r>
              <a:rPr lang="en-US" sz="4400" dirty="0"/>
              <a:t> makes it difficult to coordinate change</a:t>
            </a:r>
          </a:p>
        </p:txBody>
      </p:sp>
      <p:sp>
        <p:nvSpPr>
          <p:cNvPr id="4" name="Slide Number Placeholder 3"/>
          <p:cNvSpPr>
            <a:spLocks noGrp="1"/>
          </p:cNvSpPr>
          <p:nvPr>
            <p:ph type="sldNum" sz="quarter" idx="13"/>
          </p:nvPr>
        </p:nvSpPr>
        <p:spPr/>
        <p:txBody>
          <a:bodyPr/>
          <a:lstStyle/>
          <a:p>
            <a:fld id="{BBDE5477-E857-49F4-AAAF-4FAD287E2330}" type="slidenum">
              <a:rPr lang="en-US" smtClean="0"/>
              <a:pPr/>
              <a:t>21</a:t>
            </a:fld>
            <a:endParaRPr lang="en-US"/>
          </a:p>
        </p:txBody>
      </p:sp>
      <p:grpSp>
        <p:nvGrpSpPr>
          <p:cNvPr id="7" name="bcgIcons_Network">
            <a:extLst>
              <a:ext uri="{FF2B5EF4-FFF2-40B4-BE49-F238E27FC236}">
                <a16:creationId xmlns:a16="http://schemas.microsoft.com/office/drawing/2014/main" id="{1552B4E7-8819-4A5B-BAA2-B1CF810393A7}"/>
              </a:ext>
            </a:extLst>
          </p:cNvPr>
          <p:cNvGrpSpPr>
            <a:grpSpLocks noChangeAspect="1"/>
          </p:cNvGrpSpPr>
          <p:nvPr/>
        </p:nvGrpSpPr>
        <p:grpSpPr bwMode="auto">
          <a:xfrm>
            <a:off x="602883" y="1136692"/>
            <a:ext cx="1325370" cy="1326603"/>
            <a:chOff x="1682" y="0"/>
            <a:chExt cx="4316" cy="4320"/>
          </a:xfrm>
        </p:grpSpPr>
        <p:sp>
          <p:nvSpPr>
            <p:cNvPr id="8" name="AutoShape 24">
              <a:extLst>
                <a:ext uri="{FF2B5EF4-FFF2-40B4-BE49-F238E27FC236}">
                  <a16:creationId xmlns:a16="http://schemas.microsoft.com/office/drawing/2014/main" id="{F3249088-1FEF-4F4D-B4DD-F2FB6793247A}"/>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dirty="0">
                <a:solidFill>
                  <a:prstClr val="white"/>
                </a:solidFill>
              </a:endParaRPr>
            </a:p>
          </p:txBody>
        </p:sp>
        <p:sp>
          <p:nvSpPr>
            <p:cNvPr id="9" name="Freeform 26">
              <a:extLst>
                <a:ext uri="{FF2B5EF4-FFF2-40B4-BE49-F238E27FC236}">
                  <a16:creationId xmlns:a16="http://schemas.microsoft.com/office/drawing/2014/main" id="{91F0DE8E-7721-4BF8-9C4E-7069412A86EB}"/>
                </a:ext>
              </a:extLst>
            </p:cNvPr>
            <p:cNvSpPr>
              <a:spLocks noEditPoints="1"/>
            </p:cNvSpPr>
            <p:nvPr/>
          </p:nvSpPr>
          <p:spPr bwMode="auto">
            <a:xfrm>
              <a:off x="2527" y="626"/>
              <a:ext cx="2630" cy="3068"/>
            </a:xfrm>
            <a:custGeom>
              <a:avLst/>
              <a:gdLst>
                <a:gd name="T0" fmla="*/ 1189 w 2630"/>
                <a:gd name="T1" fmla="*/ 1962 h 3068"/>
                <a:gd name="T2" fmla="*/ 880 w 2630"/>
                <a:gd name="T3" fmla="*/ 1783 h 3068"/>
                <a:gd name="T4" fmla="*/ 880 w 2630"/>
                <a:gd name="T5" fmla="*/ 1427 h 3068"/>
                <a:gd name="T6" fmla="*/ 1189 w 2630"/>
                <a:gd name="T7" fmla="*/ 1605 h 3068"/>
                <a:gd name="T8" fmla="*/ 1189 w 2630"/>
                <a:gd name="T9" fmla="*/ 1962 h 3068"/>
                <a:gd name="T10" fmla="*/ 1313 w 2630"/>
                <a:gd name="T11" fmla="*/ 1392 h 3068"/>
                <a:gd name="T12" fmla="*/ 1622 w 2630"/>
                <a:gd name="T13" fmla="*/ 1213 h 3068"/>
                <a:gd name="T14" fmla="*/ 1313 w 2630"/>
                <a:gd name="T15" fmla="*/ 1035 h 3068"/>
                <a:gd name="T16" fmla="*/ 1004 w 2630"/>
                <a:gd name="T17" fmla="*/ 1213 h 3068"/>
                <a:gd name="T18" fmla="*/ 1313 w 2630"/>
                <a:gd name="T19" fmla="*/ 1392 h 3068"/>
                <a:gd name="T20" fmla="*/ 1437 w 2630"/>
                <a:gd name="T21" fmla="*/ 1605 h 3068"/>
                <a:gd name="T22" fmla="*/ 1437 w 2630"/>
                <a:gd name="T23" fmla="*/ 1962 h 3068"/>
                <a:gd name="T24" fmla="*/ 1746 w 2630"/>
                <a:gd name="T25" fmla="*/ 1783 h 3068"/>
                <a:gd name="T26" fmla="*/ 1746 w 2630"/>
                <a:gd name="T27" fmla="*/ 1427 h 3068"/>
                <a:gd name="T28" fmla="*/ 1437 w 2630"/>
                <a:gd name="T29" fmla="*/ 1605 h 3068"/>
                <a:gd name="T30" fmla="*/ 1313 w 2630"/>
                <a:gd name="T31" fmla="*/ 373 h 3068"/>
                <a:gd name="T32" fmla="*/ 1474 w 2630"/>
                <a:gd name="T33" fmla="*/ 280 h 3068"/>
                <a:gd name="T34" fmla="*/ 1474 w 2630"/>
                <a:gd name="T35" fmla="*/ 94 h 3068"/>
                <a:gd name="T36" fmla="*/ 1313 w 2630"/>
                <a:gd name="T37" fmla="*/ 0 h 3068"/>
                <a:gd name="T38" fmla="*/ 1152 w 2630"/>
                <a:gd name="T39" fmla="*/ 94 h 3068"/>
                <a:gd name="T40" fmla="*/ 1152 w 2630"/>
                <a:gd name="T41" fmla="*/ 280 h 3068"/>
                <a:gd name="T42" fmla="*/ 1313 w 2630"/>
                <a:gd name="T43" fmla="*/ 373 h 3068"/>
                <a:gd name="T44" fmla="*/ 1313 w 2630"/>
                <a:gd name="T45" fmla="*/ 3068 h 3068"/>
                <a:gd name="T46" fmla="*/ 1474 w 2630"/>
                <a:gd name="T47" fmla="*/ 2974 h 3068"/>
                <a:gd name="T48" fmla="*/ 1474 w 2630"/>
                <a:gd name="T49" fmla="*/ 2788 h 3068"/>
                <a:gd name="T50" fmla="*/ 1313 w 2630"/>
                <a:gd name="T51" fmla="*/ 2695 h 3068"/>
                <a:gd name="T52" fmla="*/ 1152 w 2630"/>
                <a:gd name="T53" fmla="*/ 2788 h 3068"/>
                <a:gd name="T54" fmla="*/ 1152 w 2630"/>
                <a:gd name="T55" fmla="*/ 2974 h 3068"/>
                <a:gd name="T56" fmla="*/ 1313 w 2630"/>
                <a:gd name="T57" fmla="*/ 3068 h 3068"/>
                <a:gd name="T58" fmla="*/ 2469 w 2630"/>
                <a:gd name="T59" fmla="*/ 2393 h 3068"/>
                <a:gd name="T60" fmla="*/ 2630 w 2630"/>
                <a:gd name="T61" fmla="*/ 2299 h 3068"/>
                <a:gd name="T62" fmla="*/ 2630 w 2630"/>
                <a:gd name="T63" fmla="*/ 2113 h 3068"/>
                <a:gd name="T64" fmla="*/ 2469 w 2630"/>
                <a:gd name="T65" fmla="*/ 2020 h 3068"/>
                <a:gd name="T66" fmla="*/ 2308 w 2630"/>
                <a:gd name="T67" fmla="*/ 2113 h 3068"/>
                <a:gd name="T68" fmla="*/ 2308 w 2630"/>
                <a:gd name="T69" fmla="*/ 2299 h 3068"/>
                <a:gd name="T70" fmla="*/ 2469 w 2630"/>
                <a:gd name="T71" fmla="*/ 2393 h 3068"/>
                <a:gd name="T72" fmla="*/ 2469 w 2630"/>
                <a:gd name="T73" fmla="*/ 1048 h 3068"/>
                <a:gd name="T74" fmla="*/ 2630 w 2630"/>
                <a:gd name="T75" fmla="*/ 955 h 3068"/>
                <a:gd name="T76" fmla="*/ 2630 w 2630"/>
                <a:gd name="T77" fmla="*/ 769 h 3068"/>
                <a:gd name="T78" fmla="*/ 2469 w 2630"/>
                <a:gd name="T79" fmla="*/ 675 h 3068"/>
                <a:gd name="T80" fmla="*/ 2308 w 2630"/>
                <a:gd name="T81" fmla="*/ 769 h 3068"/>
                <a:gd name="T82" fmla="*/ 2308 w 2630"/>
                <a:gd name="T83" fmla="*/ 955 h 3068"/>
                <a:gd name="T84" fmla="*/ 2469 w 2630"/>
                <a:gd name="T85" fmla="*/ 1048 h 3068"/>
                <a:gd name="T86" fmla="*/ 161 w 2630"/>
                <a:gd name="T87" fmla="*/ 2393 h 3068"/>
                <a:gd name="T88" fmla="*/ 322 w 2630"/>
                <a:gd name="T89" fmla="*/ 2299 h 3068"/>
                <a:gd name="T90" fmla="*/ 322 w 2630"/>
                <a:gd name="T91" fmla="*/ 2113 h 3068"/>
                <a:gd name="T92" fmla="*/ 161 w 2630"/>
                <a:gd name="T93" fmla="*/ 2020 h 3068"/>
                <a:gd name="T94" fmla="*/ 0 w 2630"/>
                <a:gd name="T95" fmla="*/ 2113 h 3068"/>
                <a:gd name="T96" fmla="*/ 0 w 2630"/>
                <a:gd name="T97" fmla="*/ 2299 h 3068"/>
                <a:gd name="T98" fmla="*/ 161 w 2630"/>
                <a:gd name="T99" fmla="*/ 2393 h 3068"/>
                <a:gd name="T100" fmla="*/ 161 w 2630"/>
                <a:gd name="T101" fmla="*/ 1048 h 3068"/>
                <a:gd name="T102" fmla="*/ 322 w 2630"/>
                <a:gd name="T103" fmla="*/ 955 h 3068"/>
                <a:gd name="T104" fmla="*/ 322 w 2630"/>
                <a:gd name="T105" fmla="*/ 769 h 3068"/>
                <a:gd name="T106" fmla="*/ 161 w 2630"/>
                <a:gd name="T107" fmla="*/ 675 h 3068"/>
                <a:gd name="T108" fmla="*/ 0 w 2630"/>
                <a:gd name="T109" fmla="*/ 769 h 3068"/>
                <a:gd name="T110" fmla="*/ 0 w 2630"/>
                <a:gd name="T111" fmla="*/ 955 h 3068"/>
                <a:gd name="T112" fmla="*/ 161 w 2630"/>
                <a:gd name="T113" fmla="*/ 1048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30" h="3068">
                  <a:moveTo>
                    <a:pt x="1189" y="1962"/>
                  </a:moveTo>
                  <a:lnTo>
                    <a:pt x="880" y="1783"/>
                  </a:lnTo>
                  <a:lnTo>
                    <a:pt x="880" y="1427"/>
                  </a:lnTo>
                  <a:lnTo>
                    <a:pt x="1189" y="1605"/>
                  </a:lnTo>
                  <a:lnTo>
                    <a:pt x="1189" y="1962"/>
                  </a:lnTo>
                  <a:close/>
                  <a:moveTo>
                    <a:pt x="1313" y="1392"/>
                  </a:moveTo>
                  <a:lnTo>
                    <a:pt x="1622" y="1213"/>
                  </a:lnTo>
                  <a:lnTo>
                    <a:pt x="1313" y="1035"/>
                  </a:lnTo>
                  <a:lnTo>
                    <a:pt x="1004" y="1213"/>
                  </a:lnTo>
                  <a:lnTo>
                    <a:pt x="1313" y="1392"/>
                  </a:lnTo>
                  <a:close/>
                  <a:moveTo>
                    <a:pt x="1437" y="1605"/>
                  </a:moveTo>
                  <a:lnTo>
                    <a:pt x="1437" y="1962"/>
                  </a:lnTo>
                  <a:lnTo>
                    <a:pt x="1746" y="1783"/>
                  </a:lnTo>
                  <a:lnTo>
                    <a:pt x="1746" y="1427"/>
                  </a:lnTo>
                  <a:lnTo>
                    <a:pt x="1437" y="1605"/>
                  </a:lnTo>
                  <a:close/>
                  <a:moveTo>
                    <a:pt x="1313" y="373"/>
                  </a:moveTo>
                  <a:lnTo>
                    <a:pt x="1474" y="280"/>
                  </a:lnTo>
                  <a:lnTo>
                    <a:pt x="1474" y="94"/>
                  </a:lnTo>
                  <a:lnTo>
                    <a:pt x="1313" y="0"/>
                  </a:lnTo>
                  <a:lnTo>
                    <a:pt x="1152" y="94"/>
                  </a:lnTo>
                  <a:lnTo>
                    <a:pt x="1152" y="280"/>
                  </a:lnTo>
                  <a:lnTo>
                    <a:pt x="1313" y="373"/>
                  </a:lnTo>
                  <a:close/>
                  <a:moveTo>
                    <a:pt x="1313" y="3068"/>
                  </a:moveTo>
                  <a:lnTo>
                    <a:pt x="1474" y="2974"/>
                  </a:lnTo>
                  <a:lnTo>
                    <a:pt x="1474" y="2788"/>
                  </a:lnTo>
                  <a:lnTo>
                    <a:pt x="1313" y="2695"/>
                  </a:lnTo>
                  <a:lnTo>
                    <a:pt x="1152" y="2788"/>
                  </a:lnTo>
                  <a:lnTo>
                    <a:pt x="1152" y="2974"/>
                  </a:lnTo>
                  <a:lnTo>
                    <a:pt x="1313" y="3068"/>
                  </a:lnTo>
                  <a:close/>
                  <a:moveTo>
                    <a:pt x="2469" y="2393"/>
                  </a:moveTo>
                  <a:lnTo>
                    <a:pt x="2630" y="2299"/>
                  </a:lnTo>
                  <a:lnTo>
                    <a:pt x="2630" y="2113"/>
                  </a:lnTo>
                  <a:lnTo>
                    <a:pt x="2469" y="2020"/>
                  </a:lnTo>
                  <a:lnTo>
                    <a:pt x="2308" y="2113"/>
                  </a:lnTo>
                  <a:lnTo>
                    <a:pt x="2308" y="2299"/>
                  </a:lnTo>
                  <a:lnTo>
                    <a:pt x="2469" y="2393"/>
                  </a:lnTo>
                  <a:close/>
                  <a:moveTo>
                    <a:pt x="2469" y="1048"/>
                  </a:moveTo>
                  <a:lnTo>
                    <a:pt x="2630" y="955"/>
                  </a:lnTo>
                  <a:lnTo>
                    <a:pt x="2630" y="769"/>
                  </a:lnTo>
                  <a:lnTo>
                    <a:pt x="2469" y="675"/>
                  </a:lnTo>
                  <a:lnTo>
                    <a:pt x="2308" y="769"/>
                  </a:lnTo>
                  <a:lnTo>
                    <a:pt x="2308" y="955"/>
                  </a:lnTo>
                  <a:lnTo>
                    <a:pt x="2469" y="1048"/>
                  </a:lnTo>
                  <a:close/>
                  <a:moveTo>
                    <a:pt x="161" y="2393"/>
                  </a:moveTo>
                  <a:lnTo>
                    <a:pt x="322" y="2299"/>
                  </a:lnTo>
                  <a:lnTo>
                    <a:pt x="322" y="2113"/>
                  </a:lnTo>
                  <a:lnTo>
                    <a:pt x="161" y="2020"/>
                  </a:lnTo>
                  <a:lnTo>
                    <a:pt x="0" y="2113"/>
                  </a:lnTo>
                  <a:lnTo>
                    <a:pt x="0" y="2299"/>
                  </a:lnTo>
                  <a:lnTo>
                    <a:pt x="161" y="2393"/>
                  </a:lnTo>
                  <a:close/>
                  <a:moveTo>
                    <a:pt x="161" y="1048"/>
                  </a:moveTo>
                  <a:lnTo>
                    <a:pt x="322" y="955"/>
                  </a:lnTo>
                  <a:lnTo>
                    <a:pt x="322" y="769"/>
                  </a:lnTo>
                  <a:lnTo>
                    <a:pt x="161" y="675"/>
                  </a:lnTo>
                  <a:lnTo>
                    <a:pt x="0" y="769"/>
                  </a:lnTo>
                  <a:lnTo>
                    <a:pt x="0" y="955"/>
                  </a:lnTo>
                  <a:lnTo>
                    <a:pt x="161" y="10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dirty="0">
                <a:solidFill>
                  <a:prstClr val="white"/>
                </a:solidFill>
              </a:endParaRPr>
            </a:p>
          </p:txBody>
        </p:sp>
        <p:sp>
          <p:nvSpPr>
            <p:cNvPr id="10" name="Freeform 27">
              <a:extLst>
                <a:ext uri="{FF2B5EF4-FFF2-40B4-BE49-F238E27FC236}">
                  <a16:creationId xmlns:a16="http://schemas.microsoft.com/office/drawing/2014/main" id="{74172CEF-9D9E-4786-9D45-00CE9C9B98F9}"/>
                </a:ext>
              </a:extLst>
            </p:cNvPr>
            <p:cNvSpPr>
              <a:spLocks noEditPoints="1"/>
            </p:cNvSpPr>
            <p:nvPr/>
          </p:nvSpPr>
          <p:spPr bwMode="auto">
            <a:xfrm>
              <a:off x="2362" y="441"/>
              <a:ext cx="2960" cy="3437"/>
            </a:xfrm>
            <a:custGeom>
              <a:avLst/>
              <a:gdLst>
                <a:gd name="T0" fmla="*/ 1395 w 1580"/>
                <a:gd name="T1" fmla="*/ 753 h 1833"/>
                <a:gd name="T2" fmla="*/ 1569 w 1580"/>
                <a:gd name="T3" fmla="*/ 665 h 1833"/>
                <a:gd name="T4" fmla="*/ 1569 w 1580"/>
                <a:gd name="T5" fmla="*/ 452 h 1833"/>
                <a:gd name="T6" fmla="*/ 1243 w 1580"/>
                <a:gd name="T7" fmla="*/ 452 h 1833"/>
                <a:gd name="T8" fmla="*/ 1086 w 1580"/>
                <a:gd name="T9" fmla="*/ 720 h 1833"/>
                <a:gd name="T10" fmla="*/ 952 w 1580"/>
                <a:gd name="T11" fmla="*/ 305 h 1833"/>
                <a:gd name="T12" fmla="*/ 952 w 1580"/>
                <a:gd name="T13" fmla="*/ 92 h 1833"/>
                <a:gd name="T14" fmla="*/ 626 w 1580"/>
                <a:gd name="T15" fmla="*/ 92 h 1833"/>
                <a:gd name="T16" fmla="*/ 626 w 1580"/>
                <a:gd name="T17" fmla="*/ 305 h 1833"/>
                <a:gd name="T18" fmla="*/ 492 w 1580"/>
                <a:gd name="T19" fmla="*/ 720 h 1833"/>
                <a:gd name="T20" fmla="*/ 337 w 1580"/>
                <a:gd name="T21" fmla="*/ 452 h 1833"/>
                <a:gd name="T22" fmla="*/ 11 w 1580"/>
                <a:gd name="T23" fmla="*/ 452 h 1833"/>
                <a:gd name="T24" fmla="*/ 11 w 1580"/>
                <a:gd name="T25" fmla="*/ 665 h 1833"/>
                <a:gd name="T26" fmla="*/ 185 w 1580"/>
                <a:gd name="T27" fmla="*/ 753 h 1833"/>
                <a:gd name="T28" fmla="*/ 470 w 1580"/>
                <a:gd name="T29" fmla="*/ 1076 h 1833"/>
                <a:gd name="T30" fmla="*/ 163 w 1580"/>
                <a:gd name="T31" fmla="*/ 1081 h 1833"/>
                <a:gd name="T32" fmla="*/ 0 w 1580"/>
                <a:gd name="T33" fmla="*/ 1363 h 1833"/>
                <a:gd name="T34" fmla="*/ 174 w 1580"/>
                <a:gd name="T35" fmla="*/ 1473 h 1833"/>
                <a:gd name="T36" fmla="*/ 348 w 1580"/>
                <a:gd name="T37" fmla="*/ 1363 h 1833"/>
                <a:gd name="T38" fmla="*/ 767 w 1580"/>
                <a:gd name="T39" fmla="*/ 1272 h 1833"/>
                <a:gd name="T40" fmla="*/ 615 w 1580"/>
                <a:gd name="T41" fmla="*/ 1548 h 1833"/>
                <a:gd name="T42" fmla="*/ 778 w 1580"/>
                <a:gd name="T43" fmla="*/ 1830 h 1833"/>
                <a:gd name="T44" fmla="*/ 952 w 1580"/>
                <a:gd name="T45" fmla="*/ 1742 h 1833"/>
                <a:gd name="T46" fmla="*/ 952 w 1580"/>
                <a:gd name="T47" fmla="*/ 1529 h 1833"/>
                <a:gd name="T48" fmla="*/ 1086 w 1580"/>
                <a:gd name="T49" fmla="*/ 1114 h 1833"/>
                <a:gd name="T50" fmla="*/ 1243 w 1580"/>
                <a:gd name="T51" fmla="*/ 1382 h 1833"/>
                <a:gd name="T52" fmla="*/ 1417 w 1580"/>
                <a:gd name="T53" fmla="*/ 1470 h 1833"/>
                <a:gd name="T54" fmla="*/ 1580 w 1580"/>
                <a:gd name="T55" fmla="*/ 1188 h 1833"/>
                <a:gd name="T56" fmla="*/ 1395 w 1580"/>
                <a:gd name="T57" fmla="*/ 1081 h 1833"/>
                <a:gd name="T58" fmla="*/ 1108 w 1580"/>
                <a:gd name="T59" fmla="*/ 758 h 1833"/>
                <a:gd name="T60" fmla="*/ 789 w 1580"/>
                <a:gd name="T61" fmla="*/ 600 h 1833"/>
                <a:gd name="T62" fmla="*/ 1276 w 1580"/>
                <a:gd name="T63" fmla="*/ 483 h 1833"/>
                <a:gd name="T64" fmla="*/ 1536 w 1580"/>
                <a:gd name="T65" fmla="*/ 634 h 1833"/>
                <a:gd name="T66" fmla="*/ 1276 w 1580"/>
                <a:gd name="T67" fmla="*/ 483 h 1833"/>
                <a:gd name="T68" fmla="*/ 919 w 1580"/>
                <a:gd name="T69" fmla="*/ 123 h 1833"/>
                <a:gd name="T70" fmla="*/ 659 w 1580"/>
                <a:gd name="T71" fmla="*/ 274 h 1833"/>
                <a:gd name="T72" fmla="*/ 174 w 1580"/>
                <a:gd name="T73" fmla="*/ 709 h 1833"/>
                <a:gd name="T74" fmla="*/ 174 w 1580"/>
                <a:gd name="T75" fmla="*/ 408 h 1833"/>
                <a:gd name="T76" fmla="*/ 304 w 1580"/>
                <a:gd name="T77" fmla="*/ 1351 h 1833"/>
                <a:gd name="T78" fmla="*/ 44 w 1580"/>
                <a:gd name="T79" fmla="*/ 1200 h 1833"/>
                <a:gd name="T80" fmla="*/ 304 w 1580"/>
                <a:gd name="T81" fmla="*/ 1351 h 1833"/>
                <a:gd name="T82" fmla="*/ 767 w 1580"/>
                <a:gd name="T83" fmla="*/ 1222 h 1833"/>
                <a:gd name="T84" fmla="*/ 919 w 1580"/>
                <a:gd name="T85" fmla="*/ 1711 h 1833"/>
                <a:gd name="T86" fmla="*/ 659 w 1580"/>
                <a:gd name="T87" fmla="*/ 1560 h 1833"/>
                <a:gd name="T88" fmla="*/ 919 w 1580"/>
                <a:gd name="T89" fmla="*/ 1711 h 1833"/>
                <a:gd name="T90" fmla="*/ 1064 w 1580"/>
                <a:gd name="T91" fmla="*/ 784 h 1833"/>
                <a:gd name="T92" fmla="*/ 1276 w 1580"/>
                <a:gd name="T93" fmla="*/ 1200 h 1833"/>
                <a:gd name="T94" fmla="*/ 1536 w 1580"/>
                <a:gd name="T95" fmla="*/ 1351 h 1833"/>
                <a:gd name="T96" fmla="*/ 1276 w 1580"/>
                <a:gd name="T97" fmla="*/ 1200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0" h="1833">
                  <a:moveTo>
                    <a:pt x="1108" y="758"/>
                  </a:moveTo>
                  <a:cubicBezTo>
                    <a:pt x="1254" y="672"/>
                    <a:pt x="1254" y="672"/>
                    <a:pt x="1254" y="672"/>
                  </a:cubicBezTo>
                  <a:cubicBezTo>
                    <a:pt x="1395" y="753"/>
                    <a:pt x="1395" y="753"/>
                    <a:pt x="1395" y="753"/>
                  </a:cubicBezTo>
                  <a:cubicBezTo>
                    <a:pt x="1399" y="755"/>
                    <a:pt x="1403" y="756"/>
                    <a:pt x="1406" y="756"/>
                  </a:cubicBezTo>
                  <a:cubicBezTo>
                    <a:pt x="1410" y="756"/>
                    <a:pt x="1414" y="755"/>
                    <a:pt x="1417" y="753"/>
                  </a:cubicBezTo>
                  <a:cubicBezTo>
                    <a:pt x="1569" y="665"/>
                    <a:pt x="1569" y="665"/>
                    <a:pt x="1569" y="665"/>
                  </a:cubicBezTo>
                  <a:cubicBezTo>
                    <a:pt x="1576" y="661"/>
                    <a:pt x="1580" y="654"/>
                    <a:pt x="1580" y="646"/>
                  </a:cubicBezTo>
                  <a:cubicBezTo>
                    <a:pt x="1580" y="471"/>
                    <a:pt x="1580" y="471"/>
                    <a:pt x="1580" y="471"/>
                  </a:cubicBezTo>
                  <a:cubicBezTo>
                    <a:pt x="1580" y="463"/>
                    <a:pt x="1576" y="456"/>
                    <a:pt x="1569" y="452"/>
                  </a:cubicBezTo>
                  <a:cubicBezTo>
                    <a:pt x="1417" y="364"/>
                    <a:pt x="1417" y="364"/>
                    <a:pt x="1417" y="364"/>
                  </a:cubicBezTo>
                  <a:cubicBezTo>
                    <a:pt x="1411" y="360"/>
                    <a:pt x="1402" y="360"/>
                    <a:pt x="1395" y="364"/>
                  </a:cubicBezTo>
                  <a:cubicBezTo>
                    <a:pt x="1243" y="452"/>
                    <a:pt x="1243" y="452"/>
                    <a:pt x="1243" y="452"/>
                  </a:cubicBezTo>
                  <a:cubicBezTo>
                    <a:pt x="1237" y="456"/>
                    <a:pt x="1232" y="463"/>
                    <a:pt x="1232" y="471"/>
                  </a:cubicBezTo>
                  <a:cubicBezTo>
                    <a:pt x="1232" y="634"/>
                    <a:pt x="1232" y="634"/>
                    <a:pt x="1232" y="634"/>
                  </a:cubicBezTo>
                  <a:cubicBezTo>
                    <a:pt x="1086" y="720"/>
                    <a:pt x="1086" y="720"/>
                    <a:pt x="1086" y="720"/>
                  </a:cubicBezTo>
                  <a:cubicBezTo>
                    <a:pt x="811" y="562"/>
                    <a:pt x="811" y="562"/>
                    <a:pt x="811" y="562"/>
                  </a:cubicBezTo>
                  <a:cubicBezTo>
                    <a:pt x="811" y="387"/>
                    <a:pt x="811" y="387"/>
                    <a:pt x="811" y="387"/>
                  </a:cubicBezTo>
                  <a:cubicBezTo>
                    <a:pt x="952" y="305"/>
                    <a:pt x="952" y="305"/>
                    <a:pt x="952" y="305"/>
                  </a:cubicBezTo>
                  <a:cubicBezTo>
                    <a:pt x="959" y="301"/>
                    <a:pt x="963" y="294"/>
                    <a:pt x="963" y="286"/>
                  </a:cubicBezTo>
                  <a:cubicBezTo>
                    <a:pt x="963" y="111"/>
                    <a:pt x="963" y="111"/>
                    <a:pt x="963" y="111"/>
                  </a:cubicBezTo>
                  <a:cubicBezTo>
                    <a:pt x="963" y="103"/>
                    <a:pt x="959" y="96"/>
                    <a:pt x="952" y="92"/>
                  </a:cubicBezTo>
                  <a:cubicBezTo>
                    <a:pt x="800" y="4"/>
                    <a:pt x="800" y="4"/>
                    <a:pt x="800" y="4"/>
                  </a:cubicBezTo>
                  <a:cubicBezTo>
                    <a:pt x="793" y="0"/>
                    <a:pt x="785" y="0"/>
                    <a:pt x="778" y="4"/>
                  </a:cubicBezTo>
                  <a:cubicBezTo>
                    <a:pt x="626" y="92"/>
                    <a:pt x="626" y="92"/>
                    <a:pt x="626" y="92"/>
                  </a:cubicBezTo>
                  <a:cubicBezTo>
                    <a:pt x="619" y="96"/>
                    <a:pt x="615" y="103"/>
                    <a:pt x="615" y="111"/>
                  </a:cubicBezTo>
                  <a:cubicBezTo>
                    <a:pt x="615" y="286"/>
                    <a:pt x="615" y="286"/>
                    <a:pt x="615" y="286"/>
                  </a:cubicBezTo>
                  <a:cubicBezTo>
                    <a:pt x="615" y="294"/>
                    <a:pt x="619" y="301"/>
                    <a:pt x="626" y="305"/>
                  </a:cubicBezTo>
                  <a:cubicBezTo>
                    <a:pt x="767" y="387"/>
                    <a:pt x="767" y="387"/>
                    <a:pt x="767" y="387"/>
                  </a:cubicBezTo>
                  <a:cubicBezTo>
                    <a:pt x="767" y="562"/>
                    <a:pt x="767" y="562"/>
                    <a:pt x="767" y="562"/>
                  </a:cubicBezTo>
                  <a:cubicBezTo>
                    <a:pt x="492" y="720"/>
                    <a:pt x="492" y="720"/>
                    <a:pt x="492" y="720"/>
                  </a:cubicBezTo>
                  <a:cubicBezTo>
                    <a:pt x="348" y="634"/>
                    <a:pt x="348" y="634"/>
                    <a:pt x="348" y="634"/>
                  </a:cubicBezTo>
                  <a:cubicBezTo>
                    <a:pt x="348" y="471"/>
                    <a:pt x="348" y="471"/>
                    <a:pt x="348" y="471"/>
                  </a:cubicBezTo>
                  <a:cubicBezTo>
                    <a:pt x="348" y="463"/>
                    <a:pt x="344" y="456"/>
                    <a:pt x="337" y="452"/>
                  </a:cubicBezTo>
                  <a:cubicBezTo>
                    <a:pt x="185" y="364"/>
                    <a:pt x="185" y="364"/>
                    <a:pt x="185" y="364"/>
                  </a:cubicBezTo>
                  <a:cubicBezTo>
                    <a:pt x="179" y="360"/>
                    <a:pt x="170" y="360"/>
                    <a:pt x="163" y="364"/>
                  </a:cubicBezTo>
                  <a:cubicBezTo>
                    <a:pt x="11" y="452"/>
                    <a:pt x="11" y="452"/>
                    <a:pt x="11" y="452"/>
                  </a:cubicBezTo>
                  <a:cubicBezTo>
                    <a:pt x="5" y="456"/>
                    <a:pt x="0" y="463"/>
                    <a:pt x="0" y="471"/>
                  </a:cubicBezTo>
                  <a:cubicBezTo>
                    <a:pt x="0" y="646"/>
                    <a:pt x="0" y="646"/>
                    <a:pt x="0" y="646"/>
                  </a:cubicBezTo>
                  <a:cubicBezTo>
                    <a:pt x="0" y="654"/>
                    <a:pt x="5" y="661"/>
                    <a:pt x="11" y="665"/>
                  </a:cubicBezTo>
                  <a:cubicBezTo>
                    <a:pt x="163" y="753"/>
                    <a:pt x="163" y="753"/>
                    <a:pt x="163" y="753"/>
                  </a:cubicBezTo>
                  <a:cubicBezTo>
                    <a:pt x="167" y="755"/>
                    <a:pt x="171" y="756"/>
                    <a:pt x="174" y="756"/>
                  </a:cubicBezTo>
                  <a:cubicBezTo>
                    <a:pt x="178" y="756"/>
                    <a:pt x="182" y="755"/>
                    <a:pt x="185" y="753"/>
                  </a:cubicBezTo>
                  <a:cubicBezTo>
                    <a:pt x="326" y="672"/>
                    <a:pt x="326" y="672"/>
                    <a:pt x="326" y="672"/>
                  </a:cubicBezTo>
                  <a:cubicBezTo>
                    <a:pt x="470" y="758"/>
                    <a:pt x="470" y="758"/>
                    <a:pt x="470" y="758"/>
                  </a:cubicBezTo>
                  <a:cubicBezTo>
                    <a:pt x="470" y="1076"/>
                    <a:pt x="470" y="1076"/>
                    <a:pt x="470" y="1076"/>
                  </a:cubicBezTo>
                  <a:cubicBezTo>
                    <a:pt x="326" y="1162"/>
                    <a:pt x="326" y="1162"/>
                    <a:pt x="326" y="1162"/>
                  </a:cubicBezTo>
                  <a:cubicBezTo>
                    <a:pt x="185" y="1081"/>
                    <a:pt x="185" y="1081"/>
                    <a:pt x="185" y="1081"/>
                  </a:cubicBezTo>
                  <a:cubicBezTo>
                    <a:pt x="179" y="1077"/>
                    <a:pt x="170" y="1077"/>
                    <a:pt x="163" y="1081"/>
                  </a:cubicBezTo>
                  <a:cubicBezTo>
                    <a:pt x="11" y="1169"/>
                    <a:pt x="11" y="1169"/>
                    <a:pt x="11" y="1169"/>
                  </a:cubicBezTo>
                  <a:cubicBezTo>
                    <a:pt x="5" y="1173"/>
                    <a:pt x="0" y="1180"/>
                    <a:pt x="0" y="1188"/>
                  </a:cubicBezTo>
                  <a:cubicBezTo>
                    <a:pt x="0" y="1363"/>
                    <a:pt x="0" y="1363"/>
                    <a:pt x="0" y="1363"/>
                  </a:cubicBezTo>
                  <a:cubicBezTo>
                    <a:pt x="0" y="1371"/>
                    <a:pt x="5" y="1378"/>
                    <a:pt x="11" y="1382"/>
                  </a:cubicBezTo>
                  <a:cubicBezTo>
                    <a:pt x="163" y="1470"/>
                    <a:pt x="163" y="1470"/>
                    <a:pt x="163" y="1470"/>
                  </a:cubicBezTo>
                  <a:cubicBezTo>
                    <a:pt x="167" y="1472"/>
                    <a:pt x="171" y="1473"/>
                    <a:pt x="174" y="1473"/>
                  </a:cubicBezTo>
                  <a:cubicBezTo>
                    <a:pt x="178" y="1473"/>
                    <a:pt x="182" y="1472"/>
                    <a:pt x="185" y="1470"/>
                  </a:cubicBezTo>
                  <a:cubicBezTo>
                    <a:pt x="337" y="1382"/>
                    <a:pt x="337" y="1382"/>
                    <a:pt x="337" y="1382"/>
                  </a:cubicBezTo>
                  <a:cubicBezTo>
                    <a:pt x="344" y="1378"/>
                    <a:pt x="348" y="1371"/>
                    <a:pt x="348" y="1363"/>
                  </a:cubicBezTo>
                  <a:cubicBezTo>
                    <a:pt x="348" y="1200"/>
                    <a:pt x="348" y="1200"/>
                    <a:pt x="348" y="1200"/>
                  </a:cubicBezTo>
                  <a:cubicBezTo>
                    <a:pt x="492" y="1114"/>
                    <a:pt x="492" y="1114"/>
                    <a:pt x="492" y="1114"/>
                  </a:cubicBezTo>
                  <a:cubicBezTo>
                    <a:pt x="767" y="1272"/>
                    <a:pt x="767" y="1272"/>
                    <a:pt x="767" y="1272"/>
                  </a:cubicBezTo>
                  <a:cubicBezTo>
                    <a:pt x="767" y="1447"/>
                    <a:pt x="767" y="1447"/>
                    <a:pt x="767" y="1447"/>
                  </a:cubicBezTo>
                  <a:cubicBezTo>
                    <a:pt x="626" y="1529"/>
                    <a:pt x="626" y="1529"/>
                    <a:pt x="626" y="1529"/>
                  </a:cubicBezTo>
                  <a:cubicBezTo>
                    <a:pt x="619" y="1533"/>
                    <a:pt x="615" y="1540"/>
                    <a:pt x="615" y="1548"/>
                  </a:cubicBezTo>
                  <a:cubicBezTo>
                    <a:pt x="615" y="1723"/>
                    <a:pt x="615" y="1723"/>
                    <a:pt x="615" y="1723"/>
                  </a:cubicBezTo>
                  <a:cubicBezTo>
                    <a:pt x="615" y="1731"/>
                    <a:pt x="619" y="1738"/>
                    <a:pt x="626" y="1742"/>
                  </a:cubicBezTo>
                  <a:cubicBezTo>
                    <a:pt x="778" y="1830"/>
                    <a:pt x="778" y="1830"/>
                    <a:pt x="778" y="1830"/>
                  </a:cubicBezTo>
                  <a:cubicBezTo>
                    <a:pt x="781" y="1832"/>
                    <a:pt x="785" y="1833"/>
                    <a:pt x="789" y="1833"/>
                  </a:cubicBezTo>
                  <a:cubicBezTo>
                    <a:pt x="793" y="1833"/>
                    <a:pt x="797" y="1832"/>
                    <a:pt x="800" y="1830"/>
                  </a:cubicBezTo>
                  <a:cubicBezTo>
                    <a:pt x="952" y="1742"/>
                    <a:pt x="952" y="1742"/>
                    <a:pt x="952" y="1742"/>
                  </a:cubicBezTo>
                  <a:cubicBezTo>
                    <a:pt x="959" y="1738"/>
                    <a:pt x="963" y="1731"/>
                    <a:pt x="963" y="1723"/>
                  </a:cubicBezTo>
                  <a:cubicBezTo>
                    <a:pt x="963" y="1548"/>
                    <a:pt x="963" y="1548"/>
                    <a:pt x="963" y="1548"/>
                  </a:cubicBezTo>
                  <a:cubicBezTo>
                    <a:pt x="963" y="1540"/>
                    <a:pt x="959" y="1533"/>
                    <a:pt x="952" y="1529"/>
                  </a:cubicBezTo>
                  <a:cubicBezTo>
                    <a:pt x="811" y="1447"/>
                    <a:pt x="811" y="1447"/>
                    <a:pt x="811" y="1447"/>
                  </a:cubicBezTo>
                  <a:cubicBezTo>
                    <a:pt x="811" y="1272"/>
                    <a:pt x="811" y="1272"/>
                    <a:pt x="811" y="1272"/>
                  </a:cubicBezTo>
                  <a:cubicBezTo>
                    <a:pt x="1086" y="1114"/>
                    <a:pt x="1086" y="1114"/>
                    <a:pt x="1086" y="1114"/>
                  </a:cubicBezTo>
                  <a:cubicBezTo>
                    <a:pt x="1232" y="1200"/>
                    <a:pt x="1232" y="1200"/>
                    <a:pt x="1232" y="1200"/>
                  </a:cubicBezTo>
                  <a:cubicBezTo>
                    <a:pt x="1232" y="1363"/>
                    <a:pt x="1232" y="1363"/>
                    <a:pt x="1232" y="1363"/>
                  </a:cubicBezTo>
                  <a:cubicBezTo>
                    <a:pt x="1232" y="1371"/>
                    <a:pt x="1237" y="1378"/>
                    <a:pt x="1243" y="1382"/>
                  </a:cubicBezTo>
                  <a:cubicBezTo>
                    <a:pt x="1395" y="1470"/>
                    <a:pt x="1395" y="1470"/>
                    <a:pt x="1395" y="1470"/>
                  </a:cubicBezTo>
                  <a:cubicBezTo>
                    <a:pt x="1399" y="1472"/>
                    <a:pt x="1403" y="1473"/>
                    <a:pt x="1406" y="1473"/>
                  </a:cubicBezTo>
                  <a:cubicBezTo>
                    <a:pt x="1410" y="1473"/>
                    <a:pt x="1414" y="1472"/>
                    <a:pt x="1417" y="1470"/>
                  </a:cubicBezTo>
                  <a:cubicBezTo>
                    <a:pt x="1569" y="1382"/>
                    <a:pt x="1569" y="1382"/>
                    <a:pt x="1569" y="1382"/>
                  </a:cubicBezTo>
                  <a:cubicBezTo>
                    <a:pt x="1576" y="1378"/>
                    <a:pt x="1580" y="1371"/>
                    <a:pt x="1580" y="1363"/>
                  </a:cubicBezTo>
                  <a:cubicBezTo>
                    <a:pt x="1580" y="1188"/>
                    <a:pt x="1580" y="1188"/>
                    <a:pt x="1580" y="1188"/>
                  </a:cubicBezTo>
                  <a:cubicBezTo>
                    <a:pt x="1580" y="1180"/>
                    <a:pt x="1576" y="1173"/>
                    <a:pt x="1569" y="1169"/>
                  </a:cubicBezTo>
                  <a:cubicBezTo>
                    <a:pt x="1417" y="1081"/>
                    <a:pt x="1417" y="1081"/>
                    <a:pt x="1417" y="1081"/>
                  </a:cubicBezTo>
                  <a:cubicBezTo>
                    <a:pt x="1411" y="1077"/>
                    <a:pt x="1402" y="1077"/>
                    <a:pt x="1395" y="1081"/>
                  </a:cubicBezTo>
                  <a:cubicBezTo>
                    <a:pt x="1254" y="1162"/>
                    <a:pt x="1254" y="1162"/>
                    <a:pt x="1254" y="1162"/>
                  </a:cubicBezTo>
                  <a:cubicBezTo>
                    <a:pt x="1108" y="1076"/>
                    <a:pt x="1108" y="1076"/>
                    <a:pt x="1108" y="1076"/>
                  </a:cubicBezTo>
                  <a:lnTo>
                    <a:pt x="1108" y="758"/>
                  </a:lnTo>
                  <a:close/>
                  <a:moveTo>
                    <a:pt x="789" y="892"/>
                  </a:moveTo>
                  <a:cubicBezTo>
                    <a:pt x="536" y="746"/>
                    <a:pt x="536" y="746"/>
                    <a:pt x="536" y="746"/>
                  </a:cubicBezTo>
                  <a:cubicBezTo>
                    <a:pt x="789" y="600"/>
                    <a:pt x="789" y="600"/>
                    <a:pt x="789" y="600"/>
                  </a:cubicBezTo>
                  <a:cubicBezTo>
                    <a:pt x="1042" y="746"/>
                    <a:pt x="1042" y="746"/>
                    <a:pt x="1042" y="746"/>
                  </a:cubicBezTo>
                  <a:lnTo>
                    <a:pt x="789" y="892"/>
                  </a:lnTo>
                  <a:close/>
                  <a:moveTo>
                    <a:pt x="1276" y="483"/>
                  </a:moveTo>
                  <a:cubicBezTo>
                    <a:pt x="1406" y="408"/>
                    <a:pt x="1406" y="408"/>
                    <a:pt x="1406" y="408"/>
                  </a:cubicBezTo>
                  <a:cubicBezTo>
                    <a:pt x="1536" y="483"/>
                    <a:pt x="1536" y="483"/>
                    <a:pt x="1536" y="483"/>
                  </a:cubicBezTo>
                  <a:cubicBezTo>
                    <a:pt x="1536" y="634"/>
                    <a:pt x="1536" y="634"/>
                    <a:pt x="1536" y="634"/>
                  </a:cubicBezTo>
                  <a:cubicBezTo>
                    <a:pt x="1406" y="709"/>
                    <a:pt x="1406" y="709"/>
                    <a:pt x="1406" y="709"/>
                  </a:cubicBezTo>
                  <a:cubicBezTo>
                    <a:pt x="1276" y="634"/>
                    <a:pt x="1276" y="634"/>
                    <a:pt x="1276" y="634"/>
                  </a:cubicBezTo>
                  <a:lnTo>
                    <a:pt x="1276" y="483"/>
                  </a:lnTo>
                  <a:close/>
                  <a:moveTo>
                    <a:pt x="659" y="123"/>
                  </a:moveTo>
                  <a:cubicBezTo>
                    <a:pt x="789" y="48"/>
                    <a:pt x="789" y="48"/>
                    <a:pt x="789" y="48"/>
                  </a:cubicBezTo>
                  <a:cubicBezTo>
                    <a:pt x="919" y="123"/>
                    <a:pt x="919" y="123"/>
                    <a:pt x="919" y="123"/>
                  </a:cubicBezTo>
                  <a:cubicBezTo>
                    <a:pt x="919" y="274"/>
                    <a:pt x="919" y="274"/>
                    <a:pt x="919" y="274"/>
                  </a:cubicBezTo>
                  <a:cubicBezTo>
                    <a:pt x="789" y="349"/>
                    <a:pt x="789" y="349"/>
                    <a:pt x="789" y="349"/>
                  </a:cubicBezTo>
                  <a:cubicBezTo>
                    <a:pt x="659" y="274"/>
                    <a:pt x="659" y="274"/>
                    <a:pt x="659" y="274"/>
                  </a:cubicBezTo>
                  <a:lnTo>
                    <a:pt x="659" y="123"/>
                  </a:lnTo>
                  <a:close/>
                  <a:moveTo>
                    <a:pt x="304" y="634"/>
                  </a:moveTo>
                  <a:cubicBezTo>
                    <a:pt x="174" y="709"/>
                    <a:pt x="174" y="709"/>
                    <a:pt x="174" y="709"/>
                  </a:cubicBezTo>
                  <a:cubicBezTo>
                    <a:pt x="44" y="634"/>
                    <a:pt x="44" y="634"/>
                    <a:pt x="44" y="634"/>
                  </a:cubicBezTo>
                  <a:cubicBezTo>
                    <a:pt x="44" y="483"/>
                    <a:pt x="44" y="483"/>
                    <a:pt x="44" y="483"/>
                  </a:cubicBezTo>
                  <a:cubicBezTo>
                    <a:pt x="174" y="408"/>
                    <a:pt x="174" y="408"/>
                    <a:pt x="174" y="408"/>
                  </a:cubicBezTo>
                  <a:cubicBezTo>
                    <a:pt x="304" y="483"/>
                    <a:pt x="304" y="483"/>
                    <a:pt x="304" y="483"/>
                  </a:cubicBezTo>
                  <a:lnTo>
                    <a:pt x="304" y="634"/>
                  </a:lnTo>
                  <a:close/>
                  <a:moveTo>
                    <a:pt x="304" y="1351"/>
                  </a:moveTo>
                  <a:cubicBezTo>
                    <a:pt x="174" y="1426"/>
                    <a:pt x="174" y="1426"/>
                    <a:pt x="174" y="1426"/>
                  </a:cubicBezTo>
                  <a:cubicBezTo>
                    <a:pt x="44" y="1351"/>
                    <a:pt x="44" y="1351"/>
                    <a:pt x="44" y="1351"/>
                  </a:cubicBezTo>
                  <a:cubicBezTo>
                    <a:pt x="44" y="1200"/>
                    <a:pt x="44" y="1200"/>
                    <a:pt x="44" y="1200"/>
                  </a:cubicBezTo>
                  <a:cubicBezTo>
                    <a:pt x="174" y="1125"/>
                    <a:pt x="174" y="1125"/>
                    <a:pt x="174" y="1125"/>
                  </a:cubicBezTo>
                  <a:cubicBezTo>
                    <a:pt x="304" y="1200"/>
                    <a:pt x="304" y="1200"/>
                    <a:pt x="304" y="1200"/>
                  </a:cubicBezTo>
                  <a:lnTo>
                    <a:pt x="304" y="1351"/>
                  </a:lnTo>
                  <a:close/>
                  <a:moveTo>
                    <a:pt x="514" y="784"/>
                  </a:moveTo>
                  <a:cubicBezTo>
                    <a:pt x="767" y="930"/>
                    <a:pt x="767" y="930"/>
                    <a:pt x="767" y="930"/>
                  </a:cubicBezTo>
                  <a:cubicBezTo>
                    <a:pt x="767" y="1222"/>
                    <a:pt x="767" y="1222"/>
                    <a:pt x="767" y="1222"/>
                  </a:cubicBezTo>
                  <a:cubicBezTo>
                    <a:pt x="514" y="1076"/>
                    <a:pt x="514" y="1076"/>
                    <a:pt x="514" y="1076"/>
                  </a:cubicBezTo>
                  <a:lnTo>
                    <a:pt x="514" y="784"/>
                  </a:lnTo>
                  <a:close/>
                  <a:moveTo>
                    <a:pt x="919" y="1711"/>
                  </a:moveTo>
                  <a:cubicBezTo>
                    <a:pt x="789" y="1786"/>
                    <a:pt x="789" y="1786"/>
                    <a:pt x="789" y="1786"/>
                  </a:cubicBezTo>
                  <a:cubicBezTo>
                    <a:pt x="659" y="1711"/>
                    <a:pt x="659" y="1711"/>
                    <a:pt x="659" y="1711"/>
                  </a:cubicBezTo>
                  <a:cubicBezTo>
                    <a:pt x="659" y="1560"/>
                    <a:pt x="659" y="1560"/>
                    <a:pt x="659" y="1560"/>
                  </a:cubicBezTo>
                  <a:cubicBezTo>
                    <a:pt x="789" y="1485"/>
                    <a:pt x="789" y="1485"/>
                    <a:pt x="789" y="1485"/>
                  </a:cubicBezTo>
                  <a:cubicBezTo>
                    <a:pt x="919" y="1560"/>
                    <a:pt x="919" y="1560"/>
                    <a:pt x="919" y="1560"/>
                  </a:cubicBezTo>
                  <a:lnTo>
                    <a:pt x="919" y="1711"/>
                  </a:lnTo>
                  <a:close/>
                  <a:moveTo>
                    <a:pt x="811" y="1222"/>
                  </a:moveTo>
                  <a:cubicBezTo>
                    <a:pt x="811" y="930"/>
                    <a:pt x="811" y="930"/>
                    <a:pt x="811" y="930"/>
                  </a:cubicBezTo>
                  <a:cubicBezTo>
                    <a:pt x="1064" y="784"/>
                    <a:pt x="1064" y="784"/>
                    <a:pt x="1064" y="784"/>
                  </a:cubicBezTo>
                  <a:cubicBezTo>
                    <a:pt x="1064" y="1076"/>
                    <a:pt x="1064" y="1076"/>
                    <a:pt x="1064" y="1076"/>
                  </a:cubicBezTo>
                  <a:lnTo>
                    <a:pt x="811" y="1222"/>
                  </a:lnTo>
                  <a:close/>
                  <a:moveTo>
                    <a:pt x="1276" y="1200"/>
                  </a:moveTo>
                  <a:cubicBezTo>
                    <a:pt x="1406" y="1125"/>
                    <a:pt x="1406" y="1125"/>
                    <a:pt x="1406" y="1125"/>
                  </a:cubicBezTo>
                  <a:cubicBezTo>
                    <a:pt x="1536" y="1200"/>
                    <a:pt x="1536" y="1200"/>
                    <a:pt x="1536" y="1200"/>
                  </a:cubicBezTo>
                  <a:cubicBezTo>
                    <a:pt x="1536" y="1351"/>
                    <a:pt x="1536" y="1351"/>
                    <a:pt x="1536" y="1351"/>
                  </a:cubicBezTo>
                  <a:cubicBezTo>
                    <a:pt x="1406" y="1426"/>
                    <a:pt x="1406" y="1426"/>
                    <a:pt x="1406" y="1426"/>
                  </a:cubicBezTo>
                  <a:cubicBezTo>
                    <a:pt x="1276" y="1351"/>
                    <a:pt x="1276" y="1351"/>
                    <a:pt x="1276" y="1351"/>
                  </a:cubicBezTo>
                  <a:lnTo>
                    <a:pt x="1276" y="1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dirty="0">
                <a:solidFill>
                  <a:prstClr val="white"/>
                </a:solidFill>
              </a:endParaRPr>
            </a:p>
          </p:txBody>
        </p:sp>
      </p:grpSp>
    </p:spTree>
    <p:extLst>
      <p:ext uri="{BB962C8B-B14F-4D97-AF65-F5344CB8AC3E}">
        <p14:creationId xmlns:p14="http://schemas.microsoft.com/office/powerpoint/2010/main" val="2556940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1" y="2500313"/>
            <a:ext cx="2865272" cy="630414"/>
          </a:xfrm>
        </p:spPr>
        <p:txBody>
          <a:bodyPr/>
          <a:lstStyle/>
          <a:p>
            <a:r>
              <a:rPr lang="en-US" dirty="0"/>
              <a:t>Complex set </a:t>
            </a:r>
            <a:br>
              <a:rPr lang="en-US" dirty="0"/>
            </a:br>
            <a:r>
              <a:rPr lang="en-US" dirty="0"/>
              <a:t>of stakeholders driving decisions about bus…</a:t>
            </a:r>
          </a:p>
        </p:txBody>
      </p:sp>
      <p:sp>
        <p:nvSpPr>
          <p:cNvPr id="3" name="Slide Number Placeholder 2"/>
          <p:cNvSpPr>
            <a:spLocks noGrp="1"/>
          </p:cNvSpPr>
          <p:nvPr>
            <p:ph type="sldNum" sz="quarter" idx="12"/>
          </p:nvPr>
        </p:nvSpPr>
        <p:spPr/>
        <p:txBody>
          <a:bodyPr/>
          <a:lstStyle/>
          <a:p>
            <a:fld id="{BBDE5477-E857-49F4-AAAF-4FAD287E2330}" type="slidenum">
              <a:rPr lang="en-US" smtClean="0"/>
              <a:pPr/>
              <a:t>22</a:t>
            </a:fld>
            <a:endParaRPr lang="en-US"/>
          </a:p>
        </p:txBody>
      </p:sp>
      <p:sp>
        <p:nvSpPr>
          <p:cNvPr id="11" name="TextBox 10"/>
          <p:cNvSpPr txBox="1"/>
          <p:nvPr/>
        </p:nvSpPr>
        <p:spPr>
          <a:xfrm>
            <a:off x="3551073" y="2022214"/>
            <a:ext cx="2102262" cy="615553"/>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a:r>
              <a:rPr lang="en-US" sz="2000" dirty="0">
                <a:solidFill>
                  <a:srgbClr val="006CB6"/>
                </a:solidFill>
                <a:cs typeface="Arial"/>
              </a:rPr>
              <a:t>District of Columbia</a:t>
            </a:r>
          </a:p>
        </p:txBody>
      </p:sp>
      <p:sp>
        <p:nvSpPr>
          <p:cNvPr id="12" name="TextBox 11"/>
          <p:cNvSpPr txBox="1"/>
          <p:nvPr/>
        </p:nvSpPr>
        <p:spPr>
          <a:xfrm>
            <a:off x="3551073" y="3549756"/>
            <a:ext cx="2102262" cy="307777"/>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a:r>
              <a:rPr lang="en-US" sz="2000" dirty="0">
                <a:solidFill>
                  <a:srgbClr val="006CB6"/>
                </a:solidFill>
                <a:cs typeface="Arial"/>
              </a:rPr>
              <a:t>Maryland</a:t>
            </a:r>
          </a:p>
        </p:txBody>
      </p:sp>
      <p:sp>
        <p:nvSpPr>
          <p:cNvPr id="13" name="TextBox 12"/>
          <p:cNvSpPr txBox="1"/>
          <p:nvPr/>
        </p:nvSpPr>
        <p:spPr>
          <a:xfrm>
            <a:off x="3551073" y="4935488"/>
            <a:ext cx="2102262" cy="307777"/>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a:r>
              <a:rPr lang="en-US" sz="2000" dirty="0">
                <a:solidFill>
                  <a:srgbClr val="006CB6"/>
                </a:solidFill>
                <a:cs typeface="Arial"/>
              </a:rPr>
              <a:t>Virginia </a:t>
            </a:r>
          </a:p>
        </p:txBody>
      </p:sp>
      <p:sp>
        <p:nvSpPr>
          <p:cNvPr id="14" name="Pentagon 13"/>
          <p:cNvSpPr/>
          <p:nvPr/>
        </p:nvSpPr>
        <p:spPr>
          <a:xfrm>
            <a:off x="5782656" y="2192830"/>
            <a:ext cx="5717194" cy="274320"/>
          </a:xfrm>
          <a:prstGeom prst="homePlate">
            <a:avLst/>
          </a:prstGeom>
          <a:solidFill>
            <a:srgbClr val="C8C8C8"/>
          </a:solidFill>
          <a:ln w="952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spcAft>
                <a:spcPts val="1000"/>
              </a:spcAft>
            </a:pPr>
            <a:endParaRPr lang="de-DE" sz="1200" dirty="0" err="1">
              <a:solidFill>
                <a:srgbClr val="FFFFFF"/>
              </a:solidFill>
            </a:endParaRPr>
          </a:p>
        </p:txBody>
      </p:sp>
      <p:sp>
        <p:nvSpPr>
          <p:cNvPr id="15" name="Pentagon 14"/>
          <p:cNvSpPr/>
          <p:nvPr/>
        </p:nvSpPr>
        <p:spPr>
          <a:xfrm>
            <a:off x="5782656" y="3566484"/>
            <a:ext cx="5717194" cy="274320"/>
          </a:xfrm>
          <a:prstGeom prst="homePlate">
            <a:avLst/>
          </a:prstGeom>
          <a:solidFill>
            <a:srgbClr val="C8C8C8"/>
          </a:solidFill>
          <a:ln w="952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spcAft>
                <a:spcPts val="1000"/>
              </a:spcAft>
            </a:pPr>
            <a:endParaRPr lang="de-DE" sz="1200" dirty="0" err="1">
              <a:solidFill>
                <a:srgbClr val="FFFFFF"/>
              </a:solidFill>
            </a:endParaRPr>
          </a:p>
        </p:txBody>
      </p:sp>
      <p:sp>
        <p:nvSpPr>
          <p:cNvPr id="16" name="Pentagon 15"/>
          <p:cNvSpPr/>
          <p:nvPr/>
        </p:nvSpPr>
        <p:spPr>
          <a:xfrm>
            <a:off x="5782656" y="4952216"/>
            <a:ext cx="5717194" cy="274320"/>
          </a:xfrm>
          <a:prstGeom prst="homePlate">
            <a:avLst/>
          </a:prstGeom>
          <a:solidFill>
            <a:srgbClr val="C8C8C8"/>
          </a:solidFill>
          <a:ln w="952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spcAft>
                <a:spcPts val="1000"/>
              </a:spcAft>
            </a:pPr>
            <a:endParaRPr lang="de-DE" sz="1200" dirty="0" err="1">
              <a:solidFill>
                <a:srgbClr val="FFFFFF"/>
              </a:solidFill>
            </a:endParaRPr>
          </a:p>
        </p:txBody>
      </p:sp>
      <p:sp>
        <p:nvSpPr>
          <p:cNvPr id="17" name="Pentagon 16"/>
          <p:cNvSpPr/>
          <p:nvPr/>
        </p:nvSpPr>
        <p:spPr>
          <a:xfrm rot="5400000">
            <a:off x="4698711" y="3613003"/>
            <a:ext cx="4663440" cy="274320"/>
          </a:xfrm>
          <a:prstGeom prst="homePlate">
            <a:avLst/>
          </a:prstGeom>
          <a:solidFill>
            <a:srgbClr val="C8C8C8"/>
          </a:solidFill>
          <a:ln w="952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spcAft>
                <a:spcPts val="1000"/>
              </a:spcAft>
            </a:pPr>
            <a:endParaRPr lang="de-DE" sz="1200" dirty="0" err="1">
              <a:solidFill>
                <a:srgbClr val="FFFFFF"/>
              </a:solidFill>
            </a:endParaRPr>
          </a:p>
        </p:txBody>
      </p:sp>
      <p:sp>
        <p:nvSpPr>
          <p:cNvPr id="18" name="Pentagon 17"/>
          <p:cNvSpPr/>
          <p:nvPr/>
        </p:nvSpPr>
        <p:spPr>
          <a:xfrm rot="5400000">
            <a:off x="7859440" y="3613004"/>
            <a:ext cx="4663440" cy="274320"/>
          </a:xfrm>
          <a:prstGeom prst="homePlate">
            <a:avLst/>
          </a:prstGeom>
          <a:solidFill>
            <a:srgbClr val="C8C8C8"/>
          </a:solidFill>
          <a:ln w="952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spcAft>
                <a:spcPts val="1000"/>
              </a:spcAft>
            </a:pPr>
            <a:endParaRPr lang="de-DE" sz="1200" dirty="0" err="1">
              <a:solidFill>
                <a:srgbClr val="FFFFFF"/>
              </a:solidFill>
            </a:endParaRPr>
          </a:p>
        </p:txBody>
      </p:sp>
      <p:sp>
        <p:nvSpPr>
          <p:cNvPr id="19" name="Pentagon 18"/>
          <p:cNvSpPr/>
          <p:nvPr/>
        </p:nvSpPr>
        <p:spPr>
          <a:xfrm rot="5400000">
            <a:off x="6272264" y="3613003"/>
            <a:ext cx="4663440" cy="274320"/>
          </a:xfrm>
          <a:prstGeom prst="homePlate">
            <a:avLst/>
          </a:prstGeom>
          <a:solidFill>
            <a:srgbClr val="C8C8C8"/>
          </a:solidFill>
          <a:ln w="952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spcAft>
                <a:spcPts val="1000"/>
              </a:spcAft>
            </a:pPr>
            <a:endParaRPr lang="de-DE" sz="1200" dirty="0" err="1">
              <a:solidFill>
                <a:srgbClr val="FFFFFF"/>
              </a:solidFill>
            </a:endParaRPr>
          </a:p>
        </p:txBody>
      </p:sp>
      <p:sp>
        <p:nvSpPr>
          <p:cNvPr id="20" name="Oval 19"/>
          <p:cNvSpPr/>
          <p:nvPr/>
        </p:nvSpPr>
        <p:spPr>
          <a:xfrm>
            <a:off x="6436071" y="1735631"/>
            <a:ext cx="1188720" cy="1188720"/>
          </a:xfrm>
          <a:prstGeom prst="ellipse">
            <a:avLst/>
          </a:prstGeom>
          <a:solidFill>
            <a:srgbClr val="FFFFFF"/>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Aft>
                <a:spcPts val="1000"/>
              </a:spcAft>
            </a:pPr>
            <a:r>
              <a:rPr lang="de-DE" sz="1200" dirty="0">
                <a:solidFill>
                  <a:srgbClr val="575757"/>
                </a:solidFill>
              </a:rPr>
              <a:t>-----</a:t>
            </a:r>
          </a:p>
        </p:txBody>
      </p:sp>
      <p:sp>
        <p:nvSpPr>
          <p:cNvPr id="21" name="Oval 20"/>
          <p:cNvSpPr/>
          <p:nvPr/>
        </p:nvSpPr>
        <p:spPr>
          <a:xfrm>
            <a:off x="8009624" y="1735631"/>
            <a:ext cx="1188720" cy="1188720"/>
          </a:xfrm>
          <a:prstGeom prst="ellipse">
            <a:avLst/>
          </a:prstGeom>
          <a:solidFill>
            <a:srgbClr val="FFFFFF"/>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Aft>
                <a:spcPts val="1000"/>
              </a:spcAft>
            </a:pPr>
            <a:r>
              <a:rPr lang="de-DE" sz="1200" dirty="0">
                <a:solidFill>
                  <a:srgbClr val="575757"/>
                </a:solidFill>
              </a:rPr>
              <a:t>-----</a:t>
            </a:r>
          </a:p>
        </p:txBody>
      </p:sp>
      <p:sp>
        <p:nvSpPr>
          <p:cNvPr id="22" name="Oval 21"/>
          <p:cNvSpPr/>
          <p:nvPr/>
        </p:nvSpPr>
        <p:spPr>
          <a:xfrm>
            <a:off x="9596800" y="1735631"/>
            <a:ext cx="1188720" cy="1188720"/>
          </a:xfrm>
          <a:prstGeom prst="ellipse">
            <a:avLst/>
          </a:prstGeom>
          <a:solidFill>
            <a:srgbClr val="FFFFFF"/>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Aft>
                <a:spcPts val="1000"/>
              </a:spcAft>
            </a:pPr>
            <a:endParaRPr lang="de-DE" sz="1200" dirty="0">
              <a:solidFill>
                <a:srgbClr val="575757"/>
              </a:solidFill>
            </a:endParaRPr>
          </a:p>
        </p:txBody>
      </p:sp>
      <p:sp>
        <p:nvSpPr>
          <p:cNvPr id="23" name="Oval 22"/>
          <p:cNvSpPr/>
          <p:nvPr/>
        </p:nvSpPr>
        <p:spPr>
          <a:xfrm>
            <a:off x="6436071" y="4495016"/>
            <a:ext cx="1188720" cy="1188720"/>
          </a:xfrm>
          <a:prstGeom prst="ellipse">
            <a:avLst/>
          </a:prstGeom>
          <a:solidFill>
            <a:srgbClr val="FFFFFF"/>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Aft>
                <a:spcPts val="1000"/>
              </a:spcAft>
            </a:pPr>
            <a:endParaRPr lang="de-DE" sz="1200" dirty="0">
              <a:solidFill>
                <a:srgbClr val="575757"/>
              </a:solidFill>
            </a:endParaRPr>
          </a:p>
        </p:txBody>
      </p:sp>
      <p:sp>
        <p:nvSpPr>
          <p:cNvPr id="24" name="Oval 23"/>
          <p:cNvSpPr/>
          <p:nvPr/>
        </p:nvSpPr>
        <p:spPr>
          <a:xfrm>
            <a:off x="8009624" y="4495016"/>
            <a:ext cx="1188720" cy="1188720"/>
          </a:xfrm>
          <a:prstGeom prst="ellipse">
            <a:avLst/>
          </a:prstGeom>
          <a:solidFill>
            <a:srgbClr val="FFFFFF"/>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Aft>
                <a:spcPts val="1000"/>
              </a:spcAft>
            </a:pPr>
            <a:endParaRPr lang="de-DE" sz="1200" dirty="0">
              <a:solidFill>
                <a:srgbClr val="575757"/>
              </a:solidFill>
            </a:endParaRPr>
          </a:p>
        </p:txBody>
      </p:sp>
      <p:sp>
        <p:nvSpPr>
          <p:cNvPr id="25" name="Oval 24"/>
          <p:cNvSpPr/>
          <p:nvPr/>
        </p:nvSpPr>
        <p:spPr>
          <a:xfrm>
            <a:off x="9596800" y="4495016"/>
            <a:ext cx="1188720" cy="1188720"/>
          </a:xfrm>
          <a:prstGeom prst="ellipse">
            <a:avLst/>
          </a:prstGeom>
          <a:solidFill>
            <a:srgbClr val="FFFFFF"/>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Aft>
                <a:spcPts val="1000"/>
              </a:spcAft>
            </a:pPr>
            <a:endParaRPr lang="de-DE" sz="1200" dirty="0">
              <a:solidFill>
                <a:srgbClr val="575757"/>
              </a:solidFill>
            </a:endParaRPr>
          </a:p>
        </p:txBody>
      </p:sp>
      <p:sp>
        <p:nvSpPr>
          <p:cNvPr id="26" name="Oval 25"/>
          <p:cNvSpPr/>
          <p:nvPr/>
        </p:nvSpPr>
        <p:spPr>
          <a:xfrm>
            <a:off x="6436071" y="3109284"/>
            <a:ext cx="1188720" cy="1188720"/>
          </a:xfrm>
          <a:prstGeom prst="ellipse">
            <a:avLst/>
          </a:prstGeom>
          <a:solidFill>
            <a:srgbClr val="FFFFFF"/>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Aft>
                <a:spcPts val="1000"/>
              </a:spcAft>
            </a:pPr>
            <a:endParaRPr lang="de-DE" sz="1200" dirty="0">
              <a:solidFill>
                <a:srgbClr val="575757"/>
              </a:solidFill>
            </a:endParaRPr>
          </a:p>
        </p:txBody>
      </p:sp>
      <p:sp>
        <p:nvSpPr>
          <p:cNvPr id="27" name="Oval 26"/>
          <p:cNvSpPr/>
          <p:nvPr/>
        </p:nvSpPr>
        <p:spPr>
          <a:xfrm>
            <a:off x="8009624" y="3109284"/>
            <a:ext cx="1188720" cy="1188720"/>
          </a:xfrm>
          <a:prstGeom prst="ellipse">
            <a:avLst/>
          </a:prstGeom>
          <a:solidFill>
            <a:srgbClr val="FFFFFF"/>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Aft>
                <a:spcPts val="1000"/>
              </a:spcAft>
            </a:pPr>
            <a:endParaRPr lang="de-DE" sz="1200" dirty="0">
              <a:solidFill>
                <a:srgbClr val="575757"/>
              </a:solidFill>
            </a:endParaRPr>
          </a:p>
        </p:txBody>
      </p:sp>
      <p:sp>
        <p:nvSpPr>
          <p:cNvPr id="28" name="Oval 27"/>
          <p:cNvSpPr/>
          <p:nvPr/>
        </p:nvSpPr>
        <p:spPr>
          <a:xfrm>
            <a:off x="9596800" y="3109284"/>
            <a:ext cx="1188720" cy="1188720"/>
          </a:xfrm>
          <a:prstGeom prst="ellipse">
            <a:avLst/>
          </a:prstGeom>
          <a:solidFill>
            <a:srgbClr val="FFFFFF"/>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Aft>
                <a:spcPts val="1000"/>
              </a:spcAft>
            </a:pPr>
            <a:endParaRPr lang="de-DE" sz="1200" dirty="0">
              <a:solidFill>
                <a:srgbClr val="575757"/>
              </a:solidFill>
            </a:endParaRPr>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126" y="3518880"/>
            <a:ext cx="764668" cy="439069"/>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955" y="3188801"/>
            <a:ext cx="434438" cy="535624"/>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2160" y="3764019"/>
            <a:ext cx="467693" cy="434018"/>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0942" y="4610131"/>
            <a:ext cx="420190" cy="428594"/>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1999" y="5135626"/>
            <a:ext cx="424394" cy="423333"/>
          </a:xfrm>
          <a:prstGeom prst="rect">
            <a:avLst/>
          </a:prstGeom>
        </p:spPr>
      </p:pic>
      <p:pic>
        <p:nvPicPr>
          <p:cNvPr id="34" name="Picture 33"/>
          <p:cNvPicPr>
            <a:picLocks noChangeAspect="1"/>
          </p:cNvPicPr>
          <p:nvPr/>
        </p:nvPicPr>
        <p:blipFill>
          <a:blip r:embed="rId7"/>
          <a:stretch>
            <a:fillRect/>
          </a:stretch>
        </p:blipFill>
        <p:spPr>
          <a:xfrm>
            <a:off x="6793087" y="4645443"/>
            <a:ext cx="476766" cy="459272"/>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4026" y="5142864"/>
            <a:ext cx="452130" cy="45213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0160" y="3774316"/>
            <a:ext cx="457009" cy="454012"/>
          </a:xfrm>
          <a:prstGeom prst="rect">
            <a:avLst/>
          </a:prstGeom>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46563" y="5041312"/>
            <a:ext cx="1086280" cy="492783"/>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9167" y="2051955"/>
            <a:ext cx="709850" cy="535062"/>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59948" y="4818677"/>
            <a:ext cx="657933" cy="181125"/>
          </a:xfrm>
          <a:prstGeom prst="rect">
            <a:avLst/>
          </a:prstGeom>
        </p:spPr>
      </p:pic>
      <p:pic>
        <p:nvPicPr>
          <p:cNvPr id="40" name="Picture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95166" y="3202931"/>
            <a:ext cx="474688" cy="475155"/>
          </a:xfrm>
          <a:prstGeom prst="rect">
            <a:avLst/>
          </a:prstGeom>
        </p:spPr>
      </p:pic>
      <p:sp>
        <p:nvSpPr>
          <p:cNvPr id="41" name="TextBox 40"/>
          <p:cNvSpPr txBox="1"/>
          <p:nvPr/>
        </p:nvSpPr>
        <p:spPr>
          <a:xfrm>
            <a:off x="5832305" y="333172"/>
            <a:ext cx="2345452" cy="1045338"/>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b" anchorCtr="0" forceAA="0" compatLnSpc="1">
            <a:prstTxWarp prst="textNoShape">
              <a:avLst/>
            </a:prstTxWarp>
            <a:noAutofit/>
          </a:bodyPr>
          <a:lstStyle/>
          <a:p>
            <a:pPr algn="ctr"/>
            <a:r>
              <a:rPr lang="en-US" dirty="0">
                <a:solidFill>
                  <a:srgbClr val="006CB6"/>
                </a:solidFill>
                <a:cs typeface="Arial"/>
              </a:rPr>
              <a:t>City </a:t>
            </a:r>
          </a:p>
        </p:txBody>
      </p:sp>
      <p:sp>
        <p:nvSpPr>
          <p:cNvPr id="42" name="TextBox 41"/>
          <p:cNvSpPr txBox="1"/>
          <p:nvPr/>
        </p:nvSpPr>
        <p:spPr>
          <a:xfrm>
            <a:off x="7431258" y="311921"/>
            <a:ext cx="2345452" cy="1045338"/>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b" anchorCtr="0" forceAA="0" compatLnSpc="1">
            <a:prstTxWarp prst="textNoShape">
              <a:avLst/>
            </a:prstTxWarp>
            <a:noAutofit/>
          </a:bodyPr>
          <a:lstStyle/>
          <a:p>
            <a:pPr algn="ctr"/>
            <a:r>
              <a:rPr lang="en-US" dirty="0">
                <a:solidFill>
                  <a:srgbClr val="006CB6"/>
                </a:solidFill>
                <a:cs typeface="Arial"/>
              </a:rPr>
              <a:t>County</a:t>
            </a:r>
          </a:p>
        </p:txBody>
      </p:sp>
      <p:sp>
        <p:nvSpPr>
          <p:cNvPr id="43" name="TextBox 42"/>
          <p:cNvSpPr txBox="1"/>
          <p:nvPr/>
        </p:nvSpPr>
        <p:spPr>
          <a:xfrm>
            <a:off x="9357610" y="990600"/>
            <a:ext cx="1691747" cy="387910"/>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b" anchorCtr="0" forceAA="0" compatLnSpc="1">
            <a:prstTxWarp prst="textNoShape">
              <a:avLst/>
            </a:prstTxWarp>
            <a:noAutofit/>
          </a:bodyPr>
          <a:lstStyle/>
          <a:p>
            <a:pPr algn="ctr"/>
            <a:r>
              <a:rPr lang="en-US" dirty="0">
                <a:solidFill>
                  <a:srgbClr val="006CB6"/>
                </a:solidFill>
                <a:cs typeface="Arial"/>
              </a:rPr>
              <a:t>State/Regional </a:t>
            </a:r>
          </a:p>
        </p:txBody>
      </p:sp>
      <p:sp>
        <p:nvSpPr>
          <p:cNvPr id="44" name="Rectangle 43"/>
          <p:cNvSpPr/>
          <p:nvPr/>
        </p:nvSpPr>
        <p:spPr>
          <a:xfrm>
            <a:off x="10351343" y="127348"/>
            <a:ext cx="1856756" cy="393004"/>
          </a:xfrm>
          <a:prstGeom prst="rect">
            <a:avLst/>
          </a:prstGeom>
          <a:noFill/>
          <a:ln w="9525" cap="rnd" cmpd="sng" algn="ctr">
            <a:noFill/>
            <a:prstDash val="sysDot"/>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rgbClr val="9A9A9A"/>
                </a:solidFill>
                <a:prstDash val="sysDot"/>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sz="1600" i="1" dirty="0">
                <a:solidFill>
                  <a:srgbClr val="7F7F7F"/>
                </a:solidFill>
              </a:rPr>
              <a:t>Sample list – not exhaustive</a:t>
            </a:r>
          </a:p>
        </p:txBody>
      </p:sp>
      <p:cxnSp>
        <p:nvCxnSpPr>
          <p:cNvPr id="45" name="Straight Connector 44"/>
          <p:cNvCxnSpPr/>
          <p:nvPr/>
        </p:nvCxnSpPr>
        <p:spPr>
          <a:xfrm>
            <a:off x="10351343" y="72204"/>
            <a:ext cx="1767916" cy="0"/>
          </a:xfrm>
          <a:prstGeom prst="line">
            <a:avLst/>
          </a:prstGeom>
          <a:ln w="9525" cap="rnd" cmpd="sng" algn="ctr">
            <a:solidFill>
              <a:srgbClr val="9A9A9A"/>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351343" y="553403"/>
            <a:ext cx="1767916" cy="0"/>
          </a:xfrm>
          <a:prstGeom prst="line">
            <a:avLst/>
          </a:prstGeom>
          <a:ln w="9525" cap="rnd" cmpd="sng" algn="ctr">
            <a:solidFill>
              <a:srgbClr val="9A9A9A"/>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420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…which can slow the implementation process</a:t>
            </a:r>
          </a:p>
        </p:txBody>
      </p:sp>
      <p:sp>
        <p:nvSpPr>
          <p:cNvPr id="4" name="Slide Number Placeholder 3"/>
          <p:cNvSpPr>
            <a:spLocks noGrp="1"/>
          </p:cNvSpPr>
          <p:nvPr>
            <p:ph type="sldNum" sz="quarter" idx="12"/>
          </p:nvPr>
        </p:nvSpPr>
        <p:spPr/>
        <p:txBody>
          <a:bodyPr/>
          <a:lstStyle/>
          <a:p>
            <a:fld id="{BBDE5477-E857-49F4-AAAF-4FAD287E2330}" type="slidenum">
              <a:rPr lang="en-US" smtClean="0"/>
              <a:pPr/>
              <a:t>23</a:t>
            </a:fld>
            <a:endParaRPr lang="en-US"/>
          </a:p>
        </p:txBody>
      </p:sp>
      <p:sp>
        <p:nvSpPr>
          <p:cNvPr id="8" name="Rectangle 7"/>
          <p:cNvSpPr/>
          <p:nvPr/>
        </p:nvSpPr>
        <p:spPr>
          <a:xfrm>
            <a:off x="619433" y="2121524"/>
            <a:ext cx="11140768" cy="768552"/>
          </a:xfrm>
          <a:prstGeom prst="rect">
            <a:avLst/>
          </a:prstGeom>
          <a:noFill/>
          <a:ln w="19050" cap="rnd">
            <a:solidFill>
              <a:srgbClr val="0066A6"/>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endParaRPr>
          </a:p>
        </p:txBody>
      </p:sp>
      <p:sp>
        <p:nvSpPr>
          <p:cNvPr id="9" name="TextBox 8"/>
          <p:cNvSpPr txBox="1"/>
          <p:nvPr/>
        </p:nvSpPr>
        <p:spPr>
          <a:xfrm>
            <a:off x="619433" y="2167287"/>
            <a:ext cx="11140767" cy="71151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a:solidFill>
                  <a:srgbClr val="000000"/>
                </a:solidFill>
              </a:rPr>
              <a:t>Agencies with oversight or involvement: </a:t>
            </a:r>
            <a:r>
              <a:rPr lang="en-US" sz="1400" dirty="0" err="1">
                <a:solidFill>
                  <a:srgbClr val="000000"/>
                </a:solidFill>
              </a:rPr>
              <a:t>WMATA</a:t>
            </a:r>
            <a:r>
              <a:rPr lang="en-US" sz="1400" dirty="0">
                <a:solidFill>
                  <a:srgbClr val="000000"/>
                </a:solidFill>
              </a:rPr>
              <a:t>, National Capital Planning Commission, National Park Service, </a:t>
            </a:r>
            <a:r>
              <a:rPr lang="en-US" sz="1400" dirty="0" err="1">
                <a:solidFill>
                  <a:srgbClr val="000000"/>
                </a:solidFill>
              </a:rPr>
              <a:t>DDOT</a:t>
            </a:r>
            <a:r>
              <a:rPr lang="en-US" sz="1400" dirty="0">
                <a:solidFill>
                  <a:srgbClr val="000000"/>
                </a:solidFill>
              </a:rPr>
              <a:t>, DC Office of Planning, DC Historic Preservation Office, Maryland DOT, Maryland State Highway Agency, DC Advisory Neighborhood Commissions, citizens advisory groups and other</a:t>
            </a:r>
          </a:p>
        </p:txBody>
      </p:sp>
      <p:sp>
        <p:nvSpPr>
          <p:cNvPr id="10" name="ee4pContent1"/>
          <p:cNvSpPr txBox="1"/>
          <p:nvPr/>
        </p:nvSpPr>
        <p:spPr>
          <a:xfrm>
            <a:off x="619433" y="4501200"/>
            <a:ext cx="1592479" cy="2033202"/>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algn="ctr"/>
            <a:r>
              <a:rPr lang="en-US" sz="1200" dirty="0">
                <a:solidFill>
                  <a:srgbClr val="000000"/>
                </a:solidFill>
                <a:latin typeface="+mn-lt"/>
              </a:rPr>
              <a:t>Identified opportunity to improve 16</a:t>
            </a:r>
            <a:r>
              <a:rPr lang="en-US" sz="1200" baseline="30000" dirty="0">
                <a:solidFill>
                  <a:srgbClr val="000000"/>
                </a:solidFill>
                <a:latin typeface="+mn-lt"/>
              </a:rPr>
              <a:t>th</a:t>
            </a:r>
            <a:r>
              <a:rPr lang="en-US" sz="1200" dirty="0">
                <a:solidFill>
                  <a:srgbClr val="000000"/>
                </a:solidFill>
                <a:latin typeface="+mn-lt"/>
              </a:rPr>
              <a:t> Street bus traffic through signal prioritization (TSP), intersection improvements, enhanced bus stops and better rider information</a:t>
            </a:r>
          </a:p>
        </p:txBody>
      </p:sp>
      <p:sp>
        <p:nvSpPr>
          <p:cNvPr id="11" name="ee4pContent2"/>
          <p:cNvSpPr txBox="1"/>
          <p:nvPr/>
        </p:nvSpPr>
        <p:spPr>
          <a:xfrm>
            <a:off x="2500258" y="4501200"/>
            <a:ext cx="1581912" cy="2033202"/>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algn="ctr"/>
            <a:r>
              <a:rPr lang="en-US" sz="1200" dirty="0">
                <a:solidFill>
                  <a:srgbClr val="000000"/>
                </a:solidFill>
                <a:latin typeface="+mn-lt"/>
              </a:rPr>
              <a:t>New S9 Express bus, more articulated buses, and bus shelter improvements.</a:t>
            </a:r>
          </a:p>
          <a:p>
            <a:pPr algn="ctr"/>
            <a:endParaRPr lang="en-US" sz="1200" dirty="0">
              <a:solidFill>
                <a:srgbClr val="000000"/>
              </a:solidFill>
              <a:latin typeface="+mn-lt"/>
            </a:endParaRPr>
          </a:p>
          <a:p>
            <a:pPr algn="ctr"/>
            <a:r>
              <a:rPr lang="en-US" sz="1200" dirty="0">
                <a:solidFill>
                  <a:srgbClr val="000000"/>
                </a:solidFill>
                <a:latin typeface="+mn-lt"/>
              </a:rPr>
              <a:t>Action delayed on </a:t>
            </a:r>
            <a:br>
              <a:rPr lang="en-US" sz="1200" dirty="0">
                <a:solidFill>
                  <a:srgbClr val="000000"/>
                </a:solidFill>
                <a:latin typeface="+mn-lt"/>
              </a:rPr>
            </a:br>
            <a:r>
              <a:rPr lang="en-US" sz="1200" dirty="0">
                <a:solidFill>
                  <a:srgbClr val="000000"/>
                </a:solidFill>
                <a:latin typeface="+mn-lt"/>
              </a:rPr>
              <a:t>TSP, transit-only </a:t>
            </a:r>
            <a:br>
              <a:rPr lang="en-US" sz="1200" dirty="0">
                <a:solidFill>
                  <a:srgbClr val="000000"/>
                </a:solidFill>
                <a:latin typeface="+mn-lt"/>
              </a:rPr>
            </a:br>
            <a:r>
              <a:rPr lang="en-US" sz="1200" dirty="0">
                <a:solidFill>
                  <a:srgbClr val="000000"/>
                </a:solidFill>
                <a:latin typeface="+mn-lt"/>
              </a:rPr>
              <a:t>lanes or other infrastructure improvements</a:t>
            </a:r>
          </a:p>
          <a:p>
            <a:pPr algn="ctr">
              <a:buFont typeface="Trebuchet MS" panose="020B0603020202020204" pitchFamily="34" charset="0"/>
              <a:buNone/>
            </a:pPr>
            <a:endParaRPr lang="en-US" sz="1200" dirty="0">
              <a:solidFill>
                <a:srgbClr val="000000"/>
              </a:solidFill>
              <a:latin typeface="+mn-lt"/>
            </a:endParaRPr>
          </a:p>
        </p:txBody>
      </p:sp>
      <p:sp>
        <p:nvSpPr>
          <p:cNvPr id="12" name="ee4pContent3"/>
          <p:cNvSpPr txBox="1"/>
          <p:nvPr/>
        </p:nvSpPr>
        <p:spPr>
          <a:xfrm>
            <a:off x="4370516" y="4501200"/>
            <a:ext cx="1581912" cy="2033202"/>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algn="ctr"/>
            <a:r>
              <a:rPr lang="en-US" sz="1200" dirty="0">
                <a:solidFill>
                  <a:srgbClr val="000000"/>
                </a:solidFill>
                <a:latin typeface="+mn-lt"/>
              </a:rPr>
              <a:t>Technical review of physical and operational improvements to mobility on 16</a:t>
            </a:r>
            <a:r>
              <a:rPr lang="en-US" sz="1200" baseline="30000" dirty="0">
                <a:solidFill>
                  <a:srgbClr val="000000"/>
                </a:solidFill>
                <a:latin typeface="+mn-lt"/>
              </a:rPr>
              <a:t>th</a:t>
            </a:r>
            <a:r>
              <a:rPr lang="en-US" sz="1200" dirty="0">
                <a:solidFill>
                  <a:srgbClr val="000000"/>
                </a:solidFill>
                <a:latin typeface="+mn-lt"/>
              </a:rPr>
              <a:t> </a:t>
            </a:r>
            <a:br>
              <a:rPr lang="en-US" sz="1200" dirty="0">
                <a:solidFill>
                  <a:srgbClr val="000000"/>
                </a:solidFill>
                <a:latin typeface="+mn-lt"/>
              </a:rPr>
            </a:br>
            <a:r>
              <a:rPr lang="en-US" sz="1200" dirty="0">
                <a:solidFill>
                  <a:srgbClr val="000000"/>
                </a:solidFill>
                <a:latin typeface="+mn-lt"/>
              </a:rPr>
              <a:t>Street that recommended peak-hour peak-direction bus-only lane</a:t>
            </a:r>
          </a:p>
        </p:txBody>
      </p:sp>
      <p:sp>
        <p:nvSpPr>
          <p:cNvPr id="13" name="ee4pContent4"/>
          <p:cNvSpPr txBox="1"/>
          <p:nvPr/>
        </p:nvSpPr>
        <p:spPr>
          <a:xfrm>
            <a:off x="6240774" y="4501200"/>
            <a:ext cx="1581912" cy="2033202"/>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algn="ctr"/>
            <a:r>
              <a:rPr lang="en-US" sz="1200" dirty="0">
                <a:solidFill>
                  <a:srgbClr val="000000"/>
                </a:solidFill>
                <a:latin typeface="+mn-lt"/>
              </a:rPr>
              <a:t>Recommended implementation of </a:t>
            </a:r>
            <a:br>
              <a:rPr lang="en-US" sz="1200" dirty="0">
                <a:solidFill>
                  <a:srgbClr val="000000"/>
                </a:solidFill>
                <a:latin typeface="+mn-lt"/>
              </a:rPr>
            </a:br>
            <a:r>
              <a:rPr lang="en-US" sz="1200" dirty="0">
                <a:solidFill>
                  <a:srgbClr val="000000"/>
                </a:solidFill>
                <a:latin typeface="+mn-lt"/>
              </a:rPr>
              <a:t>TSP, peak-hour </a:t>
            </a:r>
            <a:br>
              <a:rPr lang="en-US" sz="1200" dirty="0">
                <a:solidFill>
                  <a:srgbClr val="000000"/>
                </a:solidFill>
                <a:latin typeface="+mn-lt"/>
              </a:rPr>
            </a:br>
            <a:r>
              <a:rPr lang="en-US" sz="1200" dirty="0">
                <a:solidFill>
                  <a:srgbClr val="000000"/>
                </a:solidFill>
                <a:latin typeface="+mn-lt"/>
              </a:rPr>
              <a:t>peak-direction bus-only lanes, off-board fare payment, all-door boarding and consolidating bus stops</a:t>
            </a:r>
          </a:p>
        </p:txBody>
      </p:sp>
      <p:sp>
        <p:nvSpPr>
          <p:cNvPr id="14" name="ee4pContent5"/>
          <p:cNvSpPr txBox="1"/>
          <p:nvPr/>
        </p:nvSpPr>
        <p:spPr>
          <a:xfrm>
            <a:off x="8111032" y="4501200"/>
            <a:ext cx="1581912" cy="2033202"/>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algn="ctr"/>
            <a:r>
              <a:rPr lang="en-US" sz="1200" dirty="0">
                <a:solidFill>
                  <a:srgbClr val="000000"/>
                </a:solidFill>
                <a:latin typeface="+mn-lt"/>
              </a:rPr>
              <a:t>Corridor design unveiled for </a:t>
            </a:r>
            <a:br>
              <a:rPr lang="en-US" sz="1200" dirty="0">
                <a:solidFill>
                  <a:srgbClr val="000000"/>
                </a:solidFill>
                <a:latin typeface="+mn-lt"/>
              </a:rPr>
            </a:br>
            <a:r>
              <a:rPr lang="en-US" sz="1200" dirty="0">
                <a:solidFill>
                  <a:srgbClr val="000000"/>
                </a:solidFill>
                <a:latin typeface="+mn-lt"/>
              </a:rPr>
              <a:t>peak-direction </a:t>
            </a:r>
            <a:br>
              <a:rPr lang="en-US" sz="1200" dirty="0">
                <a:solidFill>
                  <a:srgbClr val="000000"/>
                </a:solidFill>
                <a:latin typeface="+mn-lt"/>
              </a:rPr>
            </a:br>
            <a:r>
              <a:rPr lang="en-US" sz="1200" dirty="0">
                <a:solidFill>
                  <a:srgbClr val="000000"/>
                </a:solidFill>
                <a:latin typeface="+mn-lt"/>
              </a:rPr>
              <a:t>bus-only lane, TSP </a:t>
            </a:r>
            <a:br>
              <a:rPr lang="en-US" sz="1200" dirty="0">
                <a:solidFill>
                  <a:srgbClr val="000000"/>
                </a:solidFill>
                <a:latin typeface="+mn-lt"/>
              </a:rPr>
            </a:br>
            <a:r>
              <a:rPr lang="en-US" sz="1200" dirty="0">
                <a:solidFill>
                  <a:srgbClr val="000000"/>
                </a:solidFill>
                <a:latin typeface="+mn-lt"/>
              </a:rPr>
              <a:t>and queue jumps</a:t>
            </a:r>
          </a:p>
          <a:p>
            <a:pPr algn="ctr"/>
            <a:endParaRPr lang="en-US" sz="1200" dirty="0">
              <a:solidFill>
                <a:srgbClr val="000000"/>
              </a:solidFill>
              <a:latin typeface="+mn-lt"/>
            </a:endParaRPr>
          </a:p>
        </p:txBody>
      </p:sp>
      <p:sp>
        <p:nvSpPr>
          <p:cNvPr id="15" name="ee4pContent6"/>
          <p:cNvSpPr txBox="1"/>
          <p:nvPr/>
        </p:nvSpPr>
        <p:spPr>
          <a:xfrm>
            <a:off x="9981288" y="4501200"/>
            <a:ext cx="1581912" cy="2033202"/>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algn="ctr"/>
            <a:r>
              <a:rPr lang="en-US" sz="1200" dirty="0">
                <a:solidFill>
                  <a:srgbClr val="000000"/>
                </a:solidFill>
                <a:latin typeface="+mn-lt"/>
              </a:rPr>
              <a:t>Current target timeframe to implement bus-only lane, TSP and other corridor improvements – subject to review and approval by multiple local and federal agencies </a:t>
            </a:r>
          </a:p>
        </p:txBody>
      </p:sp>
      <p:sp>
        <p:nvSpPr>
          <p:cNvPr id="16" name="ValueChainStarter 6"/>
          <p:cNvSpPr>
            <a:spLocks noChangeArrowheads="1"/>
          </p:cNvSpPr>
          <p:nvPr>
            <p:custDataLst>
              <p:tags r:id="rId1"/>
            </p:custDataLst>
          </p:nvPr>
        </p:nvSpPr>
        <p:spPr bwMode="gray">
          <a:xfrm>
            <a:off x="9976999" y="3008876"/>
            <a:ext cx="1868400" cy="613923"/>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rgbClr val="FFFFFF"/>
                </a:solidFill>
                <a:sym typeface="Trebuchet MS" panose="020B0603020202020204" pitchFamily="34" charset="0"/>
              </a:rPr>
              <a:t>2020?</a:t>
            </a:r>
          </a:p>
        </p:txBody>
      </p:sp>
      <p:sp>
        <p:nvSpPr>
          <p:cNvPr id="17" name="ValueChainStarter 5"/>
          <p:cNvSpPr>
            <a:spLocks noChangeArrowheads="1"/>
          </p:cNvSpPr>
          <p:nvPr>
            <p:custDataLst>
              <p:tags r:id="rId2"/>
            </p:custDataLst>
          </p:nvPr>
        </p:nvSpPr>
        <p:spPr bwMode="gray">
          <a:xfrm>
            <a:off x="8107748" y="3008876"/>
            <a:ext cx="1868400" cy="613923"/>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rgbClr val="FFFFFF"/>
                </a:solidFill>
                <a:sym typeface="Trebuchet MS" panose="020B0603020202020204" pitchFamily="34" charset="0"/>
              </a:rPr>
              <a:t>2018</a:t>
            </a:r>
          </a:p>
        </p:txBody>
      </p:sp>
      <p:sp>
        <p:nvSpPr>
          <p:cNvPr id="18" name="ValueChainStarter 4"/>
          <p:cNvSpPr>
            <a:spLocks noChangeArrowheads="1"/>
          </p:cNvSpPr>
          <p:nvPr>
            <p:custDataLst>
              <p:tags r:id="rId3"/>
            </p:custDataLst>
          </p:nvPr>
        </p:nvSpPr>
        <p:spPr bwMode="gray">
          <a:xfrm>
            <a:off x="6238498" y="3008876"/>
            <a:ext cx="1868400" cy="613923"/>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rgbClr val="FFFFFF"/>
                </a:solidFill>
                <a:sym typeface="Trebuchet MS" panose="020B0603020202020204" pitchFamily="34" charset="0"/>
              </a:rPr>
              <a:t>2016</a:t>
            </a:r>
          </a:p>
        </p:txBody>
      </p:sp>
      <p:sp>
        <p:nvSpPr>
          <p:cNvPr id="19" name="ValueChainStarter 3"/>
          <p:cNvSpPr>
            <a:spLocks noChangeArrowheads="1"/>
          </p:cNvSpPr>
          <p:nvPr>
            <p:custDataLst>
              <p:tags r:id="rId4"/>
            </p:custDataLst>
          </p:nvPr>
        </p:nvSpPr>
        <p:spPr bwMode="gray">
          <a:xfrm>
            <a:off x="4369248" y="3008876"/>
            <a:ext cx="1868400" cy="613923"/>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rgbClr val="FFFFFF"/>
                </a:solidFill>
                <a:sym typeface="Trebuchet MS" panose="020B0603020202020204" pitchFamily="34" charset="0"/>
              </a:rPr>
              <a:t>2013</a:t>
            </a:r>
          </a:p>
        </p:txBody>
      </p:sp>
      <p:sp>
        <p:nvSpPr>
          <p:cNvPr id="20" name="ValueChainStarter 2"/>
          <p:cNvSpPr>
            <a:spLocks noChangeArrowheads="1"/>
          </p:cNvSpPr>
          <p:nvPr>
            <p:custDataLst>
              <p:tags r:id="rId5"/>
            </p:custDataLst>
          </p:nvPr>
        </p:nvSpPr>
        <p:spPr bwMode="gray">
          <a:xfrm>
            <a:off x="2499998" y="3008876"/>
            <a:ext cx="1868400" cy="613923"/>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rgbClr val="FFFFFF"/>
                </a:solidFill>
                <a:sym typeface="Trebuchet MS" panose="020B0603020202020204" pitchFamily="34" charset="0"/>
              </a:rPr>
              <a:t>2009</a:t>
            </a:r>
          </a:p>
        </p:txBody>
      </p:sp>
      <p:sp>
        <p:nvSpPr>
          <p:cNvPr id="21" name="ValueChainStarter 1"/>
          <p:cNvSpPr>
            <a:spLocks noChangeArrowheads="1"/>
          </p:cNvSpPr>
          <p:nvPr>
            <p:custDataLst>
              <p:tags r:id="rId6"/>
            </p:custDataLst>
          </p:nvPr>
        </p:nvSpPr>
        <p:spPr bwMode="gray">
          <a:xfrm>
            <a:off x="630000" y="3008876"/>
            <a:ext cx="1868400" cy="613923"/>
          </a:xfrm>
          <a:prstGeom prst="homePlate">
            <a:avLst>
              <a:gd name="adj" fmla="val 11779"/>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rgbClr val="FFFFFF"/>
                </a:solidFill>
                <a:sym typeface="Trebuchet MS" panose="020B0603020202020204" pitchFamily="34" charset="0"/>
              </a:rPr>
              <a:t>2003</a:t>
            </a:r>
          </a:p>
        </p:txBody>
      </p:sp>
      <p:sp>
        <p:nvSpPr>
          <p:cNvPr id="22" name="ee4pHeader1"/>
          <p:cNvSpPr txBox="1"/>
          <p:nvPr/>
        </p:nvSpPr>
        <p:spPr>
          <a:xfrm>
            <a:off x="630000" y="3707470"/>
            <a:ext cx="1868400" cy="759600"/>
          </a:xfrm>
          <a:prstGeom prst="rect">
            <a:avLst/>
          </a:prstGeom>
          <a:noFill/>
          <a:ln cap="rnd">
            <a:noFill/>
            <a:round/>
          </a:ln>
          <a:extLst/>
        </p:spPr>
        <p:txBody>
          <a:bodyPr wrap="square" lIns="0" tIns="0" rIns="0" bIns="0" rtlCol="0" anchor="t" anchorCtr="0">
            <a:noAutofit/>
          </a:bodyPr>
          <a:lstStyle/>
          <a:p>
            <a:pPr algn="ctr">
              <a:lnSpc>
                <a:spcPts val="1500"/>
              </a:lnSpc>
            </a:pPr>
            <a:r>
              <a:rPr lang="en-US" sz="1400" b="1" dirty="0">
                <a:solidFill>
                  <a:srgbClr val="006CB6"/>
                </a:solidFill>
              </a:rPr>
              <a:t>Regional Bus Study (WMATA)</a:t>
            </a:r>
          </a:p>
        </p:txBody>
      </p:sp>
      <p:sp>
        <p:nvSpPr>
          <p:cNvPr id="23" name="ee4pHeader2"/>
          <p:cNvSpPr txBox="1"/>
          <p:nvPr/>
        </p:nvSpPr>
        <p:spPr>
          <a:xfrm>
            <a:off x="2498400" y="3707470"/>
            <a:ext cx="1868140" cy="759600"/>
          </a:xfrm>
          <a:prstGeom prst="rect">
            <a:avLst/>
          </a:prstGeom>
          <a:noFill/>
          <a:ln cap="rnd">
            <a:noFill/>
            <a:round/>
          </a:ln>
          <a:extLst/>
        </p:spPr>
        <p:txBody>
          <a:bodyPr wrap="square" lIns="0" tIns="0" rIns="0" bIns="0" rtlCol="0" anchor="t" anchorCtr="0">
            <a:noAutofit/>
          </a:bodyPr>
          <a:lstStyle/>
          <a:p>
            <a:pPr algn="ctr">
              <a:lnSpc>
                <a:spcPts val="1500"/>
              </a:lnSpc>
            </a:pPr>
            <a:r>
              <a:rPr lang="en-US" sz="1400" b="1" dirty="0">
                <a:solidFill>
                  <a:srgbClr val="006CB6"/>
                </a:solidFill>
              </a:rPr>
              <a:t>16</a:t>
            </a:r>
            <a:r>
              <a:rPr lang="en-US" sz="1400" b="1" baseline="30000" dirty="0">
                <a:solidFill>
                  <a:srgbClr val="006CB6"/>
                </a:solidFill>
              </a:rPr>
              <a:t>th</a:t>
            </a:r>
            <a:r>
              <a:rPr lang="en-US" sz="1400" b="1" dirty="0">
                <a:solidFill>
                  <a:srgbClr val="006CB6"/>
                </a:solidFill>
              </a:rPr>
              <a:t> Street Line Study (WMATA &amp; DDOT)</a:t>
            </a:r>
          </a:p>
        </p:txBody>
      </p:sp>
      <p:sp>
        <p:nvSpPr>
          <p:cNvPr id="24" name="ee4pHeader3"/>
          <p:cNvSpPr txBox="1"/>
          <p:nvPr/>
        </p:nvSpPr>
        <p:spPr>
          <a:xfrm>
            <a:off x="4368657" y="3707470"/>
            <a:ext cx="1856697" cy="759600"/>
          </a:xfrm>
          <a:prstGeom prst="rect">
            <a:avLst/>
          </a:prstGeom>
          <a:noFill/>
          <a:ln cap="rnd">
            <a:noFill/>
            <a:round/>
          </a:ln>
          <a:extLst/>
        </p:spPr>
        <p:txBody>
          <a:bodyPr wrap="square" lIns="0" tIns="0" rIns="0" bIns="0" rtlCol="0" anchor="t" anchorCtr="0">
            <a:noAutofit/>
          </a:bodyPr>
          <a:lstStyle/>
          <a:p>
            <a:pPr algn="ctr">
              <a:lnSpc>
                <a:spcPts val="1500"/>
              </a:lnSpc>
            </a:pPr>
            <a:r>
              <a:rPr lang="en-US" sz="1400" b="1" dirty="0">
                <a:solidFill>
                  <a:srgbClr val="006CB6"/>
                </a:solidFill>
              </a:rPr>
              <a:t>16</a:t>
            </a:r>
            <a:r>
              <a:rPr lang="en-US" sz="1400" b="1" baseline="30000" dirty="0">
                <a:solidFill>
                  <a:srgbClr val="006CB6"/>
                </a:solidFill>
              </a:rPr>
              <a:t>th</a:t>
            </a:r>
            <a:r>
              <a:rPr lang="en-US" sz="1400" b="1" dirty="0">
                <a:solidFill>
                  <a:srgbClr val="006CB6"/>
                </a:solidFill>
              </a:rPr>
              <a:t> Street NW </a:t>
            </a:r>
            <a:br>
              <a:rPr lang="en-US" sz="1400" b="1" dirty="0">
                <a:solidFill>
                  <a:srgbClr val="006CB6"/>
                </a:solidFill>
              </a:rPr>
            </a:br>
            <a:r>
              <a:rPr lang="en-US" sz="1400" b="1" dirty="0">
                <a:solidFill>
                  <a:srgbClr val="006CB6"/>
                </a:solidFill>
              </a:rPr>
              <a:t>Safety &amp; Mobility Study (DDOT)</a:t>
            </a:r>
          </a:p>
        </p:txBody>
      </p:sp>
      <p:sp>
        <p:nvSpPr>
          <p:cNvPr id="25" name="ee4pHeader4"/>
          <p:cNvSpPr txBox="1"/>
          <p:nvPr/>
        </p:nvSpPr>
        <p:spPr>
          <a:xfrm>
            <a:off x="6238916" y="3707470"/>
            <a:ext cx="1866124" cy="759600"/>
          </a:xfrm>
          <a:prstGeom prst="rect">
            <a:avLst/>
          </a:prstGeom>
          <a:noFill/>
          <a:ln cap="rnd">
            <a:noFill/>
            <a:round/>
          </a:ln>
          <a:extLst/>
        </p:spPr>
        <p:txBody>
          <a:bodyPr wrap="square" lIns="0" tIns="0" rIns="0" bIns="0" rtlCol="0" anchor="t" anchorCtr="0">
            <a:noAutofit/>
          </a:bodyPr>
          <a:lstStyle/>
          <a:p>
            <a:pPr algn="ctr">
              <a:lnSpc>
                <a:spcPts val="1500"/>
              </a:lnSpc>
            </a:pPr>
            <a:r>
              <a:rPr lang="en-US" sz="1400" b="1" dirty="0">
                <a:solidFill>
                  <a:srgbClr val="006CB6"/>
                </a:solidFill>
              </a:rPr>
              <a:t>16</a:t>
            </a:r>
            <a:r>
              <a:rPr lang="en-US" sz="1400" b="1" baseline="30000" dirty="0">
                <a:solidFill>
                  <a:srgbClr val="006CB6"/>
                </a:solidFill>
              </a:rPr>
              <a:t>th</a:t>
            </a:r>
            <a:r>
              <a:rPr lang="en-US" sz="1400" b="1" dirty="0">
                <a:solidFill>
                  <a:srgbClr val="006CB6"/>
                </a:solidFill>
              </a:rPr>
              <a:t> Street </a:t>
            </a:r>
            <a:br>
              <a:rPr lang="en-US" sz="1400" b="1" dirty="0">
                <a:solidFill>
                  <a:srgbClr val="006CB6"/>
                </a:solidFill>
              </a:rPr>
            </a:br>
            <a:r>
              <a:rPr lang="en-US" sz="1400" b="1" dirty="0">
                <a:solidFill>
                  <a:srgbClr val="006CB6"/>
                </a:solidFill>
              </a:rPr>
              <a:t>Transit Priority Study (DDOT)</a:t>
            </a:r>
          </a:p>
        </p:txBody>
      </p:sp>
      <p:sp>
        <p:nvSpPr>
          <p:cNvPr id="26" name="ee4pHeader5"/>
          <p:cNvSpPr txBox="1"/>
          <p:nvPr/>
        </p:nvSpPr>
        <p:spPr>
          <a:xfrm>
            <a:off x="8109174" y="3707470"/>
            <a:ext cx="1865116" cy="759600"/>
          </a:xfrm>
          <a:prstGeom prst="rect">
            <a:avLst/>
          </a:prstGeom>
          <a:noFill/>
          <a:ln cap="rnd">
            <a:noFill/>
            <a:round/>
          </a:ln>
          <a:extLst/>
        </p:spPr>
        <p:txBody>
          <a:bodyPr wrap="square" lIns="0" tIns="0" rIns="0" bIns="0" rtlCol="0" anchor="t" anchorCtr="0">
            <a:noAutofit/>
          </a:bodyPr>
          <a:lstStyle/>
          <a:p>
            <a:pPr algn="ctr">
              <a:lnSpc>
                <a:spcPts val="1500"/>
              </a:lnSpc>
            </a:pPr>
            <a:r>
              <a:rPr lang="en-US" sz="1400" b="1" dirty="0">
                <a:solidFill>
                  <a:srgbClr val="006CB6"/>
                </a:solidFill>
              </a:rPr>
              <a:t>16</a:t>
            </a:r>
            <a:r>
              <a:rPr lang="en-US" sz="1400" b="1" baseline="30000" dirty="0">
                <a:solidFill>
                  <a:srgbClr val="006CB6"/>
                </a:solidFill>
              </a:rPr>
              <a:t>th</a:t>
            </a:r>
            <a:r>
              <a:rPr lang="en-US" sz="1400" b="1" dirty="0">
                <a:solidFill>
                  <a:srgbClr val="006CB6"/>
                </a:solidFill>
              </a:rPr>
              <a:t> Street Bus </a:t>
            </a:r>
            <a:br>
              <a:rPr lang="en-US" sz="1400" b="1" dirty="0">
                <a:solidFill>
                  <a:srgbClr val="006CB6"/>
                </a:solidFill>
              </a:rPr>
            </a:br>
            <a:r>
              <a:rPr lang="en-US" sz="1400" b="1" dirty="0">
                <a:solidFill>
                  <a:srgbClr val="006CB6"/>
                </a:solidFill>
              </a:rPr>
              <a:t>Lanes Projects (DDOT)</a:t>
            </a:r>
          </a:p>
        </p:txBody>
      </p:sp>
      <p:sp>
        <p:nvSpPr>
          <p:cNvPr id="27" name="ee4pHeader6"/>
          <p:cNvSpPr txBox="1"/>
          <p:nvPr/>
        </p:nvSpPr>
        <p:spPr>
          <a:xfrm>
            <a:off x="9979429" y="3707470"/>
            <a:ext cx="1853707" cy="759600"/>
          </a:xfrm>
          <a:prstGeom prst="rect">
            <a:avLst/>
          </a:prstGeom>
          <a:noFill/>
          <a:ln cap="rnd">
            <a:noFill/>
            <a:round/>
          </a:ln>
          <a:extLst/>
        </p:spPr>
        <p:txBody>
          <a:bodyPr wrap="square" lIns="0" tIns="0" rIns="0" bIns="0" rtlCol="0" anchor="t" anchorCtr="0">
            <a:noAutofit/>
          </a:bodyPr>
          <a:lstStyle/>
          <a:p>
            <a:pPr algn="ctr">
              <a:lnSpc>
                <a:spcPts val="1500"/>
              </a:lnSpc>
            </a:pPr>
            <a:r>
              <a:rPr lang="en-US" sz="1400" b="1" dirty="0">
                <a:solidFill>
                  <a:srgbClr val="006CB6"/>
                </a:solidFill>
              </a:rPr>
              <a:t>Possible implementation of improvements</a:t>
            </a:r>
          </a:p>
        </p:txBody>
      </p:sp>
      <p:sp>
        <p:nvSpPr>
          <p:cNvPr id="28" name="ee4pFootnotes"/>
          <p:cNvSpPr>
            <a:spLocks noChangeArrowheads="1"/>
          </p:cNvSpPr>
          <p:nvPr/>
        </p:nvSpPr>
        <p:spPr bwMode="auto">
          <a:xfrm>
            <a:off x="685800" y="6492240"/>
            <a:ext cx="10703409" cy="107722"/>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700" dirty="0">
                <a:solidFill>
                  <a:srgbClr val="FFFFFF">
                    <a:lumMod val="50000"/>
                  </a:srgbClr>
                </a:solidFill>
                <a:cs typeface="Arial" pitchFamily="34" charset="0"/>
              </a:rPr>
              <a:t>Source: </a:t>
            </a:r>
            <a:r>
              <a:rPr lang="en-US" sz="700" dirty="0" err="1">
                <a:solidFill>
                  <a:srgbClr val="FFFFFF">
                    <a:lumMod val="50000"/>
                  </a:srgbClr>
                </a:solidFill>
                <a:cs typeface="Arial" pitchFamily="34" charset="0"/>
              </a:rPr>
              <a:t>WMATA</a:t>
            </a:r>
            <a:r>
              <a:rPr lang="en-US" sz="700" dirty="0">
                <a:solidFill>
                  <a:srgbClr val="FFFFFF">
                    <a:lumMod val="50000"/>
                  </a:srgbClr>
                </a:solidFill>
                <a:cs typeface="Arial" pitchFamily="34" charset="0"/>
              </a:rPr>
              <a:t> Regional Bus Study (2003), 16</a:t>
            </a:r>
            <a:r>
              <a:rPr lang="en-US" sz="700" baseline="30000" dirty="0">
                <a:solidFill>
                  <a:srgbClr val="FFFFFF">
                    <a:lumMod val="50000"/>
                  </a:srgbClr>
                </a:solidFill>
                <a:cs typeface="Arial" pitchFamily="34" charset="0"/>
              </a:rPr>
              <a:t>th</a:t>
            </a:r>
            <a:r>
              <a:rPr lang="en-US" sz="700" dirty="0">
                <a:solidFill>
                  <a:srgbClr val="FFFFFF">
                    <a:lumMod val="50000"/>
                  </a:srgbClr>
                </a:solidFill>
                <a:cs typeface="Arial" pitchFamily="34" charset="0"/>
              </a:rPr>
              <a:t> Street Lane Study (2009), 16</a:t>
            </a:r>
            <a:r>
              <a:rPr lang="en-US" sz="700" baseline="30000" dirty="0">
                <a:solidFill>
                  <a:srgbClr val="FFFFFF">
                    <a:lumMod val="50000"/>
                  </a:srgbClr>
                </a:solidFill>
                <a:cs typeface="Arial" pitchFamily="34" charset="0"/>
              </a:rPr>
              <a:t>th</a:t>
            </a:r>
            <a:r>
              <a:rPr lang="en-US" sz="700" dirty="0">
                <a:solidFill>
                  <a:srgbClr val="FFFFFF">
                    <a:lumMod val="50000"/>
                  </a:srgbClr>
                </a:solidFill>
                <a:cs typeface="Arial" pitchFamily="34" charset="0"/>
              </a:rPr>
              <a:t> Street NW Safety &amp; Mobility Study (2013), 16</a:t>
            </a:r>
            <a:r>
              <a:rPr lang="en-US" sz="700" baseline="30000" dirty="0">
                <a:solidFill>
                  <a:srgbClr val="FFFFFF">
                    <a:lumMod val="50000"/>
                  </a:srgbClr>
                </a:solidFill>
                <a:cs typeface="Arial" pitchFamily="34" charset="0"/>
              </a:rPr>
              <a:t>th</a:t>
            </a:r>
            <a:r>
              <a:rPr lang="en-US" sz="700" dirty="0">
                <a:solidFill>
                  <a:srgbClr val="FFFFFF">
                    <a:lumMod val="50000"/>
                  </a:srgbClr>
                </a:solidFill>
                <a:cs typeface="Arial" pitchFamily="34" charset="0"/>
              </a:rPr>
              <a:t> Street Transit Priority Study (2016), 16</a:t>
            </a:r>
            <a:r>
              <a:rPr lang="en-US" sz="700" baseline="30000" dirty="0">
                <a:solidFill>
                  <a:srgbClr val="FFFFFF">
                    <a:lumMod val="50000"/>
                  </a:srgbClr>
                </a:solidFill>
                <a:cs typeface="Arial" pitchFamily="34" charset="0"/>
              </a:rPr>
              <a:t>th</a:t>
            </a:r>
            <a:r>
              <a:rPr lang="en-US" sz="700" dirty="0">
                <a:solidFill>
                  <a:srgbClr val="FFFFFF">
                    <a:lumMod val="50000"/>
                  </a:srgbClr>
                </a:solidFill>
                <a:cs typeface="Arial" pitchFamily="34" charset="0"/>
              </a:rPr>
              <a:t> Street Bus Lanes Projects (2018).</a:t>
            </a:r>
          </a:p>
        </p:txBody>
      </p:sp>
      <p:cxnSp>
        <p:nvCxnSpPr>
          <p:cNvPr id="29" name="Straight Connector 28"/>
          <p:cNvCxnSpPr/>
          <p:nvPr/>
        </p:nvCxnSpPr>
        <p:spPr>
          <a:xfrm>
            <a:off x="630000" y="1831037"/>
            <a:ext cx="10933350" cy="0"/>
          </a:xfrm>
          <a:prstGeom prst="line">
            <a:avLst/>
          </a:prstGeom>
          <a:ln w="9525" cap="rnd">
            <a:solidFill>
              <a:schemeClr val="tx1">
                <a:lumMod val="60000"/>
                <a:lumOff val="40000"/>
              </a:schemeClr>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ee4pHeader2"/>
          <p:cNvSpPr txBox="1"/>
          <p:nvPr/>
        </p:nvSpPr>
        <p:spPr>
          <a:xfrm>
            <a:off x="3115382" y="1715931"/>
            <a:ext cx="5962466" cy="246221"/>
          </a:xfrm>
          <a:prstGeom prst="rect">
            <a:avLst/>
          </a:prstGeom>
          <a:solidFill>
            <a:schemeClr val="bg2"/>
          </a:solidFill>
          <a:ln cap="rnd">
            <a:noFill/>
          </a:ln>
        </p:spPr>
        <p:txBody>
          <a:bodyPr wrap="none" lIns="27432" tIns="0" rIns="27432" bIns="0" rtlCol="0" anchor="b" anchorCtr="0">
            <a:spAutoFit/>
          </a:bodyPr>
          <a:lstStyle/>
          <a:p>
            <a:pPr marL="0" lvl="3" algn="ctr"/>
            <a:r>
              <a:rPr lang="en-US" sz="1600" dirty="0">
                <a:solidFill>
                  <a:srgbClr val="575757"/>
                </a:solidFill>
              </a:rPr>
              <a:t>Example: 16</a:t>
            </a:r>
            <a:r>
              <a:rPr lang="en-US" sz="1600" baseline="30000" dirty="0">
                <a:solidFill>
                  <a:srgbClr val="575757"/>
                </a:solidFill>
              </a:rPr>
              <a:t>TH</a:t>
            </a:r>
            <a:r>
              <a:rPr lang="en-US" sz="1600" dirty="0">
                <a:solidFill>
                  <a:srgbClr val="575757"/>
                </a:solidFill>
              </a:rPr>
              <a:t> Street Bus Lane will take ~17 years to implement</a:t>
            </a:r>
          </a:p>
        </p:txBody>
      </p:sp>
    </p:spTree>
    <p:extLst>
      <p:ext uri="{BB962C8B-B14F-4D97-AF65-F5344CB8AC3E}">
        <p14:creationId xmlns:p14="http://schemas.microsoft.com/office/powerpoint/2010/main" val="2022929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30936" y="2596302"/>
            <a:ext cx="10475088" cy="1863725"/>
          </a:xfrm>
        </p:spPr>
        <p:txBody>
          <a:bodyPr/>
          <a:lstStyle/>
          <a:p>
            <a:r>
              <a:rPr lang="en-US" sz="4400" dirty="0"/>
              <a:t>WMATA cannot achieve the 3% cap on operating subsidy growth with the </a:t>
            </a:r>
            <a:r>
              <a:rPr lang="en-US" sz="4400" dirty="0">
                <a:solidFill>
                  <a:schemeClr val="accent2"/>
                </a:solidFill>
              </a:rPr>
              <a:t>current bus operating model</a:t>
            </a:r>
          </a:p>
        </p:txBody>
      </p:sp>
      <p:sp>
        <p:nvSpPr>
          <p:cNvPr id="4" name="Slide Number Placeholder 3"/>
          <p:cNvSpPr>
            <a:spLocks noGrp="1"/>
          </p:cNvSpPr>
          <p:nvPr>
            <p:ph type="sldNum" sz="quarter" idx="13"/>
          </p:nvPr>
        </p:nvSpPr>
        <p:spPr/>
        <p:txBody>
          <a:bodyPr/>
          <a:lstStyle/>
          <a:p>
            <a:fld id="{BBDE5477-E857-49F4-AAAF-4FAD287E2330}" type="slidenum">
              <a:rPr lang="en-US" smtClean="0"/>
              <a:t>24</a:t>
            </a:fld>
            <a:endParaRPr lang="en-US"/>
          </a:p>
        </p:txBody>
      </p:sp>
      <p:grpSp>
        <p:nvGrpSpPr>
          <p:cNvPr id="6" name="bcgIcons_Sale">
            <a:extLst>
              <a:ext uri="{FF2B5EF4-FFF2-40B4-BE49-F238E27FC236}">
                <a16:creationId xmlns:a16="http://schemas.microsoft.com/office/drawing/2014/main" id="{564DFB8A-E59E-4C10-98E5-ADC90BF4B7C0}"/>
              </a:ext>
            </a:extLst>
          </p:cNvPr>
          <p:cNvGrpSpPr>
            <a:grpSpLocks noChangeAspect="1"/>
          </p:cNvGrpSpPr>
          <p:nvPr/>
        </p:nvGrpSpPr>
        <p:grpSpPr bwMode="auto">
          <a:xfrm>
            <a:off x="640066" y="1332143"/>
            <a:ext cx="1136941" cy="1137994"/>
            <a:chOff x="1682" y="0"/>
            <a:chExt cx="4316" cy="4320"/>
          </a:xfrm>
        </p:grpSpPr>
        <p:sp>
          <p:nvSpPr>
            <p:cNvPr id="7" name="AutoShape 3">
              <a:extLst>
                <a:ext uri="{FF2B5EF4-FFF2-40B4-BE49-F238E27FC236}">
                  <a16:creationId xmlns:a16="http://schemas.microsoft.com/office/drawing/2014/main" id="{D577EA19-0231-4C1B-A5D2-7AC1B4822E93}"/>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 name="Freeform 5">
              <a:extLst>
                <a:ext uri="{FF2B5EF4-FFF2-40B4-BE49-F238E27FC236}">
                  <a16:creationId xmlns:a16="http://schemas.microsoft.com/office/drawing/2014/main" id="{7FF95ECB-C8E3-4C8D-B2B2-47F5C123961A}"/>
                </a:ext>
              </a:extLst>
            </p:cNvPr>
            <p:cNvSpPr>
              <a:spLocks noEditPoints="1"/>
            </p:cNvSpPr>
            <p:nvPr/>
          </p:nvSpPr>
          <p:spPr bwMode="auto">
            <a:xfrm>
              <a:off x="2394" y="677"/>
              <a:ext cx="2894" cy="2966"/>
            </a:xfrm>
            <a:custGeom>
              <a:avLst/>
              <a:gdLst>
                <a:gd name="T0" fmla="*/ 704 w 1545"/>
                <a:gd name="T1" fmla="*/ 1582 h 1582"/>
                <a:gd name="T2" fmla="*/ 674 w 1545"/>
                <a:gd name="T3" fmla="*/ 1571 h 1582"/>
                <a:gd name="T4" fmla="*/ 15 w 1545"/>
                <a:gd name="T5" fmla="*/ 959 h 1582"/>
                <a:gd name="T6" fmla="*/ 1 w 1545"/>
                <a:gd name="T7" fmla="*/ 929 h 1582"/>
                <a:gd name="T8" fmla="*/ 12 w 1545"/>
                <a:gd name="T9" fmla="*/ 897 h 1582"/>
                <a:gd name="T10" fmla="*/ 717 w 1545"/>
                <a:gd name="T11" fmla="*/ 136 h 1582"/>
                <a:gd name="T12" fmla="*/ 727 w 1545"/>
                <a:gd name="T13" fmla="*/ 130 h 1582"/>
                <a:gd name="T14" fmla="*/ 1136 w 1545"/>
                <a:gd name="T15" fmla="*/ 4 h 1582"/>
                <a:gd name="T16" fmla="*/ 1139 w 1545"/>
                <a:gd name="T17" fmla="*/ 3 h 1582"/>
                <a:gd name="T18" fmla="*/ 1180 w 1545"/>
                <a:gd name="T19" fmla="*/ 13 h 1582"/>
                <a:gd name="T20" fmla="*/ 1529 w 1545"/>
                <a:gd name="T21" fmla="*/ 336 h 1582"/>
                <a:gd name="T22" fmla="*/ 1542 w 1545"/>
                <a:gd name="T23" fmla="*/ 379 h 1582"/>
                <a:gd name="T24" fmla="*/ 1542 w 1545"/>
                <a:gd name="T25" fmla="*/ 380 h 1582"/>
                <a:gd name="T26" fmla="*/ 1447 w 1545"/>
                <a:gd name="T27" fmla="*/ 797 h 1582"/>
                <a:gd name="T28" fmla="*/ 1441 w 1545"/>
                <a:gd name="T29" fmla="*/ 807 h 1582"/>
                <a:gd name="T30" fmla="*/ 736 w 1545"/>
                <a:gd name="T31" fmla="*/ 1568 h 1582"/>
                <a:gd name="T32" fmla="*/ 706 w 1545"/>
                <a:gd name="T33" fmla="*/ 1582 h 1582"/>
                <a:gd name="T34" fmla="*/ 704 w 1545"/>
                <a:gd name="T35" fmla="*/ 1582 h 1582"/>
                <a:gd name="T36" fmla="*/ 704 w 1545"/>
                <a:gd name="T37" fmla="*/ 1538 h 1582"/>
                <a:gd name="T38" fmla="*/ 704 w 1545"/>
                <a:gd name="T39" fmla="*/ 1538 h 1582"/>
                <a:gd name="T40" fmla="*/ 704 w 1545"/>
                <a:gd name="T41" fmla="*/ 1538 h 1582"/>
                <a:gd name="T42" fmla="*/ 746 w 1545"/>
                <a:gd name="T43" fmla="*/ 171 h 1582"/>
                <a:gd name="T44" fmla="*/ 45 w 1545"/>
                <a:gd name="T45" fmla="*/ 927 h 1582"/>
                <a:gd name="T46" fmla="*/ 704 w 1545"/>
                <a:gd name="T47" fmla="*/ 1538 h 1582"/>
                <a:gd name="T48" fmla="*/ 1405 w 1545"/>
                <a:gd name="T49" fmla="*/ 782 h 1582"/>
                <a:gd name="T50" fmla="*/ 1499 w 1545"/>
                <a:gd name="T51" fmla="*/ 371 h 1582"/>
                <a:gd name="T52" fmla="*/ 1499 w 1545"/>
                <a:gd name="T53" fmla="*/ 369 h 1582"/>
                <a:gd name="T54" fmla="*/ 1151 w 1545"/>
                <a:gd name="T55" fmla="*/ 46 h 1582"/>
                <a:gd name="T56" fmla="*/ 1147 w 1545"/>
                <a:gd name="T57" fmla="*/ 46 h 1582"/>
                <a:gd name="T58" fmla="*/ 746 w 1545"/>
                <a:gd name="T59" fmla="*/ 171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5" h="1582">
                  <a:moveTo>
                    <a:pt x="704" y="1582"/>
                  </a:moveTo>
                  <a:cubicBezTo>
                    <a:pt x="693" y="1582"/>
                    <a:pt x="682" y="1578"/>
                    <a:pt x="674" y="1571"/>
                  </a:cubicBezTo>
                  <a:cubicBezTo>
                    <a:pt x="15" y="959"/>
                    <a:pt x="15" y="959"/>
                    <a:pt x="15" y="959"/>
                  </a:cubicBezTo>
                  <a:cubicBezTo>
                    <a:pt x="6" y="951"/>
                    <a:pt x="1" y="941"/>
                    <a:pt x="1" y="929"/>
                  </a:cubicBezTo>
                  <a:cubicBezTo>
                    <a:pt x="0" y="917"/>
                    <a:pt x="4" y="906"/>
                    <a:pt x="12" y="897"/>
                  </a:cubicBezTo>
                  <a:cubicBezTo>
                    <a:pt x="717" y="136"/>
                    <a:pt x="717" y="136"/>
                    <a:pt x="717" y="136"/>
                  </a:cubicBezTo>
                  <a:cubicBezTo>
                    <a:pt x="720" y="134"/>
                    <a:pt x="723" y="132"/>
                    <a:pt x="727" y="130"/>
                  </a:cubicBezTo>
                  <a:cubicBezTo>
                    <a:pt x="1136" y="4"/>
                    <a:pt x="1136" y="4"/>
                    <a:pt x="1136" y="4"/>
                  </a:cubicBezTo>
                  <a:cubicBezTo>
                    <a:pt x="1137" y="3"/>
                    <a:pt x="1138" y="3"/>
                    <a:pt x="1139" y="3"/>
                  </a:cubicBezTo>
                  <a:cubicBezTo>
                    <a:pt x="1150" y="1"/>
                    <a:pt x="1166" y="0"/>
                    <a:pt x="1180" y="13"/>
                  </a:cubicBezTo>
                  <a:cubicBezTo>
                    <a:pt x="1529" y="336"/>
                    <a:pt x="1529" y="336"/>
                    <a:pt x="1529" y="336"/>
                  </a:cubicBezTo>
                  <a:cubicBezTo>
                    <a:pt x="1540" y="347"/>
                    <a:pt x="1545" y="363"/>
                    <a:pt x="1542" y="379"/>
                  </a:cubicBezTo>
                  <a:cubicBezTo>
                    <a:pt x="1542" y="380"/>
                    <a:pt x="1542" y="380"/>
                    <a:pt x="1542" y="380"/>
                  </a:cubicBezTo>
                  <a:cubicBezTo>
                    <a:pt x="1447" y="797"/>
                    <a:pt x="1447" y="797"/>
                    <a:pt x="1447" y="797"/>
                  </a:cubicBezTo>
                  <a:cubicBezTo>
                    <a:pt x="1446" y="801"/>
                    <a:pt x="1444" y="805"/>
                    <a:pt x="1441" y="807"/>
                  </a:cubicBezTo>
                  <a:cubicBezTo>
                    <a:pt x="736" y="1568"/>
                    <a:pt x="736" y="1568"/>
                    <a:pt x="736" y="1568"/>
                  </a:cubicBezTo>
                  <a:cubicBezTo>
                    <a:pt x="728" y="1577"/>
                    <a:pt x="718" y="1582"/>
                    <a:pt x="706" y="1582"/>
                  </a:cubicBezTo>
                  <a:cubicBezTo>
                    <a:pt x="705" y="1582"/>
                    <a:pt x="705" y="1582"/>
                    <a:pt x="704" y="1582"/>
                  </a:cubicBezTo>
                  <a:close/>
                  <a:moveTo>
                    <a:pt x="704" y="1538"/>
                  </a:moveTo>
                  <a:cubicBezTo>
                    <a:pt x="704" y="1538"/>
                    <a:pt x="704" y="1538"/>
                    <a:pt x="704" y="1538"/>
                  </a:cubicBezTo>
                  <a:cubicBezTo>
                    <a:pt x="704" y="1538"/>
                    <a:pt x="704" y="1538"/>
                    <a:pt x="704" y="1538"/>
                  </a:cubicBezTo>
                  <a:close/>
                  <a:moveTo>
                    <a:pt x="746" y="171"/>
                  </a:moveTo>
                  <a:cubicBezTo>
                    <a:pt x="45" y="927"/>
                    <a:pt x="45" y="927"/>
                    <a:pt x="45" y="927"/>
                  </a:cubicBezTo>
                  <a:cubicBezTo>
                    <a:pt x="704" y="1538"/>
                    <a:pt x="704" y="1538"/>
                    <a:pt x="704" y="1538"/>
                  </a:cubicBezTo>
                  <a:cubicBezTo>
                    <a:pt x="1405" y="782"/>
                    <a:pt x="1405" y="782"/>
                    <a:pt x="1405" y="782"/>
                  </a:cubicBezTo>
                  <a:cubicBezTo>
                    <a:pt x="1499" y="371"/>
                    <a:pt x="1499" y="371"/>
                    <a:pt x="1499" y="371"/>
                  </a:cubicBezTo>
                  <a:cubicBezTo>
                    <a:pt x="1499" y="370"/>
                    <a:pt x="1499" y="369"/>
                    <a:pt x="1499" y="369"/>
                  </a:cubicBezTo>
                  <a:cubicBezTo>
                    <a:pt x="1151" y="46"/>
                    <a:pt x="1151" y="46"/>
                    <a:pt x="1151" y="46"/>
                  </a:cubicBezTo>
                  <a:cubicBezTo>
                    <a:pt x="1150" y="46"/>
                    <a:pt x="1149" y="46"/>
                    <a:pt x="1147" y="46"/>
                  </a:cubicBezTo>
                  <a:lnTo>
                    <a:pt x="746" y="1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 name="Freeform 6">
              <a:extLst>
                <a:ext uri="{FF2B5EF4-FFF2-40B4-BE49-F238E27FC236}">
                  <a16:creationId xmlns:a16="http://schemas.microsoft.com/office/drawing/2014/main" id="{45C49935-0D7D-4E8A-B347-75ECBE6F51A6}"/>
                </a:ext>
              </a:extLst>
            </p:cNvPr>
            <p:cNvSpPr>
              <a:spLocks noEditPoints="1"/>
            </p:cNvSpPr>
            <p:nvPr/>
          </p:nvSpPr>
          <p:spPr bwMode="auto">
            <a:xfrm>
              <a:off x="2589" y="849"/>
              <a:ext cx="2527" cy="2601"/>
            </a:xfrm>
            <a:custGeom>
              <a:avLst/>
              <a:gdLst>
                <a:gd name="T0" fmla="*/ 524 w 1349"/>
                <a:gd name="T1" fmla="*/ 640 h 1387"/>
                <a:gd name="T2" fmla="*/ 520 w 1349"/>
                <a:gd name="T3" fmla="*/ 541 h 1387"/>
                <a:gd name="T4" fmla="*/ 571 w 1349"/>
                <a:gd name="T5" fmla="*/ 519 h 1387"/>
                <a:gd name="T6" fmla="*/ 619 w 1349"/>
                <a:gd name="T7" fmla="*/ 537 h 1387"/>
                <a:gd name="T8" fmla="*/ 641 w 1349"/>
                <a:gd name="T9" fmla="*/ 586 h 1387"/>
                <a:gd name="T10" fmla="*/ 622 w 1349"/>
                <a:gd name="T11" fmla="*/ 636 h 1387"/>
                <a:gd name="T12" fmla="*/ 524 w 1349"/>
                <a:gd name="T13" fmla="*/ 640 h 1387"/>
                <a:gd name="T14" fmla="*/ 589 w 1349"/>
                <a:gd name="T15" fmla="*/ 955 h 1387"/>
                <a:gd name="T16" fmla="*/ 537 w 1349"/>
                <a:gd name="T17" fmla="*/ 977 h 1387"/>
                <a:gd name="T18" fmla="*/ 519 w 1349"/>
                <a:gd name="T19" fmla="*/ 1028 h 1387"/>
                <a:gd name="T20" fmla="*/ 541 w 1349"/>
                <a:gd name="T21" fmla="*/ 1076 h 1387"/>
                <a:gd name="T22" fmla="*/ 640 w 1349"/>
                <a:gd name="T23" fmla="*/ 1072 h 1387"/>
                <a:gd name="T24" fmla="*/ 636 w 1349"/>
                <a:gd name="T25" fmla="*/ 974 h 1387"/>
                <a:gd name="T26" fmla="*/ 589 w 1349"/>
                <a:gd name="T27" fmla="*/ 955 h 1387"/>
                <a:gd name="T28" fmla="*/ 1349 w 1349"/>
                <a:gd name="T29" fmla="*/ 292 h 1387"/>
                <a:gd name="T30" fmla="*/ 1263 w 1349"/>
                <a:gd name="T31" fmla="*/ 669 h 1387"/>
                <a:gd name="T32" fmla="*/ 598 w 1349"/>
                <a:gd name="T33" fmla="*/ 1387 h 1387"/>
                <a:gd name="T34" fmla="*/ 0 w 1349"/>
                <a:gd name="T35" fmla="*/ 833 h 1387"/>
                <a:gd name="T36" fmla="*/ 665 w 1349"/>
                <a:gd name="T37" fmla="*/ 115 h 1387"/>
                <a:gd name="T38" fmla="*/ 1035 w 1349"/>
                <a:gd name="T39" fmla="*/ 0 h 1387"/>
                <a:gd name="T40" fmla="*/ 1349 w 1349"/>
                <a:gd name="T41" fmla="*/ 292 h 1387"/>
                <a:gd name="T42" fmla="*/ 494 w 1349"/>
                <a:gd name="T43" fmla="*/ 672 h 1387"/>
                <a:gd name="T44" fmla="*/ 571 w 1349"/>
                <a:gd name="T45" fmla="*/ 703 h 1387"/>
                <a:gd name="T46" fmla="*/ 655 w 1349"/>
                <a:gd name="T47" fmla="*/ 666 h 1387"/>
                <a:gd name="T48" fmla="*/ 685 w 1349"/>
                <a:gd name="T49" fmla="*/ 584 h 1387"/>
                <a:gd name="T50" fmla="*/ 649 w 1349"/>
                <a:gd name="T51" fmla="*/ 505 h 1387"/>
                <a:gd name="T52" fmla="*/ 567 w 1349"/>
                <a:gd name="T53" fmla="*/ 475 h 1387"/>
                <a:gd name="T54" fmla="*/ 488 w 1349"/>
                <a:gd name="T55" fmla="*/ 511 h 1387"/>
                <a:gd name="T56" fmla="*/ 494 w 1349"/>
                <a:gd name="T57" fmla="*/ 672 h 1387"/>
                <a:gd name="T58" fmla="*/ 666 w 1349"/>
                <a:gd name="T59" fmla="*/ 941 h 1387"/>
                <a:gd name="T60" fmla="*/ 505 w 1349"/>
                <a:gd name="T61" fmla="*/ 947 h 1387"/>
                <a:gd name="T62" fmla="*/ 475 w 1349"/>
                <a:gd name="T63" fmla="*/ 1029 h 1387"/>
                <a:gd name="T64" fmla="*/ 511 w 1349"/>
                <a:gd name="T65" fmla="*/ 1108 h 1387"/>
                <a:gd name="T66" fmla="*/ 589 w 1349"/>
                <a:gd name="T67" fmla="*/ 1139 h 1387"/>
                <a:gd name="T68" fmla="*/ 593 w 1349"/>
                <a:gd name="T69" fmla="*/ 1139 h 1387"/>
                <a:gd name="T70" fmla="*/ 672 w 1349"/>
                <a:gd name="T71" fmla="*/ 1102 h 1387"/>
                <a:gd name="T72" fmla="*/ 666 w 1349"/>
                <a:gd name="T73" fmla="*/ 941 h 1387"/>
                <a:gd name="T74" fmla="*/ 945 w 1349"/>
                <a:gd name="T75" fmla="*/ 766 h 1387"/>
                <a:gd name="T76" fmla="*/ 921 w 1349"/>
                <a:gd name="T77" fmla="*/ 746 h 1387"/>
                <a:gd name="T78" fmla="*/ 248 w 1349"/>
                <a:gd name="T79" fmla="*/ 809 h 1387"/>
                <a:gd name="T80" fmla="*/ 228 w 1349"/>
                <a:gd name="T81" fmla="*/ 833 h 1387"/>
                <a:gd name="T82" fmla="*/ 250 w 1349"/>
                <a:gd name="T83" fmla="*/ 853 h 1387"/>
                <a:gd name="T84" fmla="*/ 252 w 1349"/>
                <a:gd name="T85" fmla="*/ 853 h 1387"/>
                <a:gd name="T86" fmla="*/ 925 w 1349"/>
                <a:gd name="T87" fmla="*/ 790 h 1387"/>
                <a:gd name="T88" fmla="*/ 945 w 1349"/>
                <a:gd name="T89" fmla="*/ 766 h 1387"/>
                <a:gd name="T90" fmla="*/ 1137 w 1349"/>
                <a:gd name="T91" fmla="*/ 206 h 1387"/>
                <a:gd name="T92" fmla="*/ 1018 w 1349"/>
                <a:gd name="T93" fmla="*/ 210 h 1387"/>
                <a:gd name="T94" fmla="*/ 1023 w 1349"/>
                <a:gd name="T95" fmla="*/ 329 h 1387"/>
                <a:gd name="T96" fmla="*/ 1141 w 1349"/>
                <a:gd name="T97" fmla="*/ 325 h 1387"/>
                <a:gd name="T98" fmla="*/ 1137 w 1349"/>
                <a:gd name="T99" fmla="*/ 20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9" h="1387">
                  <a:moveTo>
                    <a:pt x="524" y="640"/>
                  </a:moveTo>
                  <a:cubicBezTo>
                    <a:pt x="495" y="614"/>
                    <a:pt x="494" y="569"/>
                    <a:pt x="520" y="541"/>
                  </a:cubicBezTo>
                  <a:cubicBezTo>
                    <a:pt x="534" y="526"/>
                    <a:pt x="552" y="519"/>
                    <a:pt x="571" y="519"/>
                  </a:cubicBezTo>
                  <a:cubicBezTo>
                    <a:pt x="588" y="519"/>
                    <a:pt x="605" y="525"/>
                    <a:pt x="619" y="537"/>
                  </a:cubicBezTo>
                  <a:cubicBezTo>
                    <a:pt x="632" y="550"/>
                    <a:pt x="640" y="567"/>
                    <a:pt x="641" y="586"/>
                  </a:cubicBezTo>
                  <a:cubicBezTo>
                    <a:pt x="642" y="605"/>
                    <a:pt x="635" y="623"/>
                    <a:pt x="622" y="636"/>
                  </a:cubicBezTo>
                  <a:cubicBezTo>
                    <a:pt x="596" y="665"/>
                    <a:pt x="552" y="666"/>
                    <a:pt x="524" y="640"/>
                  </a:cubicBezTo>
                  <a:close/>
                  <a:moveTo>
                    <a:pt x="589" y="955"/>
                  </a:moveTo>
                  <a:cubicBezTo>
                    <a:pt x="570" y="955"/>
                    <a:pt x="551" y="962"/>
                    <a:pt x="537" y="977"/>
                  </a:cubicBezTo>
                  <a:cubicBezTo>
                    <a:pt x="525" y="991"/>
                    <a:pt x="518" y="1009"/>
                    <a:pt x="519" y="1028"/>
                  </a:cubicBezTo>
                  <a:cubicBezTo>
                    <a:pt x="519" y="1046"/>
                    <a:pt x="527" y="1064"/>
                    <a:pt x="541" y="1076"/>
                  </a:cubicBezTo>
                  <a:cubicBezTo>
                    <a:pt x="569" y="1102"/>
                    <a:pt x="614" y="1101"/>
                    <a:pt x="640" y="1072"/>
                  </a:cubicBezTo>
                  <a:cubicBezTo>
                    <a:pt x="666" y="1044"/>
                    <a:pt x="665" y="1000"/>
                    <a:pt x="636" y="974"/>
                  </a:cubicBezTo>
                  <a:cubicBezTo>
                    <a:pt x="623" y="961"/>
                    <a:pt x="606" y="955"/>
                    <a:pt x="589" y="955"/>
                  </a:cubicBezTo>
                  <a:close/>
                  <a:moveTo>
                    <a:pt x="1349" y="292"/>
                  </a:moveTo>
                  <a:cubicBezTo>
                    <a:pt x="1263" y="669"/>
                    <a:pt x="1263" y="669"/>
                    <a:pt x="1263" y="669"/>
                  </a:cubicBezTo>
                  <a:cubicBezTo>
                    <a:pt x="598" y="1387"/>
                    <a:pt x="598" y="1387"/>
                    <a:pt x="598" y="1387"/>
                  </a:cubicBezTo>
                  <a:cubicBezTo>
                    <a:pt x="0" y="833"/>
                    <a:pt x="0" y="833"/>
                    <a:pt x="0" y="833"/>
                  </a:cubicBezTo>
                  <a:cubicBezTo>
                    <a:pt x="665" y="115"/>
                    <a:pt x="665" y="115"/>
                    <a:pt x="665" y="115"/>
                  </a:cubicBezTo>
                  <a:cubicBezTo>
                    <a:pt x="1035" y="0"/>
                    <a:pt x="1035" y="0"/>
                    <a:pt x="1035" y="0"/>
                  </a:cubicBezTo>
                  <a:lnTo>
                    <a:pt x="1349" y="292"/>
                  </a:lnTo>
                  <a:close/>
                  <a:moveTo>
                    <a:pt x="494" y="672"/>
                  </a:moveTo>
                  <a:cubicBezTo>
                    <a:pt x="516" y="693"/>
                    <a:pt x="543" y="703"/>
                    <a:pt x="571" y="703"/>
                  </a:cubicBezTo>
                  <a:cubicBezTo>
                    <a:pt x="602" y="703"/>
                    <a:pt x="632" y="690"/>
                    <a:pt x="655" y="666"/>
                  </a:cubicBezTo>
                  <a:cubicBezTo>
                    <a:pt x="675" y="644"/>
                    <a:pt x="686" y="615"/>
                    <a:pt x="685" y="584"/>
                  </a:cubicBezTo>
                  <a:cubicBezTo>
                    <a:pt x="684" y="554"/>
                    <a:pt x="671" y="526"/>
                    <a:pt x="649" y="505"/>
                  </a:cubicBezTo>
                  <a:cubicBezTo>
                    <a:pt x="626" y="484"/>
                    <a:pt x="597" y="474"/>
                    <a:pt x="567" y="475"/>
                  </a:cubicBezTo>
                  <a:cubicBezTo>
                    <a:pt x="536" y="476"/>
                    <a:pt x="508" y="489"/>
                    <a:pt x="488" y="511"/>
                  </a:cubicBezTo>
                  <a:cubicBezTo>
                    <a:pt x="445" y="557"/>
                    <a:pt x="448" y="630"/>
                    <a:pt x="494" y="672"/>
                  </a:cubicBezTo>
                  <a:close/>
                  <a:moveTo>
                    <a:pt x="666" y="941"/>
                  </a:moveTo>
                  <a:cubicBezTo>
                    <a:pt x="620" y="899"/>
                    <a:pt x="548" y="901"/>
                    <a:pt x="505" y="947"/>
                  </a:cubicBezTo>
                  <a:cubicBezTo>
                    <a:pt x="484" y="970"/>
                    <a:pt x="474" y="999"/>
                    <a:pt x="475" y="1029"/>
                  </a:cubicBezTo>
                  <a:cubicBezTo>
                    <a:pt x="476" y="1060"/>
                    <a:pt x="489" y="1088"/>
                    <a:pt x="511" y="1108"/>
                  </a:cubicBezTo>
                  <a:cubicBezTo>
                    <a:pt x="532" y="1128"/>
                    <a:pt x="560" y="1139"/>
                    <a:pt x="589" y="1139"/>
                  </a:cubicBezTo>
                  <a:cubicBezTo>
                    <a:pt x="590" y="1139"/>
                    <a:pt x="592" y="1139"/>
                    <a:pt x="593" y="1139"/>
                  </a:cubicBezTo>
                  <a:cubicBezTo>
                    <a:pt x="623" y="1138"/>
                    <a:pt x="652" y="1125"/>
                    <a:pt x="672" y="1102"/>
                  </a:cubicBezTo>
                  <a:cubicBezTo>
                    <a:pt x="715" y="1056"/>
                    <a:pt x="712" y="984"/>
                    <a:pt x="666" y="941"/>
                  </a:cubicBezTo>
                  <a:close/>
                  <a:moveTo>
                    <a:pt x="945" y="766"/>
                  </a:moveTo>
                  <a:cubicBezTo>
                    <a:pt x="944" y="754"/>
                    <a:pt x="933" y="745"/>
                    <a:pt x="921" y="746"/>
                  </a:cubicBezTo>
                  <a:cubicBezTo>
                    <a:pt x="248" y="809"/>
                    <a:pt x="248" y="809"/>
                    <a:pt x="248" y="809"/>
                  </a:cubicBezTo>
                  <a:cubicBezTo>
                    <a:pt x="236" y="810"/>
                    <a:pt x="227" y="821"/>
                    <a:pt x="228" y="833"/>
                  </a:cubicBezTo>
                  <a:cubicBezTo>
                    <a:pt x="229" y="845"/>
                    <a:pt x="239" y="853"/>
                    <a:pt x="250" y="853"/>
                  </a:cubicBezTo>
                  <a:cubicBezTo>
                    <a:pt x="251" y="853"/>
                    <a:pt x="251" y="853"/>
                    <a:pt x="252" y="853"/>
                  </a:cubicBezTo>
                  <a:cubicBezTo>
                    <a:pt x="925" y="790"/>
                    <a:pt x="925" y="790"/>
                    <a:pt x="925" y="790"/>
                  </a:cubicBezTo>
                  <a:cubicBezTo>
                    <a:pt x="937" y="789"/>
                    <a:pt x="946" y="778"/>
                    <a:pt x="945" y="766"/>
                  </a:cubicBezTo>
                  <a:close/>
                  <a:moveTo>
                    <a:pt x="1137" y="206"/>
                  </a:moveTo>
                  <a:cubicBezTo>
                    <a:pt x="1103" y="174"/>
                    <a:pt x="1050" y="176"/>
                    <a:pt x="1018" y="210"/>
                  </a:cubicBezTo>
                  <a:cubicBezTo>
                    <a:pt x="987" y="244"/>
                    <a:pt x="989" y="298"/>
                    <a:pt x="1023" y="329"/>
                  </a:cubicBezTo>
                  <a:cubicBezTo>
                    <a:pt x="1057" y="361"/>
                    <a:pt x="1110" y="359"/>
                    <a:pt x="1141" y="325"/>
                  </a:cubicBezTo>
                  <a:cubicBezTo>
                    <a:pt x="1173" y="290"/>
                    <a:pt x="1171" y="237"/>
                    <a:pt x="1137" y="2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Tree>
    <p:extLst>
      <p:ext uri="{BB962C8B-B14F-4D97-AF65-F5344CB8AC3E}">
        <p14:creationId xmlns:p14="http://schemas.microsoft.com/office/powerpoint/2010/main" val="712222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1" y="1114428"/>
            <a:ext cx="3218688" cy="795089"/>
          </a:xfrm>
        </p:spPr>
        <p:txBody>
          <a:bodyPr/>
          <a:lstStyle/>
          <a:p>
            <a:r>
              <a:rPr lang="en-US" dirty="0"/>
              <a:t>What is the subsidy?</a:t>
            </a:r>
          </a:p>
        </p:txBody>
      </p:sp>
      <p:sp>
        <p:nvSpPr>
          <p:cNvPr id="5" name="Content Placeholder 4"/>
          <p:cNvSpPr>
            <a:spLocks noGrp="1"/>
          </p:cNvSpPr>
          <p:nvPr>
            <p:ph idx="1"/>
          </p:nvPr>
        </p:nvSpPr>
        <p:spPr>
          <a:xfrm>
            <a:off x="685800" y="1938092"/>
            <a:ext cx="2743200" cy="3623031"/>
          </a:xfrm>
        </p:spPr>
        <p:txBody>
          <a:bodyPr/>
          <a:lstStyle/>
          <a:p>
            <a:endParaRPr lang="en-US" dirty="0"/>
          </a:p>
          <a:p>
            <a:r>
              <a:rPr lang="en-US" dirty="0"/>
              <a:t>The subsidy is the </a:t>
            </a:r>
            <a:r>
              <a:rPr lang="en-US" b="1" dirty="0"/>
              <a:t>financial contributions</a:t>
            </a:r>
            <a:r>
              <a:rPr lang="en-US" dirty="0"/>
              <a:t> from state and local governments to </a:t>
            </a:r>
            <a:r>
              <a:rPr lang="en-US" b="1" dirty="0"/>
              <a:t>supplement operating revenues </a:t>
            </a:r>
            <a:r>
              <a:rPr lang="en-US" dirty="0"/>
              <a:t>from fares, parking, advertising, and other sources</a:t>
            </a:r>
          </a:p>
        </p:txBody>
      </p:sp>
      <p:sp>
        <p:nvSpPr>
          <p:cNvPr id="3" name="Slide Number Placeholder 2"/>
          <p:cNvSpPr>
            <a:spLocks noGrp="1"/>
          </p:cNvSpPr>
          <p:nvPr>
            <p:ph type="sldNum" sz="quarter" idx="12"/>
          </p:nvPr>
        </p:nvSpPr>
        <p:spPr/>
        <p:txBody>
          <a:bodyPr/>
          <a:lstStyle/>
          <a:p>
            <a:fld id="{BBDE5477-E857-49F4-AAAF-4FAD287E2330}" type="slidenum">
              <a:rPr lang="en-US" smtClean="0"/>
              <a:pPr/>
              <a:t>25</a:t>
            </a:fld>
            <a:endParaRPr lang="en-US"/>
          </a:p>
        </p:txBody>
      </p:sp>
      <p:sp>
        <p:nvSpPr>
          <p:cNvPr id="6" name="ee4pContent1"/>
          <p:cNvSpPr txBox="1"/>
          <p:nvPr/>
        </p:nvSpPr>
        <p:spPr>
          <a:xfrm>
            <a:off x="6400882" y="2030196"/>
            <a:ext cx="5098968" cy="726776"/>
          </a:xfrm>
          <a:prstGeom prst="rect">
            <a:avLst/>
          </a:prstGeom>
          <a:ln cap="rnd">
            <a:noFill/>
          </a:ln>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600"/>
              </a:lnSpc>
            </a:pPr>
            <a:r>
              <a:rPr lang="en-US" sz="2400" dirty="0">
                <a:solidFill>
                  <a:srgbClr val="FFFFFF"/>
                </a:solidFill>
                <a:latin typeface="Arial" panose="020B0604020202020204" pitchFamily="34" charset="0"/>
                <a:cs typeface="Arial" panose="020B0604020202020204" pitchFamily="34" charset="0"/>
              </a:rPr>
              <a:t>Limits annual </a:t>
            </a:r>
            <a:r>
              <a:rPr lang="en-US" sz="2400" b="1" dirty="0">
                <a:solidFill>
                  <a:schemeClr val="accent2"/>
                </a:solidFill>
                <a:latin typeface="Arial" panose="020B0604020202020204" pitchFamily="34" charset="0"/>
                <a:cs typeface="Arial" panose="020B0604020202020204" pitchFamily="34" charset="0"/>
              </a:rPr>
              <a:t>subsidy growth to 3% </a:t>
            </a:r>
            <a:r>
              <a:rPr lang="en-US" sz="2400" dirty="0">
                <a:solidFill>
                  <a:srgbClr val="FFFFFF"/>
                </a:solidFill>
                <a:latin typeface="Arial" panose="020B0604020202020204" pitchFamily="34" charset="0"/>
                <a:cs typeface="Arial" panose="020B0604020202020204" pitchFamily="34" charset="0"/>
              </a:rPr>
              <a:t>as part of long-term financial sustainability plan</a:t>
            </a:r>
          </a:p>
        </p:txBody>
      </p:sp>
      <p:sp>
        <p:nvSpPr>
          <p:cNvPr id="7" name="ee4pContent2"/>
          <p:cNvSpPr txBox="1"/>
          <p:nvPr/>
        </p:nvSpPr>
        <p:spPr>
          <a:xfrm>
            <a:off x="6400882" y="3563373"/>
            <a:ext cx="5098968" cy="747897"/>
          </a:xfrm>
          <a:prstGeom prst="rect">
            <a:avLst/>
          </a:prstGeom>
          <a:ln cap="rnd">
            <a:noFill/>
          </a:ln>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600"/>
              </a:lnSpc>
            </a:pPr>
            <a:r>
              <a:rPr lang="en-US" sz="2400" dirty="0">
                <a:solidFill>
                  <a:srgbClr val="FFFFFF"/>
                </a:solidFill>
                <a:latin typeface="Arial" panose="020B0604020202020204" pitchFamily="34" charset="0"/>
                <a:ea typeface="Calibri" panose="020F0502020204030204" pitchFamily="34" charset="0"/>
                <a:cs typeface="Arial" panose="020B0604020202020204" pitchFamily="34" charset="0"/>
              </a:rPr>
              <a:t>Applies to subsidy </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for</a:t>
            </a:r>
            <a:r>
              <a:rPr lang="en-US" sz="2400" b="1" dirty="0">
                <a:solidFill>
                  <a:schemeClr val="accent2"/>
                </a:solidFill>
                <a:latin typeface="Arial" panose="020B0604020202020204" pitchFamily="34" charset="0"/>
                <a:ea typeface="Calibri" panose="020F0502020204030204" pitchFamily="34" charset="0"/>
                <a:cs typeface="Arial" panose="020B0604020202020204" pitchFamily="34" charset="0"/>
              </a:rPr>
              <a:t> Metrorail and Metrobus </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operations</a:t>
            </a:r>
          </a:p>
        </p:txBody>
      </p:sp>
      <p:grpSp>
        <p:nvGrpSpPr>
          <p:cNvPr id="8" name="Group 7"/>
          <p:cNvGrpSpPr>
            <a:grpSpLocks noChangeAspect="1"/>
          </p:cNvGrpSpPr>
          <p:nvPr/>
        </p:nvGrpSpPr>
        <p:grpSpPr>
          <a:xfrm>
            <a:off x="5241827" y="1803441"/>
            <a:ext cx="953531" cy="953531"/>
            <a:chOff x="5273040" y="2606040"/>
            <a:chExt cx="1645920" cy="1645920"/>
          </a:xfrm>
        </p:grpSpPr>
        <p:sp>
          <p:nvSpPr>
            <p:cNvPr id="13" name="AutoShape 3"/>
            <p:cNvSpPr>
              <a:spLocks noChangeAspect="1" noChangeArrowheads="1" noTextEdit="1"/>
            </p:cNvSpPr>
            <p:nvPr/>
          </p:nvSpPr>
          <p:spPr bwMode="auto">
            <a:xfrm>
              <a:off x="5273040" y="2606040"/>
              <a:ext cx="164592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4" name="Group 13"/>
            <p:cNvGrpSpPr/>
            <p:nvPr/>
          </p:nvGrpSpPr>
          <p:grpSpPr>
            <a:xfrm>
              <a:off x="5443728" y="2878074"/>
              <a:ext cx="1304544" cy="1101852"/>
              <a:chOff x="5443728" y="2878074"/>
              <a:chExt cx="1304544" cy="1101852"/>
            </a:xfrm>
          </p:grpSpPr>
          <p:sp>
            <p:nvSpPr>
              <p:cNvPr id="15" name="Freeform 14"/>
              <p:cNvSpPr>
                <a:spLocks/>
              </p:cNvSpPr>
              <p:nvPr/>
            </p:nvSpPr>
            <p:spPr bwMode="auto">
              <a:xfrm>
                <a:off x="5646801" y="2878074"/>
                <a:ext cx="1101471" cy="1101852"/>
              </a:xfrm>
              <a:custGeom>
                <a:avLst/>
                <a:gdLst>
                  <a:gd name="connsiteX0" fmla="*/ 3666859 w 4589463"/>
                  <a:gd name="connsiteY0" fmla="*/ 2782888 h 4591051"/>
                  <a:gd name="connsiteX1" fmla="*/ 4589463 w 4589463"/>
                  <a:gd name="connsiteY1" fmla="*/ 2782888 h 4591051"/>
                  <a:gd name="connsiteX2" fmla="*/ 4515059 w 4589463"/>
                  <a:gd name="connsiteY2" fmla="*/ 3357807 h 4591051"/>
                  <a:gd name="connsiteX3" fmla="*/ 4482322 w 4589463"/>
                  <a:gd name="connsiteY3" fmla="*/ 3479940 h 4591051"/>
                  <a:gd name="connsiteX4" fmla="*/ 4443632 w 4589463"/>
                  <a:gd name="connsiteY4" fmla="*/ 3599094 h 4591051"/>
                  <a:gd name="connsiteX5" fmla="*/ 4351372 w 4589463"/>
                  <a:gd name="connsiteY5" fmla="*/ 3831444 h 4591051"/>
                  <a:gd name="connsiteX6" fmla="*/ 4300777 w 4589463"/>
                  <a:gd name="connsiteY6" fmla="*/ 3941662 h 4591051"/>
                  <a:gd name="connsiteX7" fmla="*/ 4241254 w 4589463"/>
                  <a:gd name="connsiteY7" fmla="*/ 4051879 h 4591051"/>
                  <a:gd name="connsiteX8" fmla="*/ 4178755 w 4589463"/>
                  <a:gd name="connsiteY8" fmla="*/ 4159118 h 4591051"/>
                  <a:gd name="connsiteX9" fmla="*/ 4074591 w 4589463"/>
                  <a:gd name="connsiteY9" fmla="*/ 4308060 h 4591051"/>
                  <a:gd name="connsiteX10" fmla="*/ 3842452 w 4589463"/>
                  <a:gd name="connsiteY10" fmla="*/ 4591051 h 4591051"/>
                  <a:gd name="connsiteX11" fmla="*/ 3187700 w 4589463"/>
                  <a:gd name="connsiteY11" fmla="*/ 3938683 h 4591051"/>
                  <a:gd name="connsiteX12" fmla="*/ 3422815 w 4589463"/>
                  <a:gd name="connsiteY12" fmla="*/ 3625903 h 4591051"/>
                  <a:gd name="connsiteX13" fmla="*/ 3461505 w 4589463"/>
                  <a:gd name="connsiteY13" fmla="*/ 3557390 h 4591051"/>
                  <a:gd name="connsiteX14" fmla="*/ 3494243 w 4589463"/>
                  <a:gd name="connsiteY14" fmla="*/ 3485897 h 4591051"/>
                  <a:gd name="connsiteX15" fmla="*/ 3541861 w 4589463"/>
                  <a:gd name="connsiteY15" fmla="*/ 3375680 h 4591051"/>
                  <a:gd name="connsiteX16" fmla="*/ 3657931 w 4589463"/>
                  <a:gd name="connsiteY16" fmla="*/ 2905021 h 4591051"/>
                  <a:gd name="connsiteX17" fmla="*/ 3666859 w 4589463"/>
                  <a:gd name="connsiteY17" fmla="*/ 2782888 h 4591051"/>
                  <a:gd name="connsiteX18" fmla="*/ 3842452 w 4589463"/>
                  <a:gd name="connsiteY18" fmla="*/ 839788 h 4591051"/>
                  <a:gd name="connsiteX19" fmla="*/ 3961497 w 4589463"/>
                  <a:gd name="connsiteY19" fmla="*/ 976725 h 4591051"/>
                  <a:gd name="connsiteX20" fmla="*/ 4038877 w 4589463"/>
                  <a:gd name="connsiteY20" fmla="*/ 1071985 h 4591051"/>
                  <a:gd name="connsiteX21" fmla="*/ 4146018 w 4589463"/>
                  <a:gd name="connsiteY21" fmla="*/ 1223807 h 4591051"/>
                  <a:gd name="connsiteX22" fmla="*/ 4271016 w 4589463"/>
                  <a:gd name="connsiteY22" fmla="*/ 1435166 h 4591051"/>
                  <a:gd name="connsiteX23" fmla="*/ 4482322 w 4589463"/>
                  <a:gd name="connsiteY23" fmla="*/ 1956121 h 4591051"/>
                  <a:gd name="connsiteX24" fmla="*/ 4562678 w 4589463"/>
                  <a:gd name="connsiteY24" fmla="*/ 2328232 h 4591051"/>
                  <a:gd name="connsiteX25" fmla="*/ 4589463 w 4589463"/>
                  <a:gd name="connsiteY25" fmla="*/ 2652713 h 4591051"/>
                  <a:gd name="connsiteX26" fmla="*/ 3666859 w 4589463"/>
                  <a:gd name="connsiteY26" fmla="*/ 2652713 h 4591051"/>
                  <a:gd name="connsiteX27" fmla="*/ 3660907 w 4589463"/>
                  <a:gd name="connsiteY27" fmla="*/ 2569360 h 4591051"/>
                  <a:gd name="connsiteX28" fmla="*/ 3640074 w 4589463"/>
                  <a:gd name="connsiteY28" fmla="*/ 2405631 h 4591051"/>
                  <a:gd name="connsiteX29" fmla="*/ 3607336 w 4589463"/>
                  <a:gd name="connsiteY29" fmla="*/ 2247856 h 4591051"/>
                  <a:gd name="connsiteX30" fmla="*/ 3595432 w 4589463"/>
                  <a:gd name="connsiteY30" fmla="*/ 2209157 h 4591051"/>
                  <a:gd name="connsiteX31" fmla="*/ 3571623 w 4589463"/>
                  <a:gd name="connsiteY31" fmla="*/ 2131758 h 4591051"/>
                  <a:gd name="connsiteX32" fmla="*/ 3526980 w 4589463"/>
                  <a:gd name="connsiteY32" fmla="*/ 2021613 h 4591051"/>
                  <a:gd name="connsiteX33" fmla="*/ 3479362 w 4589463"/>
                  <a:gd name="connsiteY33" fmla="*/ 1911468 h 4591051"/>
                  <a:gd name="connsiteX34" fmla="*/ 3187700 w 4589463"/>
                  <a:gd name="connsiteY34" fmla="*/ 1494704 h 4591051"/>
                  <a:gd name="connsiteX35" fmla="*/ 3842452 w 4589463"/>
                  <a:gd name="connsiteY35" fmla="*/ 839788 h 4591051"/>
                  <a:gd name="connsiteX36" fmla="*/ 1936750 w 4589463"/>
                  <a:gd name="connsiteY36" fmla="*/ 0 h 4591051"/>
                  <a:gd name="connsiteX37" fmla="*/ 2755395 w 4589463"/>
                  <a:gd name="connsiteY37" fmla="*/ 145831 h 4591051"/>
                  <a:gd name="connsiteX38" fmla="*/ 2871493 w 4589463"/>
                  <a:gd name="connsiteY38" fmla="*/ 187497 h 4591051"/>
                  <a:gd name="connsiteX39" fmla="*/ 3097737 w 4589463"/>
                  <a:gd name="connsiteY39" fmla="*/ 288686 h 4591051"/>
                  <a:gd name="connsiteX40" fmla="*/ 3207882 w 4589463"/>
                  <a:gd name="connsiteY40" fmla="*/ 348209 h 4591051"/>
                  <a:gd name="connsiteX41" fmla="*/ 3416264 w 4589463"/>
                  <a:gd name="connsiteY41" fmla="*/ 479159 h 4591051"/>
                  <a:gd name="connsiteX42" fmla="*/ 3514501 w 4589463"/>
                  <a:gd name="connsiteY42" fmla="*/ 547610 h 4591051"/>
                  <a:gd name="connsiteX43" fmla="*/ 3565108 w 4589463"/>
                  <a:gd name="connsiteY43" fmla="*/ 586300 h 4591051"/>
                  <a:gd name="connsiteX44" fmla="*/ 3657392 w 4589463"/>
                  <a:gd name="connsiteY44" fmla="*/ 663680 h 4591051"/>
                  <a:gd name="connsiteX45" fmla="*/ 3749675 w 4589463"/>
                  <a:gd name="connsiteY45" fmla="*/ 747012 h 4591051"/>
                  <a:gd name="connsiteX46" fmla="*/ 3094760 w 4589463"/>
                  <a:gd name="connsiteY46" fmla="*/ 1401763 h 4591051"/>
                  <a:gd name="connsiteX47" fmla="*/ 2782187 w 4589463"/>
                  <a:gd name="connsiteY47" fmla="*/ 1166648 h 4591051"/>
                  <a:gd name="connsiteX48" fmla="*/ 2710741 w 4589463"/>
                  <a:gd name="connsiteY48" fmla="*/ 1127958 h 4591051"/>
                  <a:gd name="connsiteX49" fmla="*/ 2567851 w 4589463"/>
                  <a:gd name="connsiteY49" fmla="*/ 1062483 h 4591051"/>
                  <a:gd name="connsiteX50" fmla="*/ 2457706 w 4589463"/>
                  <a:gd name="connsiteY50" fmla="*/ 1017841 h 4591051"/>
                  <a:gd name="connsiteX51" fmla="*/ 2419006 w 4589463"/>
                  <a:gd name="connsiteY51" fmla="*/ 1005936 h 4591051"/>
                  <a:gd name="connsiteX52" fmla="*/ 2341607 w 4589463"/>
                  <a:gd name="connsiteY52" fmla="*/ 982127 h 4591051"/>
                  <a:gd name="connsiteX53" fmla="*/ 2225508 w 4589463"/>
                  <a:gd name="connsiteY53" fmla="*/ 955342 h 4591051"/>
                  <a:gd name="connsiteX54" fmla="*/ 2103456 w 4589463"/>
                  <a:gd name="connsiteY54" fmla="*/ 934509 h 4591051"/>
                  <a:gd name="connsiteX55" fmla="*/ 1936750 w 4589463"/>
                  <a:gd name="connsiteY55" fmla="*/ 922604 h 4591051"/>
                  <a:gd name="connsiteX56" fmla="*/ 1936750 w 4589463"/>
                  <a:gd name="connsiteY56" fmla="*/ 0 h 4591051"/>
                  <a:gd name="connsiteX57" fmla="*/ 1803400 w 4589463"/>
                  <a:gd name="connsiteY57" fmla="*/ 0 h 4591051"/>
                  <a:gd name="connsiteX58" fmla="*/ 1803400 w 4589463"/>
                  <a:gd name="connsiteY58" fmla="*/ 922604 h 4591051"/>
                  <a:gd name="connsiteX59" fmla="*/ 651724 w 4589463"/>
                  <a:gd name="connsiteY59" fmla="*/ 1401763 h 4591051"/>
                  <a:gd name="connsiteX60" fmla="*/ 0 w 4589463"/>
                  <a:gd name="connsiteY60" fmla="*/ 747012 h 4591051"/>
                  <a:gd name="connsiteX61" fmla="*/ 136892 w 4589463"/>
                  <a:gd name="connsiteY61" fmla="*/ 624990 h 4591051"/>
                  <a:gd name="connsiteX62" fmla="*/ 330326 w 4589463"/>
                  <a:gd name="connsiteY62" fmla="*/ 479159 h 4591051"/>
                  <a:gd name="connsiteX63" fmla="*/ 431507 w 4589463"/>
                  <a:gd name="connsiteY63" fmla="*/ 410708 h 4591051"/>
                  <a:gd name="connsiteX64" fmla="*/ 702314 w 4589463"/>
                  <a:gd name="connsiteY64" fmla="*/ 261901 h 4591051"/>
                  <a:gd name="connsiteX65" fmla="*/ 1050496 w 4589463"/>
                  <a:gd name="connsiteY65" fmla="*/ 124998 h 4591051"/>
                  <a:gd name="connsiteX66" fmla="*/ 1110014 w 4589463"/>
                  <a:gd name="connsiteY66" fmla="*/ 107141 h 4591051"/>
                  <a:gd name="connsiteX67" fmla="*/ 1232026 w 4589463"/>
                  <a:gd name="connsiteY67" fmla="*/ 74404 h 4591051"/>
                  <a:gd name="connsiteX68" fmla="*/ 1357014 w 4589463"/>
                  <a:gd name="connsiteY68" fmla="*/ 47618 h 4591051"/>
                  <a:gd name="connsiteX69" fmla="*/ 1672460 w 4589463"/>
                  <a:gd name="connsiteY69" fmla="*/ 5952 h 4591051"/>
                  <a:gd name="connsiteX70" fmla="*/ 1803400 w 4589463"/>
                  <a:gd name="connsiteY70" fmla="*/ 0 h 459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589463" h="4591051">
                    <a:moveTo>
                      <a:pt x="3666859" y="2782888"/>
                    </a:moveTo>
                    <a:cubicBezTo>
                      <a:pt x="4589463" y="2782888"/>
                      <a:pt x="4589463" y="2782888"/>
                      <a:pt x="4589463" y="2782888"/>
                    </a:cubicBezTo>
                    <a:cubicBezTo>
                      <a:pt x="4583511" y="2979492"/>
                      <a:pt x="4559702" y="3170139"/>
                      <a:pt x="4515059" y="3357807"/>
                    </a:cubicBezTo>
                    <a:cubicBezTo>
                      <a:pt x="4506131" y="3396532"/>
                      <a:pt x="4494227" y="3438236"/>
                      <a:pt x="4482322" y="3479940"/>
                    </a:cubicBezTo>
                    <a:cubicBezTo>
                      <a:pt x="4470417" y="3518665"/>
                      <a:pt x="4458513" y="3560369"/>
                      <a:pt x="4443632" y="3599094"/>
                    </a:cubicBezTo>
                    <a:cubicBezTo>
                      <a:pt x="4416847" y="3676544"/>
                      <a:pt x="4387085" y="3753994"/>
                      <a:pt x="4351372" y="3831444"/>
                    </a:cubicBezTo>
                    <a:cubicBezTo>
                      <a:pt x="4336491" y="3867190"/>
                      <a:pt x="4318634" y="3905915"/>
                      <a:pt x="4300777" y="3941662"/>
                    </a:cubicBezTo>
                    <a:cubicBezTo>
                      <a:pt x="4279944" y="3980387"/>
                      <a:pt x="4262087" y="4016133"/>
                      <a:pt x="4241254" y="4051879"/>
                    </a:cubicBezTo>
                    <a:cubicBezTo>
                      <a:pt x="4220421" y="4087625"/>
                      <a:pt x="4199588" y="4123371"/>
                      <a:pt x="4178755" y="4159118"/>
                    </a:cubicBezTo>
                    <a:cubicBezTo>
                      <a:pt x="4146018" y="4206779"/>
                      <a:pt x="4110304" y="4257420"/>
                      <a:pt x="4074591" y="4308060"/>
                    </a:cubicBezTo>
                    <a:cubicBezTo>
                      <a:pt x="4003163" y="4409341"/>
                      <a:pt x="3922807" y="4501686"/>
                      <a:pt x="3842452" y="4591051"/>
                    </a:cubicBezTo>
                    <a:cubicBezTo>
                      <a:pt x="3842452" y="4591051"/>
                      <a:pt x="3842452" y="4591051"/>
                      <a:pt x="3187700" y="3938683"/>
                    </a:cubicBezTo>
                    <a:cubicBezTo>
                      <a:pt x="3276985" y="3843359"/>
                      <a:pt x="3354364" y="3739100"/>
                      <a:pt x="3422815" y="3625903"/>
                    </a:cubicBezTo>
                    <a:cubicBezTo>
                      <a:pt x="3434720" y="3602072"/>
                      <a:pt x="3446625" y="3578242"/>
                      <a:pt x="3461505" y="3557390"/>
                    </a:cubicBezTo>
                    <a:cubicBezTo>
                      <a:pt x="3473410" y="3533559"/>
                      <a:pt x="3485314" y="3509728"/>
                      <a:pt x="3494243" y="3485897"/>
                    </a:cubicBezTo>
                    <a:cubicBezTo>
                      <a:pt x="3512100" y="3450151"/>
                      <a:pt x="3526980" y="3414405"/>
                      <a:pt x="3541861" y="3375680"/>
                    </a:cubicBezTo>
                    <a:cubicBezTo>
                      <a:pt x="3601384" y="3229716"/>
                      <a:pt x="3640074" y="3071837"/>
                      <a:pt x="3657931" y="2905021"/>
                    </a:cubicBezTo>
                    <a:cubicBezTo>
                      <a:pt x="3663883" y="2866296"/>
                      <a:pt x="3666859" y="2824592"/>
                      <a:pt x="3666859" y="2782888"/>
                    </a:cubicBezTo>
                    <a:close/>
                    <a:moveTo>
                      <a:pt x="3842452" y="839788"/>
                    </a:moveTo>
                    <a:cubicBezTo>
                      <a:pt x="3881141" y="884441"/>
                      <a:pt x="3922807" y="929095"/>
                      <a:pt x="3961497" y="976725"/>
                    </a:cubicBezTo>
                    <a:cubicBezTo>
                      <a:pt x="3988282" y="1009471"/>
                      <a:pt x="4012092" y="1042217"/>
                      <a:pt x="4038877" y="1071985"/>
                    </a:cubicBezTo>
                    <a:cubicBezTo>
                      <a:pt x="4074591" y="1122593"/>
                      <a:pt x="4110304" y="1173200"/>
                      <a:pt x="4146018" y="1223807"/>
                    </a:cubicBezTo>
                    <a:cubicBezTo>
                      <a:pt x="4190660" y="1292275"/>
                      <a:pt x="4232326" y="1363720"/>
                      <a:pt x="4271016" y="1435166"/>
                    </a:cubicBezTo>
                    <a:cubicBezTo>
                      <a:pt x="4357324" y="1598895"/>
                      <a:pt x="4428751" y="1774531"/>
                      <a:pt x="4482322" y="1956121"/>
                    </a:cubicBezTo>
                    <a:cubicBezTo>
                      <a:pt x="4518036" y="2075197"/>
                      <a:pt x="4544821" y="2200226"/>
                      <a:pt x="4562678" y="2328232"/>
                    </a:cubicBezTo>
                    <a:cubicBezTo>
                      <a:pt x="4577558" y="2432423"/>
                      <a:pt x="4586487" y="2542568"/>
                      <a:pt x="4589463" y="2652713"/>
                    </a:cubicBezTo>
                    <a:cubicBezTo>
                      <a:pt x="4589463" y="2652713"/>
                      <a:pt x="4589463" y="2652713"/>
                      <a:pt x="3666859" y="2652713"/>
                    </a:cubicBezTo>
                    <a:cubicBezTo>
                      <a:pt x="3666859" y="2622944"/>
                      <a:pt x="3663883" y="2596152"/>
                      <a:pt x="3660907" y="2569360"/>
                    </a:cubicBezTo>
                    <a:cubicBezTo>
                      <a:pt x="3657931" y="2512799"/>
                      <a:pt x="3649002" y="2459215"/>
                      <a:pt x="3640074" y="2405631"/>
                    </a:cubicBezTo>
                    <a:cubicBezTo>
                      <a:pt x="3631145" y="2352047"/>
                      <a:pt x="3619241" y="2298463"/>
                      <a:pt x="3607336" y="2247856"/>
                    </a:cubicBezTo>
                    <a:cubicBezTo>
                      <a:pt x="3601384" y="2232972"/>
                      <a:pt x="3598408" y="2221064"/>
                      <a:pt x="3595432" y="2209157"/>
                    </a:cubicBezTo>
                    <a:cubicBezTo>
                      <a:pt x="3586503" y="2182365"/>
                      <a:pt x="3580551" y="2158550"/>
                      <a:pt x="3571623" y="2131758"/>
                    </a:cubicBezTo>
                    <a:cubicBezTo>
                      <a:pt x="3556742" y="2093058"/>
                      <a:pt x="3541861" y="2057336"/>
                      <a:pt x="3526980" y="2021613"/>
                    </a:cubicBezTo>
                    <a:cubicBezTo>
                      <a:pt x="3512100" y="1982913"/>
                      <a:pt x="3497219" y="1947191"/>
                      <a:pt x="3479362" y="1911468"/>
                    </a:cubicBezTo>
                    <a:cubicBezTo>
                      <a:pt x="3401982" y="1759647"/>
                      <a:pt x="3303770" y="1619733"/>
                      <a:pt x="3187700" y="1494704"/>
                    </a:cubicBezTo>
                    <a:cubicBezTo>
                      <a:pt x="3187700" y="1494704"/>
                      <a:pt x="3187700" y="1494704"/>
                      <a:pt x="3842452" y="839788"/>
                    </a:cubicBezTo>
                    <a:close/>
                    <a:moveTo>
                      <a:pt x="1936750" y="0"/>
                    </a:moveTo>
                    <a:cubicBezTo>
                      <a:pt x="2222532" y="5952"/>
                      <a:pt x="2496405" y="56547"/>
                      <a:pt x="2755395" y="145831"/>
                    </a:cubicBezTo>
                    <a:cubicBezTo>
                      <a:pt x="2794094" y="157736"/>
                      <a:pt x="2832794" y="172616"/>
                      <a:pt x="2871493" y="187497"/>
                    </a:cubicBezTo>
                    <a:cubicBezTo>
                      <a:pt x="2948892" y="217259"/>
                      <a:pt x="3023314" y="252972"/>
                      <a:pt x="3097737" y="288686"/>
                    </a:cubicBezTo>
                    <a:cubicBezTo>
                      <a:pt x="3136436" y="309519"/>
                      <a:pt x="3172159" y="327376"/>
                      <a:pt x="3207882" y="348209"/>
                    </a:cubicBezTo>
                    <a:cubicBezTo>
                      <a:pt x="3279327" y="389875"/>
                      <a:pt x="3347795" y="431541"/>
                      <a:pt x="3416264" y="479159"/>
                    </a:cubicBezTo>
                    <a:cubicBezTo>
                      <a:pt x="3449009" y="502968"/>
                      <a:pt x="3481755" y="523801"/>
                      <a:pt x="3514501" y="547610"/>
                    </a:cubicBezTo>
                    <a:cubicBezTo>
                      <a:pt x="3532362" y="559515"/>
                      <a:pt x="3547247" y="571419"/>
                      <a:pt x="3565108" y="586300"/>
                    </a:cubicBezTo>
                    <a:cubicBezTo>
                      <a:pt x="3597854" y="610109"/>
                      <a:pt x="3627623" y="636895"/>
                      <a:pt x="3657392" y="663680"/>
                    </a:cubicBezTo>
                    <a:cubicBezTo>
                      <a:pt x="3690137" y="690465"/>
                      <a:pt x="3719906" y="717250"/>
                      <a:pt x="3749675" y="747012"/>
                    </a:cubicBezTo>
                    <a:cubicBezTo>
                      <a:pt x="3749675" y="747012"/>
                      <a:pt x="3749675" y="747012"/>
                      <a:pt x="3094760" y="1401763"/>
                    </a:cubicBezTo>
                    <a:cubicBezTo>
                      <a:pt x="2999499" y="1312479"/>
                      <a:pt x="2895308" y="1235099"/>
                      <a:pt x="2782187" y="1166648"/>
                    </a:cubicBezTo>
                    <a:cubicBezTo>
                      <a:pt x="2758371" y="1154743"/>
                      <a:pt x="2734556" y="1142839"/>
                      <a:pt x="2710741" y="1127958"/>
                    </a:cubicBezTo>
                    <a:cubicBezTo>
                      <a:pt x="2666088" y="1104149"/>
                      <a:pt x="2618458" y="1083316"/>
                      <a:pt x="2567851" y="1062483"/>
                    </a:cubicBezTo>
                    <a:cubicBezTo>
                      <a:pt x="2532128" y="1044626"/>
                      <a:pt x="2496405" y="1032722"/>
                      <a:pt x="2457706" y="1017841"/>
                    </a:cubicBezTo>
                    <a:cubicBezTo>
                      <a:pt x="2445798" y="1014865"/>
                      <a:pt x="2430914" y="1008912"/>
                      <a:pt x="2419006" y="1005936"/>
                    </a:cubicBezTo>
                    <a:cubicBezTo>
                      <a:pt x="2395191" y="997008"/>
                      <a:pt x="2368399" y="991056"/>
                      <a:pt x="2341607" y="982127"/>
                    </a:cubicBezTo>
                    <a:cubicBezTo>
                      <a:pt x="2302908" y="973199"/>
                      <a:pt x="2264208" y="964270"/>
                      <a:pt x="2225508" y="955342"/>
                    </a:cubicBezTo>
                    <a:cubicBezTo>
                      <a:pt x="2183832" y="946413"/>
                      <a:pt x="2145132" y="940461"/>
                      <a:pt x="2103456" y="934509"/>
                    </a:cubicBezTo>
                    <a:cubicBezTo>
                      <a:pt x="2049872" y="928557"/>
                      <a:pt x="1993311" y="925580"/>
                      <a:pt x="1936750" y="922604"/>
                    </a:cubicBezTo>
                    <a:cubicBezTo>
                      <a:pt x="1936750" y="922604"/>
                      <a:pt x="1936750" y="922604"/>
                      <a:pt x="1936750" y="0"/>
                    </a:cubicBezTo>
                    <a:close/>
                    <a:moveTo>
                      <a:pt x="1803400" y="0"/>
                    </a:moveTo>
                    <a:cubicBezTo>
                      <a:pt x="1803400" y="922604"/>
                      <a:pt x="1803400" y="922604"/>
                      <a:pt x="1803400" y="922604"/>
                    </a:cubicBezTo>
                    <a:cubicBezTo>
                      <a:pt x="1359990" y="937485"/>
                      <a:pt x="955267" y="1116054"/>
                      <a:pt x="651724" y="1401763"/>
                    </a:cubicBezTo>
                    <a:cubicBezTo>
                      <a:pt x="651724" y="1401763"/>
                      <a:pt x="651724" y="1401763"/>
                      <a:pt x="0" y="747012"/>
                    </a:cubicBezTo>
                    <a:cubicBezTo>
                      <a:pt x="44639" y="705346"/>
                      <a:pt x="89277" y="663680"/>
                      <a:pt x="136892" y="624990"/>
                    </a:cubicBezTo>
                    <a:cubicBezTo>
                      <a:pt x="199386" y="571419"/>
                      <a:pt x="261880" y="523801"/>
                      <a:pt x="330326" y="479159"/>
                    </a:cubicBezTo>
                    <a:cubicBezTo>
                      <a:pt x="363061" y="455350"/>
                      <a:pt x="398772" y="431541"/>
                      <a:pt x="431507" y="410708"/>
                    </a:cubicBezTo>
                    <a:cubicBezTo>
                      <a:pt x="517808" y="357137"/>
                      <a:pt x="610061" y="306543"/>
                      <a:pt x="702314" y="261901"/>
                    </a:cubicBezTo>
                    <a:cubicBezTo>
                      <a:pt x="815399" y="208330"/>
                      <a:pt x="931459" y="163688"/>
                      <a:pt x="1050496" y="124998"/>
                    </a:cubicBezTo>
                    <a:cubicBezTo>
                      <a:pt x="1071327" y="119046"/>
                      <a:pt x="1092158" y="113093"/>
                      <a:pt x="1110014" y="107141"/>
                    </a:cubicBezTo>
                    <a:cubicBezTo>
                      <a:pt x="1151676" y="95237"/>
                      <a:pt x="1193339" y="83332"/>
                      <a:pt x="1232026" y="74404"/>
                    </a:cubicBezTo>
                    <a:cubicBezTo>
                      <a:pt x="1273689" y="65475"/>
                      <a:pt x="1315351" y="56547"/>
                      <a:pt x="1357014" y="47618"/>
                    </a:cubicBezTo>
                    <a:cubicBezTo>
                      <a:pt x="1461171" y="26785"/>
                      <a:pt x="1568303" y="14881"/>
                      <a:pt x="1672460" y="5952"/>
                    </a:cubicBezTo>
                    <a:cubicBezTo>
                      <a:pt x="1717099" y="2976"/>
                      <a:pt x="1761737" y="0"/>
                      <a:pt x="180340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15"/>
              <p:cNvSpPr>
                <a:spLocks/>
              </p:cNvSpPr>
              <p:nvPr/>
            </p:nvSpPr>
            <p:spPr bwMode="auto">
              <a:xfrm>
                <a:off x="5443728" y="3078861"/>
                <a:ext cx="738409" cy="901065"/>
              </a:xfrm>
              <a:custGeom>
                <a:avLst/>
                <a:gdLst>
                  <a:gd name="connsiteX0" fmla="*/ 0 w 3076704"/>
                  <a:gd name="connsiteY0" fmla="*/ 1949450 h 3754438"/>
                  <a:gd name="connsiteX1" fmla="*/ 928949 w 3076704"/>
                  <a:gd name="connsiteY1" fmla="*/ 1949450 h 3754438"/>
                  <a:gd name="connsiteX2" fmla="*/ 931926 w 3076704"/>
                  <a:gd name="connsiteY2" fmla="*/ 2032849 h 3754438"/>
                  <a:gd name="connsiteX3" fmla="*/ 946813 w 3076704"/>
                  <a:gd name="connsiteY3" fmla="*/ 2154969 h 3754438"/>
                  <a:gd name="connsiteX4" fmla="*/ 970632 w 3076704"/>
                  <a:gd name="connsiteY4" fmla="*/ 2274110 h 3754438"/>
                  <a:gd name="connsiteX5" fmla="*/ 988497 w 3076704"/>
                  <a:gd name="connsiteY5" fmla="*/ 2351552 h 3754438"/>
                  <a:gd name="connsiteX6" fmla="*/ 1012316 w 3076704"/>
                  <a:gd name="connsiteY6" fmla="*/ 2428993 h 3754438"/>
                  <a:gd name="connsiteX7" fmla="*/ 1039113 w 3076704"/>
                  <a:gd name="connsiteY7" fmla="*/ 2506435 h 3754438"/>
                  <a:gd name="connsiteX8" fmla="*/ 1098661 w 3076704"/>
                  <a:gd name="connsiteY8" fmla="*/ 2652383 h 3754438"/>
                  <a:gd name="connsiteX9" fmla="*/ 1134390 w 3076704"/>
                  <a:gd name="connsiteY9" fmla="*/ 2720889 h 3754438"/>
                  <a:gd name="connsiteX10" fmla="*/ 1152254 w 3076704"/>
                  <a:gd name="connsiteY10" fmla="*/ 2753653 h 3754438"/>
                  <a:gd name="connsiteX11" fmla="*/ 1193938 w 3076704"/>
                  <a:gd name="connsiteY11" fmla="*/ 2822159 h 3754438"/>
                  <a:gd name="connsiteX12" fmla="*/ 1411288 w 3076704"/>
                  <a:gd name="connsiteY12" fmla="*/ 3102141 h 3754438"/>
                  <a:gd name="connsiteX13" fmla="*/ 753282 w 3076704"/>
                  <a:gd name="connsiteY13" fmla="*/ 3754438 h 3754438"/>
                  <a:gd name="connsiteX14" fmla="*/ 348356 w 3076704"/>
                  <a:gd name="connsiteY14" fmla="*/ 3215325 h 3754438"/>
                  <a:gd name="connsiteX15" fmla="*/ 318582 w 3076704"/>
                  <a:gd name="connsiteY15" fmla="*/ 3161711 h 3754438"/>
                  <a:gd name="connsiteX16" fmla="*/ 262011 w 3076704"/>
                  <a:gd name="connsiteY16" fmla="*/ 3051506 h 3754438"/>
                  <a:gd name="connsiteX17" fmla="*/ 235215 w 3076704"/>
                  <a:gd name="connsiteY17" fmla="*/ 2994914 h 3754438"/>
                  <a:gd name="connsiteX18" fmla="*/ 187576 w 3076704"/>
                  <a:gd name="connsiteY18" fmla="*/ 2878751 h 3754438"/>
                  <a:gd name="connsiteX19" fmla="*/ 125051 w 3076704"/>
                  <a:gd name="connsiteY19" fmla="*/ 2703018 h 3754438"/>
                  <a:gd name="connsiteX20" fmla="*/ 89322 w 3076704"/>
                  <a:gd name="connsiteY20" fmla="*/ 2583877 h 3754438"/>
                  <a:gd name="connsiteX21" fmla="*/ 74435 w 3076704"/>
                  <a:gd name="connsiteY21" fmla="*/ 2524306 h 3754438"/>
                  <a:gd name="connsiteX22" fmla="*/ 47638 w 3076704"/>
                  <a:gd name="connsiteY22" fmla="*/ 2399208 h 3754438"/>
                  <a:gd name="connsiteX23" fmla="*/ 26796 w 3076704"/>
                  <a:gd name="connsiteY23" fmla="*/ 2271131 h 3754438"/>
                  <a:gd name="connsiteX24" fmla="*/ 11909 w 3076704"/>
                  <a:gd name="connsiteY24" fmla="*/ 2143054 h 3754438"/>
                  <a:gd name="connsiteX25" fmla="*/ 5955 w 3076704"/>
                  <a:gd name="connsiteY25" fmla="*/ 2080505 h 3754438"/>
                  <a:gd name="connsiteX26" fmla="*/ 0 w 3076704"/>
                  <a:gd name="connsiteY26" fmla="*/ 1949450 h 3754438"/>
                  <a:gd name="connsiteX27" fmla="*/ 1976438 w 3076704"/>
                  <a:gd name="connsiteY27" fmla="*/ 1568450 h 3754438"/>
                  <a:gd name="connsiteX28" fmla="*/ 2536032 w 3076704"/>
                  <a:gd name="connsiteY28" fmla="*/ 2041724 h 3754438"/>
                  <a:gd name="connsiteX29" fmla="*/ 2541985 w 3076704"/>
                  <a:gd name="connsiteY29" fmla="*/ 2047677 h 3754438"/>
                  <a:gd name="connsiteX30" fmla="*/ 2571751 w 3076704"/>
                  <a:gd name="connsiteY30" fmla="*/ 2071490 h 3754438"/>
                  <a:gd name="connsiteX31" fmla="*/ 2616399 w 3076704"/>
                  <a:gd name="connsiteY31" fmla="*/ 2098279 h 3754438"/>
                  <a:gd name="connsiteX32" fmla="*/ 2708673 w 3076704"/>
                  <a:gd name="connsiteY32" fmla="*/ 2116138 h 3754438"/>
                  <a:gd name="connsiteX33" fmla="*/ 2925962 w 3076704"/>
                  <a:gd name="connsiteY33" fmla="*/ 1973263 h 3754438"/>
                  <a:gd name="connsiteX34" fmla="*/ 2800946 w 3076704"/>
                  <a:gd name="connsiteY34" fmla="*/ 1660724 h 3754438"/>
                  <a:gd name="connsiteX35" fmla="*/ 2756298 w 3076704"/>
                  <a:gd name="connsiteY35" fmla="*/ 1645841 h 3754438"/>
                  <a:gd name="connsiteX36" fmla="*/ 2702719 w 3076704"/>
                  <a:gd name="connsiteY36" fmla="*/ 1639888 h 3754438"/>
                  <a:gd name="connsiteX37" fmla="*/ 1976438 w 3076704"/>
                  <a:gd name="connsiteY37" fmla="*/ 1568450 h 3754438"/>
                  <a:gd name="connsiteX38" fmla="*/ 1568450 w 3076704"/>
                  <a:gd name="connsiteY38" fmla="*/ 1393825 h 3754438"/>
                  <a:gd name="connsiteX39" fmla="*/ 2717843 w 3076704"/>
                  <a:gd name="connsiteY39" fmla="*/ 1509911 h 3754438"/>
                  <a:gd name="connsiteX40" fmla="*/ 2777397 w 3076704"/>
                  <a:gd name="connsiteY40" fmla="*/ 1515864 h 3754438"/>
                  <a:gd name="connsiteX41" fmla="*/ 2851840 w 3076704"/>
                  <a:gd name="connsiteY41" fmla="*/ 1539677 h 3754438"/>
                  <a:gd name="connsiteX42" fmla="*/ 3048368 w 3076704"/>
                  <a:gd name="connsiteY42" fmla="*/ 2024856 h 3754438"/>
                  <a:gd name="connsiteX43" fmla="*/ 2708910 w 3076704"/>
                  <a:gd name="connsiteY43" fmla="*/ 2251075 h 3754438"/>
                  <a:gd name="connsiteX44" fmla="*/ 2565980 w 3076704"/>
                  <a:gd name="connsiteY44" fmla="*/ 2221310 h 3754438"/>
                  <a:gd name="connsiteX45" fmla="*/ 2497493 w 3076704"/>
                  <a:gd name="connsiteY45" fmla="*/ 2179638 h 3754438"/>
                  <a:gd name="connsiteX46" fmla="*/ 2449850 w 3076704"/>
                  <a:gd name="connsiteY46" fmla="*/ 2140942 h 3754438"/>
                  <a:gd name="connsiteX47" fmla="*/ 1568450 w 3076704"/>
                  <a:gd name="connsiteY47" fmla="*/ 1393825 h 3754438"/>
                  <a:gd name="connsiteX48" fmla="*/ 753282 w 3076704"/>
                  <a:gd name="connsiteY48" fmla="*/ 0 h 3754438"/>
                  <a:gd name="connsiteX49" fmla="*/ 1411288 w 3076704"/>
                  <a:gd name="connsiteY49" fmla="*/ 658035 h 3754438"/>
                  <a:gd name="connsiteX50" fmla="*/ 1098661 w 3076704"/>
                  <a:gd name="connsiteY50" fmla="*/ 1110621 h 3754438"/>
                  <a:gd name="connsiteX51" fmla="*/ 1065909 w 3076704"/>
                  <a:gd name="connsiteY51" fmla="*/ 1185059 h 3754438"/>
                  <a:gd name="connsiteX52" fmla="*/ 1039113 w 3076704"/>
                  <a:gd name="connsiteY52" fmla="*/ 1256520 h 3754438"/>
                  <a:gd name="connsiteX53" fmla="*/ 1012316 w 3076704"/>
                  <a:gd name="connsiteY53" fmla="*/ 1333936 h 3754438"/>
                  <a:gd name="connsiteX54" fmla="*/ 1000406 w 3076704"/>
                  <a:gd name="connsiteY54" fmla="*/ 1372644 h 3754438"/>
                  <a:gd name="connsiteX55" fmla="*/ 979565 w 3076704"/>
                  <a:gd name="connsiteY55" fmla="*/ 1450061 h 3754438"/>
                  <a:gd name="connsiteX56" fmla="*/ 952768 w 3076704"/>
                  <a:gd name="connsiteY56" fmla="*/ 1569162 h 3754438"/>
                  <a:gd name="connsiteX57" fmla="*/ 946813 w 3076704"/>
                  <a:gd name="connsiteY57" fmla="*/ 1607870 h 3754438"/>
                  <a:gd name="connsiteX58" fmla="*/ 931926 w 3076704"/>
                  <a:gd name="connsiteY58" fmla="*/ 1732927 h 3754438"/>
                  <a:gd name="connsiteX59" fmla="*/ 928949 w 3076704"/>
                  <a:gd name="connsiteY59" fmla="*/ 1819275 h 3754438"/>
                  <a:gd name="connsiteX60" fmla="*/ 0 w 3076704"/>
                  <a:gd name="connsiteY60" fmla="*/ 1819275 h 3754438"/>
                  <a:gd name="connsiteX61" fmla="*/ 35729 w 3076704"/>
                  <a:gd name="connsiteY61" fmla="*/ 1426240 h 3754438"/>
                  <a:gd name="connsiteX62" fmla="*/ 59548 w 3076704"/>
                  <a:gd name="connsiteY62" fmla="*/ 1301183 h 3754438"/>
                  <a:gd name="connsiteX63" fmla="*/ 74435 w 3076704"/>
                  <a:gd name="connsiteY63" fmla="*/ 1241633 h 3754438"/>
                  <a:gd name="connsiteX64" fmla="*/ 107186 w 3076704"/>
                  <a:gd name="connsiteY64" fmla="*/ 1119554 h 3754438"/>
                  <a:gd name="connsiteX65" fmla="*/ 262011 w 3076704"/>
                  <a:gd name="connsiteY65" fmla="*/ 708654 h 3754438"/>
                  <a:gd name="connsiteX66" fmla="*/ 318582 w 3076704"/>
                  <a:gd name="connsiteY66" fmla="*/ 598485 h 3754438"/>
                  <a:gd name="connsiteX67" fmla="*/ 753282 w 3076704"/>
                  <a:gd name="connsiteY67" fmla="*/ 0 h 375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076704" h="3754438">
                    <a:moveTo>
                      <a:pt x="0" y="1949450"/>
                    </a:moveTo>
                    <a:cubicBezTo>
                      <a:pt x="0" y="1949450"/>
                      <a:pt x="0" y="1949450"/>
                      <a:pt x="928949" y="1949450"/>
                    </a:cubicBezTo>
                    <a:cubicBezTo>
                      <a:pt x="928949" y="1976257"/>
                      <a:pt x="931926" y="2003064"/>
                      <a:pt x="931926" y="2032849"/>
                    </a:cubicBezTo>
                    <a:cubicBezTo>
                      <a:pt x="934904" y="2071570"/>
                      <a:pt x="940858" y="2113269"/>
                      <a:pt x="946813" y="2154969"/>
                    </a:cubicBezTo>
                    <a:cubicBezTo>
                      <a:pt x="952768" y="2193689"/>
                      <a:pt x="961700" y="2235389"/>
                      <a:pt x="970632" y="2274110"/>
                    </a:cubicBezTo>
                    <a:cubicBezTo>
                      <a:pt x="976587" y="2300917"/>
                      <a:pt x="982542" y="2327723"/>
                      <a:pt x="988497" y="2351552"/>
                    </a:cubicBezTo>
                    <a:cubicBezTo>
                      <a:pt x="994452" y="2378358"/>
                      <a:pt x="1003384" y="2405165"/>
                      <a:pt x="1012316" y="2428993"/>
                    </a:cubicBezTo>
                    <a:cubicBezTo>
                      <a:pt x="1021248" y="2455800"/>
                      <a:pt x="1027203" y="2479628"/>
                      <a:pt x="1039113" y="2506435"/>
                    </a:cubicBezTo>
                    <a:cubicBezTo>
                      <a:pt x="1056977" y="2557070"/>
                      <a:pt x="1077819" y="2604726"/>
                      <a:pt x="1098661" y="2652383"/>
                    </a:cubicBezTo>
                    <a:cubicBezTo>
                      <a:pt x="1110570" y="2673233"/>
                      <a:pt x="1122480" y="2697061"/>
                      <a:pt x="1134390" y="2720889"/>
                    </a:cubicBezTo>
                    <a:cubicBezTo>
                      <a:pt x="1140344" y="2732803"/>
                      <a:pt x="1146299" y="2741739"/>
                      <a:pt x="1152254" y="2753653"/>
                    </a:cubicBezTo>
                    <a:cubicBezTo>
                      <a:pt x="1167141" y="2777481"/>
                      <a:pt x="1179051" y="2801309"/>
                      <a:pt x="1193938" y="2822159"/>
                    </a:cubicBezTo>
                    <a:cubicBezTo>
                      <a:pt x="1256463" y="2923429"/>
                      <a:pt x="1327921" y="3015763"/>
                      <a:pt x="1411288" y="3102141"/>
                    </a:cubicBezTo>
                    <a:cubicBezTo>
                      <a:pt x="1411288" y="3102141"/>
                      <a:pt x="1411288" y="3102141"/>
                      <a:pt x="753282" y="3754438"/>
                    </a:cubicBezTo>
                    <a:cubicBezTo>
                      <a:pt x="598457" y="3590619"/>
                      <a:pt x="458520" y="3411907"/>
                      <a:pt x="348356" y="3215325"/>
                    </a:cubicBezTo>
                    <a:cubicBezTo>
                      <a:pt x="336446" y="3197453"/>
                      <a:pt x="327514" y="3179582"/>
                      <a:pt x="318582" y="3161711"/>
                    </a:cubicBezTo>
                    <a:cubicBezTo>
                      <a:pt x="297740" y="3125969"/>
                      <a:pt x="279876" y="3087248"/>
                      <a:pt x="262011" y="3051506"/>
                    </a:cubicBezTo>
                    <a:cubicBezTo>
                      <a:pt x="253079" y="3030656"/>
                      <a:pt x="244147" y="3012785"/>
                      <a:pt x="235215" y="2994914"/>
                    </a:cubicBezTo>
                    <a:cubicBezTo>
                      <a:pt x="220328" y="2956193"/>
                      <a:pt x="202463" y="2917472"/>
                      <a:pt x="187576" y="2878751"/>
                    </a:cubicBezTo>
                    <a:cubicBezTo>
                      <a:pt x="163757" y="2822159"/>
                      <a:pt x="142915" y="2762588"/>
                      <a:pt x="125051" y="2703018"/>
                    </a:cubicBezTo>
                    <a:cubicBezTo>
                      <a:pt x="113141" y="2661318"/>
                      <a:pt x="101231" y="2625576"/>
                      <a:pt x="89322" y="2583877"/>
                    </a:cubicBezTo>
                    <a:cubicBezTo>
                      <a:pt x="83367" y="2563027"/>
                      <a:pt x="77412" y="2542177"/>
                      <a:pt x="74435" y="2524306"/>
                    </a:cubicBezTo>
                    <a:cubicBezTo>
                      <a:pt x="62525" y="2482607"/>
                      <a:pt x="53593" y="2440907"/>
                      <a:pt x="47638" y="2399208"/>
                    </a:cubicBezTo>
                    <a:cubicBezTo>
                      <a:pt x="38706" y="2357509"/>
                      <a:pt x="32751" y="2315809"/>
                      <a:pt x="26796" y="2271131"/>
                    </a:cubicBezTo>
                    <a:cubicBezTo>
                      <a:pt x="20842" y="2229432"/>
                      <a:pt x="14887" y="2187732"/>
                      <a:pt x="11909" y="2143054"/>
                    </a:cubicBezTo>
                    <a:cubicBezTo>
                      <a:pt x="8932" y="2122205"/>
                      <a:pt x="5955" y="2101355"/>
                      <a:pt x="5955" y="2080505"/>
                    </a:cubicBezTo>
                    <a:cubicBezTo>
                      <a:pt x="2977" y="2035827"/>
                      <a:pt x="0" y="1991150"/>
                      <a:pt x="0" y="1949450"/>
                    </a:cubicBezTo>
                    <a:close/>
                    <a:moveTo>
                      <a:pt x="1976438" y="1568450"/>
                    </a:moveTo>
                    <a:cubicBezTo>
                      <a:pt x="1976438" y="1568450"/>
                      <a:pt x="1976438" y="1568450"/>
                      <a:pt x="2536032" y="2041724"/>
                    </a:cubicBezTo>
                    <a:cubicBezTo>
                      <a:pt x="2539009" y="2041724"/>
                      <a:pt x="2539009" y="2044701"/>
                      <a:pt x="2541985" y="2047677"/>
                    </a:cubicBezTo>
                    <a:cubicBezTo>
                      <a:pt x="2550915" y="2056607"/>
                      <a:pt x="2562821" y="2065537"/>
                      <a:pt x="2571751" y="2071490"/>
                    </a:cubicBezTo>
                    <a:cubicBezTo>
                      <a:pt x="2586634" y="2083396"/>
                      <a:pt x="2601516" y="2092326"/>
                      <a:pt x="2616399" y="2098279"/>
                    </a:cubicBezTo>
                    <a:cubicBezTo>
                      <a:pt x="2646165" y="2110185"/>
                      <a:pt x="2678907" y="2116138"/>
                      <a:pt x="2708673" y="2116138"/>
                    </a:cubicBezTo>
                    <a:cubicBezTo>
                      <a:pt x="2803923" y="2116138"/>
                      <a:pt x="2890243" y="2059583"/>
                      <a:pt x="2925962" y="1973263"/>
                    </a:cubicBezTo>
                    <a:cubicBezTo>
                      <a:pt x="2976563" y="1851224"/>
                      <a:pt x="2920009" y="1711325"/>
                      <a:pt x="2800946" y="1660724"/>
                    </a:cubicBezTo>
                    <a:cubicBezTo>
                      <a:pt x="2786063" y="1654771"/>
                      <a:pt x="2771180" y="1648817"/>
                      <a:pt x="2756298" y="1645841"/>
                    </a:cubicBezTo>
                    <a:cubicBezTo>
                      <a:pt x="2756298" y="1645841"/>
                      <a:pt x="2756298" y="1645841"/>
                      <a:pt x="2702719" y="1639888"/>
                    </a:cubicBezTo>
                    <a:cubicBezTo>
                      <a:pt x="2702719" y="1639888"/>
                      <a:pt x="2702719" y="1639888"/>
                      <a:pt x="1976438" y="1568450"/>
                    </a:cubicBezTo>
                    <a:close/>
                    <a:moveTo>
                      <a:pt x="1568450" y="1393825"/>
                    </a:moveTo>
                    <a:cubicBezTo>
                      <a:pt x="1568450" y="1393825"/>
                      <a:pt x="1568450" y="1393825"/>
                      <a:pt x="2717843" y="1509911"/>
                    </a:cubicBezTo>
                    <a:cubicBezTo>
                      <a:pt x="2717843" y="1509911"/>
                      <a:pt x="2717843" y="1509911"/>
                      <a:pt x="2777397" y="1515864"/>
                    </a:cubicBezTo>
                    <a:cubicBezTo>
                      <a:pt x="2801219" y="1521817"/>
                      <a:pt x="2828018" y="1530747"/>
                      <a:pt x="2851840" y="1539677"/>
                    </a:cubicBezTo>
                    <a:cubicBezTo>
                      <a:pt x="3039435" y="1620044"/>
                      <a:pt x="3125788" y="1837333"/>
                      <a:pt x="3048368" y="2024856"/>
                    </a:cubicBezTo>
                    <a:cubicBezTo>
                      <a:pt x="2988814" y="2164755"/>
                      <a:pt x="2851840" y="2251075"/>
                      <a:pt x="2708910" y="2251075"/>
                    </a:cubicBezTo>
                    <a:cubicBezTo>
                      <a:pt x="2661267" y="2251075"/>
                      <a:pt x="2613624" y="2242146"/>
                      <a:pt x="2565980" y="2221310"/>
                    </a:cubicBezTo>
                    <a:cubicBezTo>
                      <a:pt x="2542159" y="2212380"/>
                      <a:pt x="2518337" y="2194520"/>
                      <a:pt x="2497493" y="2179638"/>
                    </a:cubicBezTo>
                    <a:cubicBezTo>
                      <a:pt x="2479627" y="2167731"/>
                      <a:pt x="2464738" y="2155825"/>
                      <a:pt x="2449850" y="2140942"/>
                    </a:cubicBezTo>
                    <a:cubicBezTo>
                      <a:pt x="2449850" y="2140942"/>
                      <a:pt x="2449850" y="2140942"/>
                      <a:pt x="1568450" y="1393825"/>
                    </a:cubicBezTo>
                    <a:close/>
                    <a:moveTo>
                      <a:pt x="753282" y="0"/>
                    </a:moveTo>
                    <a:cubicBezTo>
                      <a:pt x="753282" y="0"/>
                      <a:pt x="753282" y="0"/>
                      <a:pt x="1411288" y="658035"/>
                    </a:cubicBezTo>
                    <a:cubicBezTo>
                      <a:pt x="1283260" y="792025"/>
                      <a:pt x="1179051" y="943879"/>
                      <a:pt x="1098661" y="1110621"/>
                    </a:cubicBezTo>
                    <a:cubicBezTo>
                      <a:pt x="1086751" y="1134441"/>
                      <a:pt x="1077819" y="1158262"/>
                      <a:pt x="1065909" y="1185059"/>
                    </a:cubicBezTo>
                    <a:cubicBezTo>
                      <a:pt x="1056977" y="1208880"/>
                      <a:pt x="1048045" y="1232700"/>
                      <a:pt x="1039113" y="1256520"/>
                    </a:cubicBezTo>
                    <a:cubicBezTo>
                      <a:pt x="1027203" y="1283318"/>
                      <a:pt x="1021248" y="1307138"/>
                      <a:pt x="1012316" y="1333936"/>
                    </a:cubicBezTo>
                    <a:cubicBezTo>
                      <a:pt x="1006361" y="1345846"/>
                      <a:pt x="1003384" y="1357757"/>
                      <a:pt x="1000406" y="1372644"/>
                    </a:cubicBezTo>
                    <a:cubicBezTo>
                      <a:pt x="991474" y="1396465"/>
                      <a:pt x="985519" y="1423263"/>
                      <a:pt x="979565" y="1450061"/>
                    </a:cubicBezTo>
                    <a:cubicBezTo>
                      <a:pt x="970632" y="1488769"/>
                      <a:pt x="961700" y="1527477"/>
                      <a:pt x="952768" y="1569162"/>
                    </a:cubicBezTo>
                    <a:cubicBezTo>
                      <a:pt x="952768" y="1581072"/>
                      <a:pt x="949791" y="1595960"/>
                      <a:pt x="946813" y="1607870"/>
                    </a:cubicBezTo>
                    <a:cubicBezTo>
                      <a:pt x="940858" y="1649556"/>
                      <a:pt x="934904" y="1691241"/>
                      <a:pt x="931926" y="1732927"/>
                    </a:cubicBezTo>
                    <a:cubicBezTo>
                      <a:pt x="931926" y="1759724"/>
                      <a:pt x="928949" y="1789500"/>
                      <a:pt x="928949" y="1819275"/>
                    </a:cubicBezTo>
                    <a:cubicBezTo>
                      <a:pt x="928949" y="1819275"/>
                      <a:pt x="928949" y="1819275"/>
                      <a:pt x="0" y="1819275"/>
                    </a:cubicBezTo>
                    <a:cubicBezTo>
                      <a:pt x="2977" y="1682308"/>
                      <a:pt x="14887" y="1554274"/>
                      <a:pt x="35729" y="1426240"/>
                    </a:cubicBezTo>
                    <a:cubicBezTo>
                      <a:pt x="41683" y="1384554"/>
                      <a:pt x="50616" y="1342869"/>
                      <a:pt x="59548" y="1301183"/>
                    </a:cubicBezTo>
                    <a:cubicBezTo>
                      <a:pt x="65503" y="1280341"/>
                      <a:pt x="68480" y="1262475"/>
                      <a:pt x="74435" y="1241633"/>
                    </a:cubicBezTo>
                    <a:cubicBezTo>
                      <a:pt x="83367" y="1199947"/>
                      <a:pt x="95277" y="1158262"/>
                      <a:pt x="107186" y="1119554"/>
                    </a:cubicBezTo>
                    <a:cubicBezTo>
                      <a:pt x="145893" y="976632"/>
                      <a:pt x="199486" y="839665"/>
                      <a:pt x="262011" y="708654"/>
                    </a:cubicBezTo>
                    <a:cubicBezTo>
                      <a:pt x="279876" y="672923"/>
                      <a:pt x="297740" y="637193"/>
                      <a:pt x="318582" y="598485"/>
                    </a:cubicBezTo>
                    <a:cubicBezTo>
                      <a:pt x="434700" y="381125"/>
                      <a:pt x="583570" y="181630"/>
                      <a:pt x="753282"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grpSp>
        <p:nvGrpSpPr>
          <p:cNvPr id="9" name="bcgIcons_Gears">
            <a:extLst>
              <a:ext uri="{FF2B5EF4-FFF2-40B4-BE49-F238E27FC236}">
                <a16:creationId xmlns:a16="http://schemas.microsoft.com/office/drawing/2014/main" id="{A9AE369E-53F5-44E5-BE12-3061DB9C0720}"/>
              </a:ext>
            </a:extLst>
          </p:cNvPr>
          <p:cNvGrpSpPr>
            <a:grpSpLocks noChangeAspect="1"/>
          </p:cNvGrpSpPr>
          <p:nvPr/>
        </p:nvGrpSpPr>
        <p:grpSpPr bwMode="auto">
          <a:xfrm>
            <a:off x="5204757" y="3427870"/>
            <a:ext cx="1004909" cy="1005840"/>
            <a:chOff x="1682" y="0"/>
            <a:chExt cx="4316" cy="4320"/>
          </a:xfrm>
        </p:grpSpPr>
        <p:sp>
          <p:nvSpPr>
            <p:cNvPr id="10" name="AutoShape 23">
              <a:extLst>
                <a:ext uri="{FF2B5EF4-FFF2-40B4-BE49-F238E27FC236}">
                  <a16:creationId xmlns:a16="http://schemas.microsoft.com/office/drawing/2014/main" id="{21145B1E-CDCB-4DD6-B1E9-AD669D7521DE}"/>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Freeform 10">
              <a:extLst>
                <a:ext uri="{FF2B5EF4-FFF2-40B4-BE49-F238E27FC236}">
                  <a16:creationId xmlns:a16="http://schemas.microsoft.com/office/drawing/2014/main" id="{9F947C49-F917-4AD1-B35C-097F99CCE4E2}"/>
                </a:ext>
              </a:extLst>
            </p:cNvPr>
            <p:cNvSpPr>
              <a:spLocks noEditPoints="1"/>
            </p:cNvSpPr>
            <p:nvPr/>
          </p:nvSpPr>
          <p:spPr bwMode="auto">
            <a:xfrm>
              <a:off x="2791" y="846"/>
              <a:ext cx="3027" cy="1717"/>
            </a:xfrm>
            <a:custGeom>
              <a:avLst/>
              <a:gdLst>
                <a:gd name="T0" fmla="*/ 1610 w 1616"/>
                <a:gd name="T1" fmla="*/ 362 h 916"/>
                <a:gd name="T2" fmla="*/ 1552 w 1616"/>
                <a:gd name="T3" fmla="*/ 327 h 916"/>
                <a:gd name="T4" fmla="*/ 1530 w 1616"/>
                <a:gd name="T5" fmla="*/ 261 h 916"/>
                <a:gd name="T6" fmla="*/ 1495 w 1616"/>
                <a:gd name="T7" fmla="*/ 196 h 916"/>
                <a:gd name="T8" fmla="*/ 1508 w 1616"/>
                <a:gd name="T9" fmla="*/ 130 h 916"/>
                <a:gd name="T10" fmla="*/ 1369 w 1616"/>
                <a:gd name="T11" fmla="*/ 28 h 916"/>
                <a:gd name="T12" fmla="*/ 1309 w 1616"/>
                <a:gd name="T13" fmla="*/ 62 h 916"/>
                <a:gd name="T14" fmla="*/ 1178 w 1616"/>
                <a:gd name="T15" fmla="*/ 47 h 916"/>
                <a:gd name="T16" fmla="*/ 1127 w 1616"/>
                <a:gd name="T17" fmla="*/ 0 h 916"/>
                <a:gd name="T18" fmla="*/ 1043 w 1616"/>
                <a:gd name="T19" fmla="*/ 26 h 916"/>
                <a:gd name="T20" fmla="*/ 967 w 1616"/>
                <a:gd name="T21" fmla="*/ 69 h 916"/>
                <a:gd name="T22" fmla="*/ 967 w 1616"/>
                <a:gd name="T23" fmla="*/ 140 h 916"/>
                <a:gd name="T24" fmla="*/ 886 w 1616"/>
                <a:gd name="T25" fmla="*/ 246 h 916"/>
                <a:gd name="T26" fmla="*/ 821 w 1616"/>
                <a:gd name="T27" fmla="*/ 267 h 916"/>
                <a:gd name="T28" fmla="*/ 798 w 1616"/>
                <a:gd name="T29" fmla="*/ 441 h 916"/>
                <a:gd name="T30" fmla="*/ 856 w 1616"/>
                <a:gd name="T31" fmla="*/ 475 h 916"/>
                <a:gd name="T32" fmla="*/ 879 w 1616"/>
                <a:gd name="T33" fmla="*/ 546 h 916"/>
                <a:gd name="T34" fmla="*/ 912 w 1616"/>
                <a:gd name="T35" fmla="*/ 607 h 916"/>
                <a:gd name="T36" fmla="*/ 896 w 1616"/>
                <a:gd name="T37" fmla="*/ 673 h 916"/>
                <a:gd name="T38" fmla="*/ 1031 w 1616"/>
                <a:gd name="T39" fmla="*/ 777 h 916"/>
                <a:gd name="T40" fmla="*/ 1089 w 1616"/>
                <a:gd name="T41" fmla="*/ 743 h 916"/>
                <a:gd name="T42" fmla="*/ 1236 w 1616"/>
                <a:gd name="T43" fmla="*/ 762 h 916"/>
                <a:gd name="T44" fmla="*/ 1287 w 1616"/>
                <a:gd name="T45" fmla="*/ 808 h 916"/>
                <a:gd name="T46" fmla="*/ 1366 w 1616"/>
                <a:gd name="T47" fmla="*/ 783 h 916"/>
                <a:gd name="T48" fmla="*/ 1440 w 1616"/>
                <a:gd name="T49" fmla="*/ 741 h 916"/>
                <a:gd name="T50" fmla="*/ 1440 w 1616"/>
                <a:gd name="T51" fmla="*/ 673 h 916"/>
                <a:gd name="T52" fmla="*/ 1528 w 1616"/>
                <a:gd name="T53" fmla="*/ 552 h 916"/>
                <a:gd name="T54" fmla="*/ 1591 w 1616"/>
                <a:gd name="T55" fmla="*/ 532 h 916"/>
                <a:gd name="T56" fmla="*/ 1610 w 1616"/>
                <a:gd name="T57" fmla="*/ 362 h 916"/>
                <a:gd name="T58" fmla="*/ 1276 w 1616"/>
                <a:gd name="T59" fmla="*/ 569 h 916"/>
                <a:gd name="T60" fmla="*/ 1041 w 1616"/>
                <a:gd name="T61" fmla="*/ 475 h 916"/>
                <a:gd name="T62" fmla="*/ 1133 w 1616"/>
                <a:gd name="T63" fmla="*/ 239 h 916"/>
                <a:gd name="T64" fmla="*/ 1367 w 1616"/>
                <a:gd name="T65" fmla="*/ 333 h 916"/>
                <a:gd name="T66" fmla="*/ 1276 w 1616"/>
                <a:gd name="T67" fmla="*/ 569 h 916"/>
                <a:gd name="T68" fmla="*/ 187 w 1616"/>
                <a:gd name="T69" fmla="*/ 916 h 916"/>
                <a:gd name="T70" fmla="*/ 0 w 1616"/>
                <a:gd name="T71" fmla="*/ 729 h 916"/>
                <a:gd name="T72" fmla="*/ 187 w 1616"/>
                <a:gd name="T73" fmla="*/ 541 h 916"/>
                <a:gd name="T74" fmla="*/ 375 w 1616"/>
                <a:gd name="T75" fmla="*/ 729 h 916"/>
                <a:gd name="T76" fmla="*/ 187 w 1616"/>
                <a:gd name="T77" fmla="*/ 916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16" h="916">
                  <a:moveTo>
                    <a:pt x="1610" y="362"/>
                  </a:moveTo>
                  <a:cubicBezTo>
                    <a:pt x="1552" y="327"/>
                    <a:pt x="1552" y="327"/>
                    <a:pt x="1552" y="327"/>
                  </a:cubicBezTo>
                  <a:cubicBezTo>
                    <a:pt x="1547" y="305"/>
                    <a:pt x="1539" y="283"/>
                    <a:pt x="1530" y="261"/>
                  </a:cubicBezTo>
                  <a:cubicBezTo>
                    <a:pt x="1521" y="239"/>
                    <a:pt x="1508" y="217"/>
                    <a:pt x="1495" y="196"/>
                  </a:cubicBezTo>
                  <a:cubicBezTo>
                    <a:pt x="1508" y="130"/>
                    <a:pt x="1508" y="130"/>
                    <a:pt x="1508" y="130"/>
                  </a:cubicBezTo>
                  <a:cubicBezTo>
                    <a:pt x="1470" y="87"/>
                    <a:pt x="1421" y="51"/>
                    <a:pt x="1369" y="28"/>
                  </a:cubicBezTo>
                  <a:cubicBezTo>
                    <a:pt x="1309" y="62"/>
                    <a:pt x="1309" y="62"/>
                    <a:pt x="1309" y="62"/>
                  </a:cubicBezTo>
                  <a:cubicBezTo>
                    <a:pt x="1266" y="48"/>
                    <a:pt x="1223" y="43"/>
                    <a:pt x="1178" y="47"/>
                  </a:cubicBezTo>
                  <a:cubicBezTo>
                    <a:pt x="1127" y="0"/>
                    <a:pt x="1127" y="0"/>
                    <a:pt x="1127" y="0"/>
                  </a:cubicBezTo>
                  <a:cubicBezTo>
                    <a:pt x="1099" y="6"/>
                    <a:pt x="1071" y="13"/>
                    <a:pt x="1043" y="26"/>
                  </a:cubicBezTo>
                  <a:cubicBezTo>
                    <a:pt x="1016" y="38"/>
                    <a:pt x="989" y="53"/>
                    <a:pt x="967" y="69"/>
                  </a:cubicBezTo>
                  <a:cubicBezTo>
                    <a:pt x="967" y="140"/>
                    <a:pt x="967" y="140"/>
                    <a:pt x="967" y="140"/>
                  </a:cubicBezTo>
                  <a:cubicBezTo>
                    <a:pt x="933" y="171"/>
                    <a:pt x="905" y="206"/>
                    <a:pt x="886" y="246"/>
                  </a:cubicBezTo>
                  <a:cubicBezTo>
                    <a:pt x="821" y="267"/>
                    <a:pt x="821" y="267"/>
                    <a:pt x="821" y="267"/>
                  </a:cubicBezTo>
                  <a:cubicBezTo>
                    <a:pt x="801" y="321"/>
                    <a:pt x="794" y="380"/>
                    <a:pt x="798" y="441"/>
                  </a:cubicBezTo>
                  <a:cubicBezTo>
                    <a:pt x="856" y="475"/>
                    <a:pt x="856" y="475"/>
                    <a:pt x="856" y="475"/>
                  </a:cubicBezTo>
                  <a:cubicBezTo>
                    <a:pt x="861" y="498"/>
                    <a:pt x="868" y="523"/>
                    <a:pt x="879" y="546"/>
                  </a:cubicBezTo>
                  <a:cubicBezTo>
                    <a:pt x="889" y="567"/>
                    <a:pt x="899" y="588"/>
                    <a:pt x="912" y="607"/>
                  </a:cubicBezTo>
                  <a:cubicBezTo>
                    <a:pt x="896" y="673"/>
                    <a:pt x="896" y="673"/>
                    <a:pt x="896" y="673"/>
                  </a:cubicBezTo>
                  <a:cubicBezTo>
                    <a:pt x="934" y="718"/>
                    <a:pt x="980" y="752"/>
                    <a:pt x="1031" y="777"/>
                  </a:cubicBezTo>
                  <a:cubicBezTo>
                    <a:pt x="1089" y="743"/>
                    <a:pt x="1089" y="743"/>
                    <a:pt x="1089" y="743"/>
                  </a:cubicBezTo>
                  <a:cubicBezTo>
                    <a:pt x="1136" y="760"/>
                    <a:pt x="1185" y="766"/>
                    <a:pt x="1236" y="762"/>
                  </a:cubicBezTo>
                  <a:cubicBezTo>
                    <a:pt x="1287" y="808"/>
                    <a:pt x="1287" y="808"/>
                    <a:pt x="1287" y="808"/>
                  </a:cubicBezTo>
                  <a:cubicBezTo>
                    <a:pt x="1312" y="802"/>
                    <a:pt x="1340" y="794"/>
                    <a:pt x="1366" y="783"/>
                  </a:cubicBezTo>
                  <a:cubicBezTo>
                    <a:pt x="1392" y="771"/>
                    <a:pt x="1416" y="757"/>
                    <a:pt x="1440" y="741"/>
                  </a:cubicBezTo>
                  <a:cubicBezTo>
                    <a:pt x="1440" y="673"/>
                    <a:pt x="1440" y="673"/>
                    <a:pt x="1440" y="673"/>
                  </a:cubicBezTo>
                  <a:cubicBezTo>
                    <a:pt x="1477" y="639"/>
                    <a:pt x="1507" y="597"/>
                    <a:pt x="1528" y="552"/>
                  </a:cubicBezTo>
                  <a:cubicBezTo>
                    <a:pt x="1591" y="532"/>
                    <a:pt x="1591" y="532"/>
                    <a:pt x="1591" y="532"/>
                  </a:cubicBezTo>
                  <a:cubicBezTo>
                    <a:pt x="1610" y="479"/>
                    <a:pt x="1616" y="420"/>
                    <a:pt x="1610" y="362"/>
                  </a:cubicBezTo>
                  <a:close/>
                  <a:moveTo>
                    <a:pt x="1276" y="569"/>
                  </a:moveTo>
                  <a:cubicBezTo>
                    <a:pt x="1185" y="610"/>
                    <a:pt x="1080" y="566"/>
                    <a:pt x="1041" y="475"/>
                  </a:cubicBezTo>
                  <a:cubicBezTo>
                    <a:pt x="1002" y="383"/>
                    <a:pt x="1043" y="278"/>
                    <a:pt x="1133" y="239"/>
                  </a:cubicBezTo>
                  <a:cubicBezTo>
                    <a:pt x="1224" y="199"/>
                    <a:pt x="1330" y="242"/>
                    <a:pt x="1367" y="333"/>
                  </a:cubicBezTo>
                  <a:cubicBezTo>
                    <a:pt x="1407" y="424"/>
                    <a:pt x="1366" y="531"/>
                    <a:pt x="1276" y="569"/>
                  </a:cubicBezTo>
                  <a:close/>
                  <a:moveTo>
                    <a:pt x="187" y="916"/>
                  </a:moveTo>
                  <a:cubicBezTo>
                    <a:pt x="84" y="916"/>
                    <a:pt x="0" y="832"/>
                    <a:pt x="0" y="729"/>
                  </a:cubicBezTo>
                  <a:cubicBezTo>
                    <a:pt x="0" y="625"/>
                    <a:pt x="84" y="541"/>
                    <a:pt x="187" y="541"/>
                  </a:cubicBezTo>
                  <a:cubicBezTo>
                    <a:pt x="291" y="541"/>
                    <a:pt x="375" y="625"/>
                    <a:pt x="375" y="729"/>
                  </a:cubicBezTo>
                  <a:cubicBezTo>
                    <a:pt x="375" y="832"/>
                    <a:pt x="291" y="916"/>
                    <a:pt x="187" y="9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 name="Freeform 11">
              <a:extLst>
                <a:ext uri="{FF2B5EF4-FFF2-40B4-BE49-F238E27FC236}">
                  <a16:creationId xmlns:a16="http://schemas.microsoft.com/office/drawing/2014/main" id="{E2588303-321C-498F-B014-B990AEEA72D5}"/>
                </a:ext>
              </a:extLst>
            </p:cNvPr>
            <p:cNvSpPr>
              <a:spLocks noEditPoints="1"/>
            </p:cNvSpPr>
            <p:nvPr/>
          </p:nvSpPr>
          <p:spPr bwMode="auto">
            <a:xfrm>
              <a:off x="1866" y="932"/>
              <a:ext cx="2551" cy="2527"/>
            </a:xfrm>
            <a:custGeom>
              <a:avLst/>
              <a:gdLst>
                <a:gd name="T0" fmla="*/ 638 w 1362"/>
                <a:gd name="T1" fmla="*/ 1242 h 1348"/>
                <a:gd name="T2" fmla="*/ 448 w 1362"/>
                <a:gd name="T3" fmla="*/ 1319 h 1348"/>
                <a:gd name="T4" fmla="*/ 352 w 1362"/>
                <a:gd name="T5" fmla="*/ 1146 h 1348"/>
                <a:gd name="T6" fmla="*/ 141 w 1362"/>
                <a:gd name="T7" fmla="*/ 1095 h 1348"/>
                <a:gd name="T8" fmla="*/ 46 w 1362"/>
                <a:gd name="T9" fmla="*/ 928 h 1348"/>
                <a:gd name="T10" fmla="*/ 0 w 1362"/>
                <a:gd name="T11" fmla="*/ 664 h 1348"/>
                <a:gd name="T12" fmla="*/ 32 w 1362"/>
                <a:gd name="T13" fmla="*/ 474 h 1348"/>
                <a:gd name="T14" fmla="*/ 212 w 1362"/>
                <a:gd name="T15" fmla="*/ 351 h 1348"/>
                <a:gd name="T16" fmla="*/ 244 w 1362"/>
                <a:gd name="T17" fmla="*/ 159 h 1348"/>
                <a:gd name="T18" fmla="*/ 451 w 1362"/>
                <a:gd name="T19" fmla="*/ 167 h 1348"/>
                <a:gd name="T20" fmla="*/ 592 w 1362"/>
                <a:gd name="T21" fmla="*/ 5 h 1348"/>
                <a:gd name="T22" fmla="*/ 784 w 1362"/>
                <a:gd name="T23" fmla="*/ 6 h 1348"/>
                <a:gd name="T24" fmla="*/ 1036 w 1362"/>
                <a:gd name="T25" fmla="*/ 98 h 1348"/>
                <a:gd name="T26" fmla="*/ 1184 w 1362"/>
                <a:gd name="T27" fmla="*/ 220 h 1348"/>
                <a:gd name="T28" fmla="*/ 1206 w 1362"/>
                <a:gd name="T29" fmla="*/ 440 h 1348"/>
                <a:gd name="T30" fmla="*/ 1351 w 1362"/>
                <a:gd name="T31" fmla="*/ 562 h 1348"/>
                <a:gd name="T32" fmla="*/ 1262 w 1362"/>
                <a:gd name="T33" fmla="*/ 724 h 1348"/>
                <a:gd name="T34" fmla="*/ 1310 w 1362"/>
                <a:gd name="T35" fmla="*/ 940 h 1348"/>
                <a:gd name="T36" fmla="*/ 1213 w 1362"/>
                <a:gd name="T37" fmla="*/ 1106 h 1348"/>
                <a:gd name="T38" fmla="*/ 1008 w 1362"/>
                <a:gd name="T39" fmla="*/ 1278 h 1348"/>
                <a:gd name="T40" fmla="*/ 828 w 1362"/>
                <a:gd name="T41" fmla="*/ 1345 h 1348"/>
                <a:gd name="T42" fmla="*/ 830 w 1362"/>
                <a:gd name="T43" fmla="*/ 1299 h 1348"/>
                <a:gd name="T44" fmla="*/ 965 w 1362"/>
                <a:gd name="T45" fmla="*/ 1122 h 1348"/>
                <a:gd name="T46" fmla="*/ 1072 w 1362"/>
                <a:gd name="T47" fmla="*/ 1038 h 1348"/>
                <a:gd name="T48" fmla="*/ 1264 w 1362"/>
                <a:gd name="T49" fmla="*/ 935 h 1348"/>
                <a:gd name="T50" fmla="*/ 1219 w 1362"/>
                <a:gd name="T51" fmla="*/ 710 h 1348"/>
                <a:gd name="T52" fmla="*/ 1308 w 1362"/>
                <a:gd name="T53" fmla="*/ 570 h 1348"/>
                <a:gd name="T54" fmla="*/ 1171 w 1362"/>
                <a:gd name="T55" fmla="*/ 469 h 1348"/>
                <a:gd name="T56" fmla="*/ 1142 w 1362"/>
                <a:gd name="T57" fmla="*/ 241 h 1348"/>
                <a:gd name="T58" fmla="*/ 915 w 1362"/>
                <a:gd name="T59" fmla="*/ 217 h 1348"/>
                <a:gd name="T60" fmla="*/ 802 w 1362"/>
                <a:gd name="T61" fmla="*/ 179 h 1348"/>
                <a:gd name="T62" fmla="*/ 610 w 1362"/>
                <a:gd name="T63" fmla="*/ 47 h 1348"/>
                <a:gd name="T64" fmla="*/ 458 w 1362"/>
                <a:gd name="T65" fmla="*/ 212 h 1348"/>
                <a:gd name="T66" fmla="*/ 272 w 1362"/>
                <a:gd name="T67" fmla="*/ 192 h 1348"/>
                <a:gd name="T68" fmla="*/ 254 w 1362"/>
                <a:gd name="T69" fmla="*/ 369 h 1348"/>
                <a:gd name="T70" fmla="*/ 70 w 1362"/>
                <a:gd name="T71" fmla="*/ 500 h 1348"/>
                <a:gd name="T72" fmla="*/ 143 w 1362"/>
                <a:gd name="T73" fmla="*/ 698 h 1348"/>
                <a:gd name="T74" fmla="*/ 170 w 1362"/>
                <a:gd name="T75" fmla="*/ 846 h 1348"/>
                <a:gd name="T76" fmla="*/ 168 w 1362"/>
                <a:gd name="T77" fmla="*/ 1058 h 1348"/>
                <a:gd name="T78" fmla="*/ 386 w 1362"/>
                <a:gd name="T79" fmla="*/ 1115 h 1348"/>
                <a:gd name="T80" fmla="*/ 463 w 1362"/>
                <a:gd name="T81" fmla="*/ 1278 h 1348"/>
                <a:gd name="T82" fmla="*/ 630 w 1362"/>
                <a:gd name="T83" fmla="*/ 1198 h 1348"/>
                <a:gd name="T84" fmla="*/ 742 w 1362"/>
                <a:gd name="T85" fmla="*/ 1197 h 1348"/>
                <a:gd name="T86" fmla="*/ 681 w 1362"/>
                <a:gd name="T87" fmla="*/ 257 h 1348"/>
                <a:gd name="T88" fmla="*/ 681 w 1362"/>
                <a:gd name="T89" fmla="*/ 301 h 1348"/>
                <a:gd name="T90" fmla="*/ 1063 w 1362"/>
                <a:gd name="T91" fmla="*/ 683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2" h="1348">
                  <a:moveTo>
                    <a:pt x="815" y="1348"/>
                  </a:moveTo>
                  <a:cubicBezTo>
                    <a:pt x="724" y="1242"/>
                    <a:pt x="724" y="1242"/>
                    <a:pt x="724" y="1242"/>
                  </a:cubicBezTo>
                  <a:cubicBezTo>
                    <a:pt x="695" y="1244"/>
                    <a:pt x="666" y="1244"/>
                    <a:pt x="638" y="1242"/>
                  </a:cubicBezTo>
                  <a:cubicBezTo>
                    <a:pt x="547" y="1348"/>
                    <a:pt x="547" y="1348"/>
                    <a:pt x="547" y="1348"/>
                  </a:cubicBezTo>
                  <a:cubicBezTo>
                    <a:pt x="534" y="1345"/>
                    <a:pt x="534" y="1345"/>
                    <a:pt x="534" y="1345"/>
                  </a:cubicBezTo>
                  <a:cubicBezTo>
                    <a:pt x="494" y="1336"/>
                    <a:pt x="450" y="1320"/>
                    <a:pt x="448" y="1319"/>
                  </a:cubicBezTo>
                  <a:cubicBezTo>
                    <a:pt x="446" y="1318"/>
                    <a:pt x="402" y="1302"/>
                    <a:pt x="366" y="1284"/>
                  </a:cubicBezTo>
                  <a:cubicBezTo>
                    <a:pt x="354" y="1278"/>
                    <a:pt x="354" y="1278"/>
                    <a:pt x="354" y="1278"/>
                  </a:cubicBezTo>
                  <a:cubicBezTo>
                    <a:pt x="352" y="1146"/>
                    <a:pt x="352" y="1146"/>
                    <a:pt x="352" y="1146"/>
                  </a:cubicBezTo>
                  <a:cubicBezTo>
                    <a:pt x="325" y="1128"/>
                    <a:pt x="299" y="1107"/>
                    <a:pt x="275" y="1085"/>
                  </a:cubicBezTo>
                  <a:cubicBezTo>
                    <a:pt x="149" y="1105"/>
                    <a:pt x="149" y="1105"/>
                    <a:pt x="149" y="1105"/>
                  </a:cubicBezTo>
                  <a:cubicBezTo>
                    <a:pt x="141" y="1095"/>
                    <a:pt x="141" y="1095"/>
                    <a:pt x="141" y="1095"/>
                  </a:cubicBezTo>
                  <a:cubicBezTo>
                    <a:pt x="116" y="1062"/>
                    <a:pt x="93" y="1022"/>
                    <a:pt x="92" y="1020"/>
                  </a:cubicBezTo>
                  <a:cubicBezTo>
                    <a:pt x="91" y="1018"/>
                    <a:pt x="67" y="977"/>
                    <a:pt x="51" y="940"/>
                  </a:cubicBezTo>
                  <a:cubicBezTo>
                    <a:pt x="46" y="928"/>
                    <a:pt x="46" y="928"/>
                    <a:pt x="46" y="928"/>
                  </a:cubicBezTo>
                  <a:cubicBezTo>
                    <a:pt x="121" y="836"/>
                    <a:pt x="121" y="836"/>
                    <a:pt x="121" y="836"/>
                  </a:cubicBezTo>
                  <a:cubicBezTo>
                    <a:pt x="110" y="799"/>
                    <a:pt x="104" y="762"/>
                    <a:pt x="101" y="724"/>
                  </a:cubicBezTo>
                  <a:cubicBezTo>
                    <a:pt x="0" y="664"/>
                    <a:pt x="0" y="664"/>
                    <a:pt x="0" y="664"/>
                  </a:cubicBezTo>
                  <a:cubicBezTo>
                    <a:pt x="1" y="650"/>
                    <a:pt x="1" y="650"/>
                    <a:pt x="1" y="650"/>
                  </a:cubicBezTo>
                  <a:cubicBezTo>
                    <a:pt x="3" y="610"/>
                    <a:pt x="11" y="564"/>
                    <a:pt x="11" y="562"/>
                  </a:cubicBezTo>
                  <a:cubicBezTo>
                    <a:pt x="12" y="560"/>
                    <a:pt x="20" y="513"/>
                    <a:pt x="32" y="474"/>
                  </a:cubicBezTo>
                  <a:cubicBezTo>
                    <a:pt x="35" y="462"/>
                    <a:pt x="35" y="462"/>
                    <a:pt x="35" y="462"/>
                  </a:cubicBezTo>
                  <a:cubicBezTo>
                    <a:pt x="157" y="439"/>
                    <a:pt x="157" y="439"/>
                    <a:pt x="157" y="439"/>
                  </a:cubicBezTo>
                  <a:cubicBezTo>
                    <a:pt x="173" y="408"/>
                    <a:pt x="191" y="378"/>
                    <a:pt x="212" y="351"/>
                  </a:cubicBezTo>
                  <a:cubicBezTo>
                    <a:pt x="170" y="230"/>
                    <a:pt x="170" y="230"/>
                    <a:pt x="170" y="230"/>
                  </a:cubicBezTo>
                  <a:cubicBezTo>
                    <a:pt x="179" y="220"/>
                    <a:pt x="179" y="220"/>
                    <a:pt x="179" y="220"/>
                  </a:cubicBezTo>
                  <a:cubicBezTo>
                    <a:pt x="206" y="190"/>
                    <a:pt x="243" y="160"/>
                    <a:pt x="244" y="159"/>
                  </a:cubicBezTo>
                  <a:cubicBezTo>
                    <a:pt x="246" y="157"/>
                    <a:pt x="282" y="127"/>
                    <a:pt x="316" y="105"/>
                  </a:cubicBezTo>
                  <a:cubicBezTo>
                    <a:pt x="327" y="98"/>
                    <a:pt x="327" y="98"/>
                    <a:pt x="327" y="98"/>
                  </a:cubicBezTo>
                  <a:cubicBezTo>
                    <a:pt x="451" y="167"/>
                    <a:pt x="451" y="167"/>
                    <a:pt x="451" y="167"/>
                  </a:cubicBezTo>
                  <a:cubicBezTo>
                    <a:pt x="476" y="157"/>
                    <a:pt x="502" y="148"/>
                    <a:pt x="528" y="142"/>
                  </a:cubicBezTo>
                  <a:cubicBezTo>
                    <a:pt x="579" y="6"/>
                    <a:pt x="579" y="6"/>
                    <a:pt x="579" y="6"/>
                  </a:cubicBezTo>
                  <a:cubicBezTo>
                    <a:pt x="592" y="5"/>
                    <a:pt x="592" y="5"/>
                    <a:pt x="592" y="5"/>
                  </a:cubicBezTo>
                  <a:cubicBezTo>
                    <a:pt x="632" y="0"/>
                    <a:pt x="679" y="0"/>
                    <a:pt x="681" y="0"/>
                  </a:cubicBezTo>
                  <a:cubicBezTo>
                    <a:pt x="683" y="0"/>
                    <a:pt x="730" y="0"/>
                    <a:pt x="771" y="5"/>
                  </a:cubicBezTo>
                  <a:cubicBezTo>
                    <a:pt x="784" y="6"/>
                    <a:pt x="784" y="6"/>
                    <a:pt x="784" y="6"/>
                  </a:cubicBezTo>
                  <a:cubicBezTo>
                    <a:pt x="835" y="142"/>
                    <a:pt x="835" y="142"/>
                    <a:pt x="835" y="142"/>
                  </a:cubicBezTo>
                  <a:cubicBezTo>
                    <a:pt x="861" y="149"/>
                    <a:pt x="887" y="157"/>
                    <a:pt x="912" y="168"/>
                  </a:cubicBezTo>
                  <a:cubicBezTo>
                    <a:pt x="1036" y="98"/>
                    <a:pt x="1036" y="98"/>
                    <a:pt x="1036" y="98"/>
                  </a:cubicBezTo>
                  <a:cubicBezTo>
                    <a:pt x="1047" y="105"/>
                    <a:pt x="1047" y="105"/>
                    <a:pt x="1047" y="105"/>
                  </a:cubicBezTo>
                  <a:cubicBezTo>
                    <a:pt x="1081" y="128"/>
                    <a:pt x="1117" y="158"/>
                    <a:pt x="1118" y="159"/>
                  </a:cubicBezTo>
                  <a:cubicBezTo>
                    <a:pt x="1120" y="160"/>
                    <a:pt x="1156" y="191"/>
                    <a:pt x="1184" y="220"/>
                  </a:cubicBezTo>
                  <a:cubicBezTo>
                    <a:pt x="1193" y="230"/>
                    <a:pt x="1193" y="230"/>
                    <a:pt x="1193" y="230"/>
                  </a:cubicBezTo>
                  <a:cubicBezTo>
                    <a:pt x="1151" y="351"/>
                    <a:pt x="1151" y="351"/>
                    <a:pt x="1151" y="351"/>
                  </a:cubicBezTo>
                  <a:cubicBezTo>
                    <a:pt x="1172" y="379"/>
                    <a:pt x="1190" y="408"/>
                    <a:pt x="1206" y="440"/>
                  </a:cubicBezTo>
                  <a:cubicBezTo>
                    <a:pt x="1327" y="462"/>
                    <a:pt x="1327" y="462"/>
                    <a:pt x="1327" y="462"/>
                  </a:cubicBezTo>
                  <a:cubicBezTo>
                    <a:pt x="1331" y="475"/>
                    <a:pt x="1331" y="475"/>
                    <a:pt x="1331" y="475"/>
                  </a:cubicBezTo>
                  <a:cubicBezTo>
                    <a:pt x="1342" y="514"/>
                    <a:pt x="1351" y="560"/>
                    <a:pt x="1351" y="562"/>
                  </a:cubicBezTo>
                  <a:cubicBezTo>
                    <a:pt x="1351" y="564"/>
                    <a:pt x="1359" y="611"/>
                    <a:pt x="1362" y="651"/>
                  </a:cubicBezTo>
                  <a:cubicBezTo>
                    <a:pt x="1362" y="664"/>
                    <a:pt x="1362" y="664"/>
                    <a:pt x="1362" y="664"/>
                  </a:cubicBezTo>
                  <a:cubicBezTo>
                    <a:pt x="1262" y="724"/>
                    <a:pt x="1262" y="724"/>
                    <a:pt x="1262" y="724"/>
                  </a:cubicBezTo>
                  <a:cubicBezTo>
                    <a:pt x="1259" y="762"/>
                    <a:pt x="1252" y="800"/>
                    <a:pt x="1241" y="837"/>
                  </a:cubicBezTo>
                  <a:cubicBezTo>
                    <a:pt x="1316" y="928"/>
                    <a:pt x="1316" y="928"/>
                    <a:pt x="1316" y="928"/>
                  </a:cubicBezTo>
                  <a:cubicBezTo>
                    <a:pt x="1310" y="940"/>
                    <a:pt x="1310" y="940"/>
                    <a:pt x="1310" y="940"/>
                  </a:cubicBezTo>
                  <a:cubicBezTo>
                    <a:pt x="1294" y="978"/>
                    <a:pt x="1271" y="1019"/>
                    <a:pt x="1270" y="1020"/>
                  </a:cubicBezTo>
                  <a:cubicBezTo>
                    <a:pt x="1269" y="1022"/>
                    <a:pt x="1245" y="1063"/>
                    <a:pt x="1221" y="1095"/>
                  </a:cubicBezTo>
                  <a:cubicBezTo>
                    <a:pt x="1213" y="1106"/>
                    <a:pt x="1213" y="1106"/>
                    <a:pt x="1213" y="1106"/>
                  </a:cubicBezTo>
                  <a:cubicBezTo>
                    <a:pt x="1087" y="1085"/>
                    <a:pt x="1087" y="1085"/>
                    <a:pt x="1087" y="1085"/>
                  </a:cubicBezTo>
                  <a:cubicBezTo>
                    <a:pt x="1063" y="1108"/>
                    <a:pt x="1037" y="1128"/>
                    <a:pt x="1009" y="1147"/>
                  </a:cubicBezTo>
                  <a:cubicBezTo>
                    <a:pt x="1008" y="1278"/>
                    <a:pt x="1008" y="1278"/>
                    <a:pt x="1008" y="1278"/>
                  </a:cubicBezTo>
                  <a:cubicBezTo>
                    <a:pt x="996" y="1284"/>
                    <a:pt x="996" y="1284"/>
                    <a:pt x="996" y="1284"/>
                  </a:cubicBezTo>
                  <a:cubicBezTo>
                    <a:pt x="959" y="1302"/>
                    <a:pt x="915" y="1319"/>
                    <a:pt x="913" y="1319"/>
                  </a:cubicBezTo>
                  <a:cubicBezTo>
                    <a:pt x="911" y="1320"/>
                    <a:pt x="867" y="1336"/>
                    <a:pt x="828" y="1345"/>
                  </a:cubicBezTo>
                  <a:lnTo>
                    <a:pt x="815" y="1348"/>
                  </a:lnTo>
                  <a:close/>
                  <a:moveTo>
                    <a:pt x="742" y="1197"/>
                  </a:moveTo>
                  <a:cubicBezTo>
                    <a:pt x="830" y="1299"/>
                    <a:pt x="830" y="1299"/>
                    <a:pt x="830" y="1299"/>
                  </a:cubicBezTo>
                  <a:cubicBezTo>
                    <a:pt x="864" y="1290"/>
                    <a:pt x="898" y="1278"/>
                    <a:pt x="898" y="1278"/>
                  </a:cubicBezTo>
                  <a:cubicBezTo>
                    <a:pt x="899" y="1278"/>
                    <a:pt x="933" y="1265"/>
                    <a:pt x="964" y="1251"/>
                  </a:cubicBezTo>
                  <a:cubicBezTo>
                    <a:pt x="965" y="1122"/>
                    <a:pt x="965" y="1122"/>
                    <a:pt x="965" y="1122"/>
                  </a:cubicBezTo>
                  <a:cubicBezTo>
                    <a:pt x="976" y="1116"/>
                    <a:pt x="976" y="1116"/>
                    <a:pt x="976" y="1116"/>
                  </a:cubicBezTo>
                  <a:cubicBezTo>
                    <a:pt x="1008" y="1096"/>
                    <a:pt x="1037" y="1072"/>
                    <a:pt x="1064" y="1046"/>
                  </a:cubicBezTo>
                  <a:cubicBezTo>
                    <a:pt x="1072" y="1038"/>
                    <a:pt x="1072" y="1038"/>
                    <a:pt x="1072" y="1038"/>
                  </a:cubicBezTo>
                  <a:cubicBezTo>
                    <a:pt x="1193" y="1058"/>
                    <a:pt x="1193" y="1058"/>
                    <a:pt x="1193" y="1058"/>
                  </a:cubicBezTo>
                  <a:cubicBezTo>
                    <a:pt x="1213" y="1030"/>
                    <a:pt x="1232" y="999"/>
                    <a:pt x="1232" y="998"/>
                  </a:cubicBezTo>
                  <a:cubicBezTo>
                    <a:pt x="1232" y="998"/>
                    <a:pt x="1250" y="967"/>
                    <a:pt x="1264" y="935"/>
                  </a:cubicBezTo>
                  <a:cubicBezTo>
                    <a:pt x="1192" y="847"/>
                    <a:pt x="1192" y="847"/>
                    <a:pt x="1192" y="847"/>
                  </a:cubicBezTo>
                  <a:cubicBezTo>
                    <a:pt x="1196" y="835"/>
                    <a:pt x="1196" y="835"/>
                    <a:pt x="1196" y="835"/>
                  </a:cubicBezTo>
                  <a:cubicBezTo>
                    <a:pt x="1209" y="795"/>
                    <a:pt x="1217" y="753"/>
                    <a:pt x="1219" y="710"/>
                  </a:cubicBezTo>
                  <a:cubicBezTo>
                    <a:pt x="1219" y="698"/>
                    <a:pt x="1219" y="698"/>
                    <a:pt x="1219" y="698"/>
                  </a:cubicBezTo>
                  <a:cubicBezTo>
                    <a:pt x="1317" y="640"/>
                    <a:pt x="1317" y="640"/>
                    <a:pt x="1317" y="640"/>
                  </a:cubicBezTo>
                  <a:cubicBezTo>
                    <a:pt x="1314" y="606"/>
                    <a:pt x="1308" y="570"/>
                    <a:pt x="1308" y="570"/>
                  </a:cubicBezTo>
                  <a:cubicBezTo>
                    <a:pt x="1307" y="569"/>
                    <a:pt x="1301" y="534"/>
                    <a:pt x="1292" y="501"/>
                  </a:cubicBezTo>
                  <a:cubicBezTo>
                    <a:pt x="1176" y="479"/>
                    <a:pt x="1176" y="479"/>
                    <a:pt x="1176" y="479"/>
                  </a:cubicBezTo>
                  <a:cubicBezTo>
                    <a:pt x="1171" y="469"/>
                    <a:pt x="1171" y="469"/>
                    <a:pt x="1171" y="469"/>
                  </a:cubicBezTo>
                  <a:cubicBezTo>
                    <a:pt x="1154" y="433"/>
                    <a:pt x="1133" y="400"/>
                    <a:pt x="1109" y="369"/>
                  </a:cubicBezTo>
                  <a:cubicBezTo>
                    <a:pt x="1101" y="359"/>
                    <a:pt x="1101" y="359"/>
                    <a:pt x="1101" y="359"/>
                  </a:cubicBezTo>
                  <a:cubicBezTo>
                    <a:pt x="1142" y="241"/>
                    <a:pt x="1142" y="241"/>
                    <a:pt x="1142" y="241"/>
                  </a:cubicBezTo>
                  <a:cubicBezTo>
                    <a:pt x="1118" y="216"/>
                    <a:pt x="1090" y="193"/>
                    <a:pt x="1090" y="193"/>
                  </a:cubicBezTo>
                  <a:cubicBezTo>
                    <a:pt x="1090" y="193"/>
                    <a:pt x="1062" y="169"/>
                    <a:pt x="1034" y="150"/>
                  </a:cubicBezTo>
                  <a:cubicBezTo>
                    <a:pt x="915" y="217"/>
                    <a:pt x="915" y="217"/>
                    <a:pt x="915" y="217"/>
                  </a:cubicBezTo>
                  <a:cubicBezTo>
                    <a:pt x="905" y="212"/>
                    <a:pt x="905" y="212"/>
                    <a:pt x="905" y="212"/>
                  </a:cubicBezTo>
                  <a:cubicBezTo>
                    <a:pt x="875" y="199"/>
                    <a:pt x="845" y="189"/>
                    <a:pt x="813" y="182"/>
                  </a:cubicBezTo>
                  <a:cubicBezTo>
                    <a:pt x="802" y="179"/>
                    <a:pt x="802" y="179"/>
                    <a:pt x="802" y="179"/>
                  </a:cubicBezTo>
                  <a:cubicBezTo>
                    <a:pt x="752" y="47"/>
                    <a:pt x="752" y="47"/>
                    <a:pt x="752" y="47"/>
                  </a:cubicBezTo>
                  <a:cubicBezTo>
                    <a:pt x="718" y="44"/>
                    <a:pt x="682" y="44"/>
                    <a:pt x="681" y="44"/>
                  </a:cubicBezTo>
                  <a:cubicBezTo>
                    <a:pt x="681" y="44"/>
                    <a:pt x="645" y="44"/>
                    <a:pt x="610" y="47"/>
                  </a:cubicBezTo>
                  <a:cubicBezTo>
                    <a:pt x="561" y="179"/>
                    <a:pt x="561" y="179"/>
                    <a:pt x="561" y="179"/>
                  </a:cubicBezTo>
                  <a:cubicBezTo>
                    <a:pt x="549" y="182"/>
                    <a:pt x="549" y="182"/>
                    <a:pt x="549" y="182"/>
                  </a:cubicBezTo>
                  <a:cubicBezTo>
                    <a:pt x="518" y="189"/>
                    <a:pt x="488" y="199"/>
                    <a:pt x="458" y="212"/>
                  </a:cubicBezTo>
                  <a:cubicBezTo>
                    <a:pt x="448" y="217"/>
                    <a:pt x="448" y="217"/>
                    <a:pt x="448" y="217"/>
                  </a:cubicBezTo>
                  <a:cubicBezTo>
                    <a:pt x="329" y="149"/>
                    <a:pt x="329" y="149"/>
                    <a:pt x="329" y="149"/>
                  </a:cubicBezTo>
                  <a:cubicBezTo>
                    <a:pt x="300" y="169"/>
                    <a:pt x="273" y="192"/>
                    <a:pt x="272" y="192"/>
                  </a:cubicBezTo>
                  <a:cubicBezTo>
                    <a:pt x="272" y="193"/>
                    <a:pt x="244" y="216"/>
                    <a:pt x="220" y="241"/>
                  </a:cubicBezTo>
                  <a:cubicBezTo>
                    <a:pt x="262" y="359"/>
                    <a:pt x="262" y="359"/>
                    <a:pt x="262" y="359"/>
                  </a:cubicBezTo>
                  <a:cubicBezTo>
                    <a:pt x="254" y="369"/>
                    <a:pt x="254" y="369"/>
                    <a:pt x="254" y="369"/>
                  </a:cubicBezTo>
                  <a:cubicBezTo>
                    <a:pt x="229" y="399"/>
                    <a:pt x="209" y="433"/>
                    <a:pt x="192" y="468"/>
                  </a:cubicBezTo>
                  <a:cubicBezTo>
                    <a:pt x="187" y="478"/>
                    <a:pt x="187" y="478"/>
                    <a:pt x="187" y="478"/>
                  </a:cubicBezTo>
                  <a:cubicBezTo>
                    <a:pt x="70" y="500"/>
                    <a:pt x="70" y="500"/>
                    <a:pt x="70" y="500"/>
                  </a:cubicBezTo>
                  <a:cubicBezTo>
                    <a:pt x="61" y="533"/>
                    <a:pt x="55" y="569"/>
                    <a:pt x="55" y="569"/>
                  </a:cubicBezTo>
                  <a:cubicBezTo>
                    <a:pt x="55" y="570"/>
                    <a:pt x="48" y="605"/>
                    <a:pt x="45" y="640"/>
                  </a:cubicBezTo>
                  <a:cubicBezTo>
                    <a:pt x="143" y="698"/>
                    <a:pt x="143" y="698"/>
                    <a:pt x="143" y="698"/>
                  </a:cubicBezTo>
                  <a:cubicBezTo>
                    <a:pt x="144" y="709"/>
                    <a:pt x="144" y="709"/>
                    <a:pt x="144" y="709"/>
                  </a:cubicBezTo>
                  <a:cubicBezTo>
                    <a:pt x="146" y="752"/>
                    <a:pt x="154" y="794"/>
                    <a:pt x="167" y="834"/>
                  </a:cubicBezTo>
                  <a:cubicBezTo>
                    <a:pt x="170" y="846"/>
                    <a:pt x="170" y="846"/>
                    <a:pt x="170" y="846"/>
                  </a:cubicBezTo>
                  <a:cubicBezTo>
                    <a:pt x="97" y="935"/>
                    <a:pt x="97" y="935"/>
                    <a:pt x="97" y="935"/>
                  </a:cubicBezTo>
                  <a:cubicBezTo>
                    <a:pt x="112" y="966"/>
                    <a:pt x="130" y="997"/>
                    <a:pt x="130" y="998"/>
                  </a:cubicBezTo>
                  <a:cubicBezTo>
                    <a:pt x="130" y="998"/>
                    <a:pt x="148" y="1029"/>
                    <a:pt x="168" y="1058"/>
                  </a:cubicBezTo>
                  <a:cubicBezTo>
                    <a:pt x="290" y="1038"/>
                    <a:pt x="290" y="1038"/>
                    <a:pt x="290" y="1038"/>
                  </a:cubicBezTo>
                  <a:cubicBezTo>
                    <a:pt x="298" y="1045"/>
                    <a:pt x="298" y="1045"/>
                    <a:pt x="298" y="1045"/>
                  </a:cubicBezTo>
                  <a:cubicBezTo>
                    <a:pt x="324" y="1072"/>
                    <a:pt x="354" y="1095"/>
                    <a:pt x="386" y="1115"/>
                  </a:cubicBezTo>
                  <a:cubicBezTo>
                    <a:pt x="396" y="1121"/>
                    <a:pt x="396" y="1121"/>
                    <a:pt x="396" y="1121"/>
                  </a:cubicBezTo>
                  <a:cubicBezTo>
                    <a:pt x="397" y="1250"/>
                    <a:pt x="397" y="1250"/>
                    <a:pt x="397" y="1250"/>
                  </a:cubicBezTo>
                  <a:cubicBezTo>
                    <a:pt x="429" y="1265"/>
                    <a:pt x="463" y="1278"/>
                    <a:pt x="463" y="1278"/>
                  </a:cubicBezTo>
                  <a:cubicBezTo>
                    <a:pt x="463" y="1278"/>
                    <a:pt x="498" y="1290"/>
                    <a:pt x="531" y="1299"/>
                  </a:cubicBezTo>
                  <a:cubicBezTo>
                    <a:pt x="619" y="1197"/>
                    <a:pt x="619" y="1197"/>
                    <a:pt x="619" y="1197"/>
                  </a:cubicBezTo>
                  <a:cubicBezTo>
                    <a:pt x="630" y="1198"/>
                    <a:pt x="630" y="1198"/>
                    <a:pt x="630" y="1198"/>
                  </a:cubicBezTo>
                  <a:cubicBezTo>
                    <a:pt x="647" y="1199"/>
                    <a:pt x="665" y="1200"/>
                    <a:pt x="681" y="1200"/>
                  </a:cubicBezTo>
                  <a:cubicBezTo>
                    <a:pt x="698" y="1200"/>
                    <a:pt x="714" y="1199"/>
                    <a:pt x="731" y="1198"/>
                  </a:cubicBezTo>
                  <a:lnTo>
                    <a:pt x="742" y="1197"/>
                  </a:lnTo>
                  <a:close/>
                  <a:moveTo>
                    <a:pt x="681" y="1108"/>
                  </a:moveTo>
                  <a:cubicBezTo>
                    <a:pt x="447" y="1108"/>
                    <a:pt x="256" y="917"/>
                    <a:pt x="256" y="683"/>
                  </a:cubicBezTo>
                  <a:cubicBezTo>
                    <a:pt x="256" y="448"/>
                    <a:pt x="447" y="257"/>
                    <a:pt x="681" y="257"/>
                  </a:cubicBezTo>
                  <a:cubicBezTo>
                    <a:pt x="916" y="257"/>
                    <a:pt x="1107" y="448"/>
                    <a:pt x="1107" y="683"/>
                  </a:cubicBezTo>
                  <a:cubicBezTo>
                    <a:pt x="1107" y="917"/>
                    <a:pt x="916" y="1108"/>
                    <a:pt x="681" y="1108"/>
                  </a:cubicBezTo>
                  <a:close/>
                  <a:moveTo>
                    <a:pt x="681" y="301"/>
                  </a:moveTo>
                  <a:cubicBezTo>
                    <a:pt x="471" y="301"/>
                    <a:pt x="300" y="473"/>
                    <a:pt x="300" y="683"/>
                  </a:cubicBezTo>
                  <a:cubicBezTo>
                    <a:pt x="300" y="893"/>
                    <a:pt x="471" y="1064"/>
                    <a:pt x="681" y="1064"/>
                  </a:cubicBezTo>
                  <a:cubicBezTo>
                    <a:pt x="892" y="1064"/>
                    <a:pt x="1063" y="893"/>
                    <a:pt x="1063" y="683"/>
                  </a:cubicBezTo>
                  <a:cubicBezTo>
                    <a:pt x="1063" y="473"/>
                    <a:pt x="892" y="301"/>
                    <a:pt x="681" y="3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7" name="ee4pContent1"/>
          <p:cNvSpPr txBox="1"/>
          <p:nvPr/>
        </p:nvSpPr>
        <p:spPr>
          <a:xfrm>
            <a:off x="5486482" y="1008902"/>
            <a:ext cx="5959684" cy="726776"/>
          </a:xfrm>
          <a:prstGeom prst="rect">
            <a:avLst/>
          </a:prstGeom>
          <a:ln cap="rnd">
            <a:noFill/>
          </a:ln>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srgbClr val="FFFFFF"/>
              </a:solidFill>
              <a:latin typeface="Arial" panose="020B0604020202020204" pitchFamily="34" charset="0"/>
              <a:cs typeface="Arial" panose="020B0604020202020204" pitchFamily="34" charset="0"/>
            </a:endParaRPr>
          </a:p>
        </p:txBody>
      </p:sp>
      <p:sp>
        <p:nvSpPr>
          <p:cNvPr id="18" name="ee4pContent1"/>
          <p:cNvSpPr txBox="1"/>
          <p:nvPr/>
        </p:nvSpPr>
        <p:spPr>
          <a:xfrm>
            <a:off x="6400882" y="4964703"/>
            <a:ext cx="5372018" cy="1021686"/>
          </a:xfrm>
          <a:prstGeom prst="rect">
            <a:avLst/>
          </a:prstGeom>
          <a:ln cap="rnd">
            <a:noFill/>
          </a:ln>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600"/>
              </a:lnSpc>
            </a:pPr>
            <a:r>
              <a:rPr lang="en-US" sz="2400" dirty="0">
                <a:solidFill>
                  <a:srgbClr val="FFFFFF"/>
                </a:solidFill>
                <a:latin typeface="Arial" panose="020B0604020202020204" pitchFamily="34" charset="0"/>
                <a:cs typeface="Arial" panose="020B0604020202020204" pitchFamily="34" charset="0"/>
              </a:rPr>
              <a:t>Mandated by Maryland and Virginia state legislatures as part of the agreement for dedicated capital funding</a:t>
            </a:r>
          </a:p>
        </p:txBody>
      </p:sp>
      <p:pic>
        <p:nvPicPr>
          <p:cNvPr id="20" name="Picture 19"/>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63231" y="4984128"/>
            <a:ext cx="887960" cy="887960"/>
          </a:xfrm>
          <a:prstGeom prst="rect">
            <a:avLst/>
          </a:prstGeom>
          <a:ln>
            <a:noFill/>
          </a:ln>
        </p:spPr>
      </p:pic>
      <p:sp>
        <p:nvSpPr>
          <p:cNvPr id="19" name="Title 3"/>
          <p:cNvSpPr txBox="1">
            <a:spLocks/>
          </p:cNvSpPr>
          <p:nvPr/>
        </p:nvSpPr>
        <p:spPr>
          <a:xfrm>
            <a:off x="5204757" y="1101551"/>
            <a:ext cx="6693487" cy="397545"/>
          </a:xfrm>
          <a:prstGeom prst="rect">
            <a:avLst/>
          </a:prstGeom>
        </p:spPr>
        <p:txBody>
          <a:bodyPr vert="horz" wrap="square" lIns="0" tIns="0" rIns="0" bIns="0" rtlCol="0" anchor="t">
            <a:spAutoFit/>
          </a:bodyPr>
          <a:lstStyle>
            <a:lvl1pPr algn="l" defTabSz="914400" rtl="0" eaLnBrk="1" latinLnBrk="0" hangingPunct="1">
              <a:lnSpc>
                <a:spcPts val="3100"/>
              </a:lnSpc>
              <a:spcBef>
                <a:spcPct val="0"/>
              </a:spcBef>
              <a:buNone/>
              <a:defRPr sz="3000" b="1" kern="1200">
                <a:solidFill>
                  <a:srgbClr val="0066A6"/>
                </a:solidFill>
                <a:latin typeface="Arial" panose="020B0604020202020204" pitchFamily="34" charset="0"/>
                <a:ea typeface="+mj-ea"/>
                <a:cs typeface="Arial" panose="020B0604020202020204" pitchFamily="34" charset="0"/>
              </a:defRPr>
            </a:lvl1pPr>
          </a:lstStyle>
          <a:p>
            <a:r>
              <a:rPr lang="en-US" dirty="0">
                <a:solidFill>
                  <a:schemeClr val="bg1"/>
                </a:solidFill>
              </a:rPr>
              <a:t>What is the subsidy cap?</a:t>
            </a:r>
          </a:p>
        </p:txBody>
      </p:sp>
    </p:spTree>
    <p:extLst>
      <p:ext uri="{BB962C8B-B14F-4D97-AF65-F5344CB8AC3E}">
        <p14:creationId xmlns:p14="http://schemas.microsoft.com/office/powerpoint/2010/main" val="1501974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1" y="2500313"/>
            <a:ext cx="3218688" cy="1987724"/>
          </a:xfrm>
        </p:spPr>
        <p:txBody>
          <a:bodyPr/>
          <a:lstStyle/>
          <a:p>
            <a:r>
              <a:rPr lang="en-US" dirty="0"/>
              <a:t>Metrobus ridership has fallen by 9% in the last year alone…</a:t>
            </a:r>
          </a:p>
        </p:txBody>
      </p:sp>
      <p:sp>
        <p:nvSpPr>
          <p:cNvPr id="3" name="Slide Number Placeholder 2"/>
          <p:cNvSpPr>
            <a:spLocks noGrp="1"/>
          </p:cNvSpPr>
          <p:nvPr>
            <p:ph type="sldNum" sz="quarter" idx="12"/>
          </p:nvPr>
        </p:nvSpPr>
        <p:spPr/>
        <p:txBody>
          <a:bodyPr/>
          <a:lstStyle/>
          <a:p>
            <a:fld id="{BBDE5477-E857-49F4-AAAF-4FAD287E2330}" type="slidenum">
              <a:rPr lang="en-US" smtClean="0"/>
              <a:pPr/>
              <a:t>26</a:t>
            </a:fld>
            <a:endParaRPr lang="en-US"/>
          </a:p>
        </p:txBody>
      </p:sp>
      <p:pic>
        <p:nvPicPr>
          <p:cNvPr id="43" name="Picture 42"/>
          <p:cNvPicPr/>
          <p:nvPr/>
        </p:nvPicPr>
        <p:blipFill>
          <a:blip r:embed="rId2"/>
          <a:stretch>
            <a:fillRect/>
          </a:stretch>
        </p:blipFill>
        <p:spPr>
          <a:xfrm>
            <a:off x="4236890" y="1797687"/>
            <a:ext cx="7048552" cy="3860846"/>
          </a:xfrm>
          <a:prstGeom prst="rect">
            <a:avLst/>
          </a:prstGeom>
        </p:spPr>
      </p:pic>
      <p:cxnSp>
        <p:nvCxnSpPr>
          <p:cNvPr id="44" name="Straight Connector 43"/>
          <p:cNvCxnSpPr/>
          <p:nvPr/>
        </p:nvCxnSpPr>
        <p:spPr bwMode="gray">
          <a:xfrm flipV="1">
            <a:off x="5383065" y="2280178"/>
            <a:ext cx="0" cy="123825"/>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gray">
          <a:xfrm>
            <a:off x="10526565" y="2280178"/>
            <a:ext cx="0" cy="657225"/>
          </a:xfrm>
          <a:prstGeom prst="line">
            <a:avLst/>
          </a:prstGeom>
          <a:ln w="9525">
            <a:solidFill>
              <a:srgbClr val="80808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gray">
          <a:xfrm>
            <a:off x="5383065" y="2280178"/>
            <a:ext cx="5143500" cy="0"/>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7" name="Text Placeholder 2"/>
          <p:cNvSpPr>
            <a:spLocks noGrp="1"/>
          </p:cNvSpPr>
          <p:nvPr/>
        </p:nvSpPr>
        <p:spPr bwMode="gray">
          <a:xfrm>
            <a:off x="7492853" y="2043641"/>
            <a:ext cx="923925" cy="474663"/>
          </a:xfrm>
          <a:prstGeom prst="ellipse">
            <a:avLst/>
          </a:prstGeom>
          <a:solidFill>
            <a:schemeClr val="accent1"/>
          </a:solidFill>
          <a:ln w="9525">
            <a:solidFill>
              <a:srgbClr val="808080"/>
            </a:solidFill>
          </a:ln>
        </p:spPr>
        <p:txBody>
          <a:bodyPr vert="horz" wrap="none" lIns="0" tIns="0" rIns="0" bIns="0" numCol="1" spcCol="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spcAft>
                <a:spcPct val="0"/>
              </a:spcAft>
            </a:pPr>
            <a:fld id="{A152DEFA-0BE2-496C-B5F3-2CF91E4541EF}" type="datetime'''''''-''''''''''''''1''''''''8''''''''''%'''''''''''''''''''">
              <a:rPr lang="en-US" altLang="en-US" sz="2200">
                <a:solidFill>
                  <a:schemeClr val="bg1"/>
                </a:solidFill>
                <a:cs typeface="+mn-cs"/>
              </a:rPr>
              <a:pPr algn="ctr">
                <a:lnSpc>
                  <a:spcPct val="100000"/>
                </a:lnSpc>
                <a:spcBef>
                  <a:spcPct val="0"/>
                </a:spcBef>
                <a:spcAft>
                  <a:spcPct val="0"/>
                </a:spcAft>
              </a:pPr>
              <a:t>-18%</a:t>
            </a:fld>
            <a:endParaRPr lang="en-US" sz="2200" dirty="0">
              <a:solidFill>
                <a:schemeClr val="bg1"/>
              </a:solidFill>
              <a:latin typeface="+mn-lt"/>
              <a:cs typeface="+mn-cs"/>
              <a:sym typeface="+mn-lt"/>
            </a:endParaRPr>
          </a:p>
        </p:txBody>
      </p:sp>
      <p:sp>
        <p:nvSpPr>
          <p:cNvPr id="48" name="Text Placeholder 2"/>
          <p:cNvSpPr>
            <a:spLocks noGrp="1"/>
          </p:cNvSpPr>
          <p:nvPr/>
        </p:nvSpPr>
        <p:spPr bwMode="gray">
          <a:xfrm>
            <a:off x="5135415" y="5507566"/>
            <a:ext cx="496888"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spcAft>
                <a:spcPct val="0"/>
              </a:spcAft>
              <a:buNone/>
            </a:pPr>
            <a:fld id="{614AAB66-69F4-4B4A-BF56-F58CC93169F9}" type="datetime'''''''''''''''''''''''''''''FY1''''''''''4'''''''''''''''''">
              <a:rPr lang="en-US" altLang="en-US" sz="1600">
                <a:solidFill>
                  <a:srgbClr val="5D696B"/>
                </a:solidFill>
              </a:rPr>
              <a:pPr marL="0" indent="0" algn="ctr">
                <a:spcBef>
                  <a:spcPct val="0"/>
                </a:spcBef>
                <a:spcAft>
                  <a:spcPct val="0"/>
                </a:spcAft>
                <a:buNone/>
              </a:pPr>
              <a:t>FY14</a:t>
            </a:fld>
            <a:endParaRPr lang="en-US" sz="1600" dirty="0">
              <a:solidFill>
                <a:srgbClr val="5D696B"/>
              </a:solidFill>
              <a:latin typeface="+mn-lt"/>
              <a:sym typeface="+mn-lt"/>
            </a:endParaRPr>
          </a:p>
        </p:txBody>
      </p:sp>
      <p:sp>
        <p:nvSpPr>
          <p:cNvPr id="49" name="Text Placeholder 2"/>
          <p:cNvSpPr>
            <a:spLocks noGrp="1"/>
          </p:cNvSpPr>
          <p:nvPr/>
        </p:nvSpPr>
        <p:spPr bwMode="gray">
          <a:xfrm>
            <a:off x="6421290" y="5507566"/>
            <a:ext cx="496888"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spcAft>
                <a:spcPct val="0"/>
              </a:spcAft>
              <a:buNone/>
            </a:pPr>
            <a:fld id="{B9B75177-99F5-45E8-BADB-1132CFE64114}" type="datetime'''''''F''''''''''''''''''''''''''''Y''''''''15'''''''">
              <a:rPr lang="en-US" altLang="en-US" sz="1600">
                <a:solidFill>
                  <a:srgbClr val="5D696B"/>
                </a:solidFill>
              </a:rPr>
              <a:pPr marL="0" indent="0" algn="ctr">
                <a:spcBef>
                  <a:spcPct val="0"/>
                </a:spcBef>
                <a:spcAft>
                  <a:spcPct val="0"/>
                </a:spcAft>
                <a:buNone/>
              </a:pPr>
              <a:t>FY15</a:t>
            </a:fld>
            <a:endParaRPr lang="en-US" sz="1600" dirty="0">
              <a:solidFill>
                <a:srgbClr val="5D696B"/>
              </a:solidFill>
              <a:latin typeface="+mn-lt"/>
              <a:sym typeface="+mn-lt"/>
            </a:endParaRPr>
          </a:p>
        </p:txBody>
      </p:sp>
      <p:sp>
        <p:nvSpPr>
          <p:cNvPr id="50" name="Text Placeholder 2"/>
          <p:cNvSpPr>
            <a:spLocks noGrp="1"/>
          </p:cNvSpPr>
          <p:nvPr/>
        </p:nvSpPr>
        <p:spPr bwMode="gray">
          <a:xfrm>
            <a:off x="10278915" y="5507566"/>
            <a:ext cx="496888"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spcAft>
                <a:spcPct val="0"/>
              </a:spcAft>
              <a:buNone/>
            </a:pPr>
            <a:fld id="{6D39A4A3-0A2A-4937-A220-C697A5015392}" type="datetime'''''''''''''''''''F''Y''''''''''''''''''18'''''''''''''''''''">
              <a:rPr lang="en-US" altLang="en-US" sz="1600">
                <a:solidFill>
                  <a:srgbClr val="5D696B"/>
                </a:solidFill>
              </a:rPr>
              <a:pPr marL="0" indent="0" algn="ctr">
                <a:spcBef>
                  <a:spcPct val="0"/>
                </a:spcBef>
                <a:spcAft>
                  <a:spcPct val="0"/>
                </a:spcAft>
                <a:buNone/>
              </a:pPr>
              <a:t>FY18</a:t>
            </a:fld>
            <a:endParaRPr lang="en-US" sz="1600" dirty="0">
              <a:solidFill>
                <a:srgbClr val="5D696B"/>
              </a:solidFill>
              <a:latin typeface="+mn-lt"/>
              <a:sym typeface="+mn-lt"/>
            </a:endParaRPr>
          </a:p>
        </p:txBody>
      </p:sp>
      <p:sp>
        <p:nvSpPr>
          <p:cNvPr id="51" name="Text Placeholder 2"/>
          <p:cNvSpPr>
            <a:spLocks noGrp="1"/>
          </p:cNvSpPr>
          <p:nvPr/>
        </p:nvSpPr>
        <p:spPr bwMode="gray">
          <a:xfrm>
            <a:off x="8993040" y="5507566"/>
            <a:ext cx="496888"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spcAft>
                <a:spcPct val="0"/>
              </a:spcAft>
              <a:buNone/>
            </a:pPr>
            <a:fld id="{548005A9-BDAE-4013-BFDB-30CC5E8C78A9}" type="datetime'''''''''''''''''''''''''F''''Y1''''''''''''''''''''7'''''''">
              <a:rPr lang="en-US" altLang="en-US" sz="1600">
                <a:solidFill>
                  <a:srgbClr val="5D696B"/>
                </a:solidFill>
              </a:rPr>
              <a:pPr marL="0" indent="0" algn="ctr">
                <a:spcBef>
                  <a:spcPct val="0"/>
                </a:spcBef>
                <a:spcAft>
                  <a:spcPct val="0"/>
                </a:spcAft>
                <a:buNone/>
              </a:pPr>
              <a:t>FY17</a:t>
            </a:fld>
            <a:endParaRPr lang="en-US" sz="1600" dirty="0">
              <a:solidFill>
                <a:srgbClr val="5D696B"/>
              </a:solidFill>
              <a:latin typeface="+mn-lt"/>
              <a:sym typeface="+mn-lt"/>
            </a:endParaRPr>
          </a:p>
        </p:txBody>
      </p:sp>
      <p:sp>
        <p:nvSpPr>
          <p:cNvPr id="52" name="Text Placeholder 2"/>
          <p:cNvSpPr>
            <a:spLocks noGrp="1"/>
          </p:cNvSpPr>
          <p:nvPr/>
        </p:nvSpPr>
        <p:spPr bwMode="gray">
          <a:xfrm>
            <a:off x="4365478" y="1642003"/>
            <a:ext cx="2347913" cy="2444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ct val="0"/>
              </a:spcBef>
              <a:spcAft>
                <a:spcPct val="0"/>
              </a:spcAft>
              <a:buNone/>
            </a:pPr>
            <a:r>
              <a:rPr lang="en-US" altLang="en-US" sz="1600" dirty="0">
                <a:solidFill>
                  <a:srgbClr val="5D696B"/>
                </a:solidFill>
                <a:sym typeface="+mn-lt"/>
              </a:rPr>
              <a:t>Millions of passenger trips</a:t>
            </a:r>
            <a:endParaRPr lang="en-US" sz="1600" dirty="0">
              <a:solidFill>
                <a:srgbClr val="5D696B"/>
              </a:solidFill>
              <a:sym typeface="+mn-lt"/>
            </a:endParaRPr>
          </a:p>
        </p:txBody>
      </p:sp>
      <p:sp>
        <p:nvSpPr>
          <p:cNvPr id="53" name="Text Placeholder 2"/>
          <p:cNvSpPr>
            <a:spLocks noGrp="1"/>
          </p:cNvSpPr>
          <p:nvPr/>
        </p:nvSpPr>
        <p:spPr bwMode="gray">
          <a:xfrm>
            <a:off x="7707165" y="5507566"/>
            <a:ext cx="496888"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spcAft>
                <a:spcPct val="0"/>
              </a:spcAft>
              <a:buNone/>
            </a:pPr>
            <a:fld id="{F195BF62-F9F6-48E7-8D50-3892C306E319}" type="datetime'''''''''''''''F''Y''1''''''''''''''6'''''''''''''''''''''">
              <a:rPr lang="en-US" altLang="en-US" sz="1600">
                <a:solidFill>
                  <a:srgbClr val="5D696B"/>
                </a:solidFill>
              </a:rPr>
              <a:pPr marL="0" indent="0" algn="ctr">
                <a:spcBef>
                  <a:spcPct val="0"/>
                </a:spcBef>
                <a:spcAft>
                  <a:spcPct val="0"/>
                </a:spcAft>
                <a:buNone/>
              </a:pPr>
              <a:t>FY16</a:t>
            </a:fld>
            <a:endParaRPr lang="en-US" sz="1600" dirty="0">
              <a:solidFill>
                <a:srgbClr val="5D696B"/>
              </a:solidFill>
              <a:latin typeface="+mn-lt"/>
              <a:sym typeface="+mn-lt"/>
            </a:endParaRPr>
          </a:p>
        </p:txBody>
      </p:sp>
      <p:sp>
        <p:nvSpPr>
          <p:cNvPr id="54" name="TextBox 53"/>
          <p:cNvSpPr txBox="1"/>
          <p:nvPr/>
        </p:nvSpPr>
        <p:spPr>
          <a:xfrm>
            <a:off x="5888048" y="1143003"/>
            <a:ext cx="4188775" cy="461665"/>
          </a:xfrm>
          <a:prstGeom prst="rect">
            <a:avLst/>
          </a:prstGeom>
          <a:noFill/>
        </p:spPr>
        <p:txBody>
          <a:bodyPr wrap="none" rtlCol="0">
            <a:spAutoFit/>
          </a:bodyPr>
          <a:lstStyle/>
          <a:p>
            <a:pPr algn="ctr"/>
            <a:r>
              <a:rPr lang="en-US" sz="2400" b="1" dirty="0">
                <a:solidFill>
                  <a:schemeClr val="accent1"/>
                </a:solidFill>
              </a:rPr>
              <a:t>Metrobus Annual Ridership</a:t>
            </a:r>
          </a:p>
        </p:txBody>
      </p:sp>
      <p:sp>
        <p:nvSpPr>
          <p:cNvPr id="17" name="Footnote"/>
          <p:cNvSpPr>
            <a:spLocks noChangeArrowheads="1"/>
          </p:cNvSpPr>
          <p:nvPr/>
        </p:nvSpPr>
        <p:spPr bwMode="gray">
          <a:xfrm>
            <a:off x="4754880" y="5943600"/>
            <a:ext cx="4572000" cy="96950"/>
          </a:xfrm>
          <a:prstGeom prst="rect">
            <a:avLst/>
          </a:prstGeom>
          <a:noFill/>
          <a:ln w="9525" algn="ctr">
            <a:noFill/>
            <a:miter lim="800000"/>
            <a:headEnd type="none" w="lg" len="lg"/>
            <a:tailEnd type="none" w="lg" len="lg"/>
          </a:ln>
        </p:spPr>
        <p:txBody>
          <a:bodyPr lIns="0" tIns="0" rIns="0" bIns="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700" dirty="0">
                <a:solidFill>
                  <a:srgbClr val="5D696B"/>
                </a:solidFill>
              </a:rPr>
              <a:t>Source: WMATA data </a:t>
            </a:r>
          </a:p>
        </p:txBody>
      </p:sp>
    </p:spTree>
    <p:extLst>
      <p:ext uri="{BB962C8B-B14F-4D97-AF65-F5344CB8AC3E}">
        <p14:creationId xmlns:p14="http://schemas.microsoft.com/office/powerpoint/2010/main" val="131812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482851"/>
            <a:ext cx="3218688" cy="798689"/>
          </a:xfrm>
        </p:spPr>
        <p:txBody>
          <a:bodyPr/>
          <a:lstStyle/>
          <a:p>
            <a:r>
              <a:rPr lang="en-US" dirty="0"/>
              <a:t>…while fare increases have only partially offset revenue decline</a:t>
            </a:r>
          </a:p>
        </p:txBody>
      </p:sp>
      <p:sp>
        <p:nvSpPr>
          <p:cNvPr id="4" name="Slide Number Placeholder 3"/>
          <p:cNvSpPr>
            <a:spLocks noGrp="1"/>
          </p:cNvSpPr>
          <p:nvPr>
            <p:ph type="sldNum" sz="quarter" idx="12"/>
          </p:nvPr>
        </p:nvSpPr>
        <p:spPr/>
        <p:txBody>
          <a:bodyPr/>
          <a:lstStyle/>
          <a:p>
            <a:fld id="{BBDE5477-E857-49F4-AAAF-4FAD287E2330}" type="slidenum">
              <a:rPr lang="en-US" smtClean="0"/>
              <a:pPr/>
              <a:t>27</a:t>
            </a:fld>
            <a:endParaRPr lang="en-US"/>
          </a:p>
        </p:txBody>
      </p:sp>
      <p:pic>
        <p:nvPicPr>
          <p:cNvPr id="6" name="Picture 5"/>
          <p:cNvPicPr/>
          <p:nvPr/>
        </p:nvPicPr>
        <p:blipFill>
          <a:blip r:embed="rId2"/>
          <a:stretch>
            <a:fillRect/>
          </a:stretch>
        </p:blipFill>
        <p:spPr>
          <a:xfrm>
            <a:off x="4710900" y="1645444"/>
            <a:ext cx="6191139" cy="3686389"/>
          </a:xfrm>
          <a:prstGeom prst="rect">
            <a:avLst/>
          </a:prstGeom>
        </p:spPr>
      </p:pic>
      <p:sp>
        <p:nvSpPr>
          <p:cNvPr id="7" name="Text Placeholder 3"/>
          <p:cNvSpPr>
            <a:spLocks noGrp="1"/>
          </p:cNvSpPr>
          <p:nvPr/>
        </p:nvSpPr>
        <p:spPr bwMode="gray">
          <a:xfrm>
            <a:off x="8247849" y="5169694"/>
            <a:ext cx="500063"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fld id="{877BD0A2-5659-486C-82D3-6EFBCB81272E}" type="datetime'F''''''''''Y''''1''''''''''''''''''''''''''''6''''A'''''">
              <a:rPr kumimoji="0" altLang="en-US" sz="1400" b="0" i="0" u="none" strike="noStrike" kern="1200" cap="none" spc="0" normalizeH="0" baseline="0" noProof="0">
                <a:ln>
                  <a:noFill/>
                </a:ln>
                <a:solidFill>
                  <a:srgbClr val="000000"/>
                </a:solidFill>
                <a:effectLst/>
                <a:uLnTx/>
                <a:uFillTx/>
                <a:latin typeface="Trebuchet MS"/>
                <a:ea typeface="+mn-ea"/>
                <a:cs typeface="+mn-cs"/>
                <a:sym typeface="+mn-lt"/>
              </a:rPr>
              <a:pPr marL="0" marR="0" lvl="0" indent="0" algn="ctr" defTabSz="914400" rtl="0" eaLnBrk="1" fontAlgn="auto" latinLnBrk="0" hangingPunct="1">
                <a:lnSpc>
                  <a:spcPct val="100000"/>
                </a:lnSpc>
                <a:spcBef>
                  <a:spcPct val="0"/>
                </a:spcBef>
                <a:spcAft>
                  <a:spcPct val="0"/>
                </a:spcAft>
                <a:buClrTx/>
                <a:buSzTx/>
                <a:buFontTx/>
                <a:buNone/>
                <a:tabLst/>
                <a:defRPr/>
              </a:pPr>
              <a:t>FY16A</a:t>
            </a:fld>
            <a:endParaRPr kumimoji="0" sz="1400" b="0" i="0" u="none" strike="noStrike" kern="1200" cap="none" spc="0" normalizeH="0" baseline="0" noProof="0" dirty="0">
              <a:ln>
                <a:noFill/>
              </a:ln>
              <a:solidFill>
                <a:srgbClr val="000000"/>
              </a:solidFill>
              <a:effectLst/>
              <a:uLnTx/>
              <a:uFillTx/>
              <a:latin typeface="Trebuchet MS"/>
              <a:ea typeface="+mn-ea"/>
              <a:cs typeface="+mn-cs"/>
              <a:sym typeface="+mn-lt"/>
            </a:endParaRPr>
          </a:p>
        </p:txBody>
      </p:sp>
      <p:sp>
        <p:nvSpPr>
          <p:cNvPr id="8" name="Text Placeholder 3"/>
          <p:cNvSpPr>
            <a:spLocks noGrp="1"/>
          </p:cNvSpPr>
          <p:nvPr/>
        </p:nvSpPr>
        <p:spPr bwMode="gray">
          <a:xfrm>
            <a:off x="5879300" y="1475582"/>
            <a:ext cx="2251075" cy="2444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altLang="en-US" sz="2400" b="1" i="0" u="none" strike="noStrike" kern="1200" cap="none" spc="0" normalizeH="0" baseline="0" noProof="0" dirty="0">
                <a:ln>
                  <a:noFill/>
                </a:ln>
                <a:solidFill>
                  <a:schemeClr val="accent1"/>
                </a:solidFill>
                <a:effectLst/>
                <a:uLnTx/>
                <a:uFillTx/>
                <a:latin typeface="+mj-lt"/>
                <a:ea typeface="+mn-ea"/>
                <a:cs typeface="+mn-cs"/>
                <a:sym typeface="+mn-lt"/>
              </a:rPr>
              <a:t>Passenger Revenue</a:t>
            </a:r>
            <a:r>
              <a:rPr kumimoji="0" lang="en-US" altLang="en-US" sz="2400" b="1" i="0" u="none" strike="noStrike" kern="1200" cap="none" spc="0" normalizeH="0" baseline="30000" noProof="0" dirty="0">
                <a:ln>
                  <a:noFill/>
                </a:ln>
                <a:solidFill>
                  <a:schemeClr val="accent1"/>
                </a:solidFill>
                <a:effectLst/>
                <a:uLnTx/>
                <a:uFillTx/>
                <a:latin typeface="+mj-lt"/>
                <a:ea typeface="+mn-ea"/>
                <a:cs typeface="+mn-cs"/>
                <a:sym typeface="+mn-lt"/>
              </a:rPr>
              <a:t>1</a:t>
            </a:r>
            <a:r>
              <a:rPr kumimoji="0" lang="en-US" altLang="en-US" sz="2400" b="1" i="0" u="none" strike="noStrike" kern="1200" cap="none" spc="0" normalizeH="0" baseline="0" noProof="0" dirty="0">
                <a:ln>
                  <a:noFill/>
                </a:ln>
                <a:solidFill>
                  <a:schemeClr val="accent1"/>
                </a:solidFill>
                <a:effectLst/>
                <a:uLnTx/>
                <a:uFillTx/>
                <a:latin typeface="+mj-lt"/>
                <a:ea typeface="+mn-ea"/>
                <a:cs typeface="+mn-cs"/>
                <a:sym typeface="+mn-lt"/>
              </a:rPr>
              <a:t> </a:t>
            </a:r>
            <a:r>
              <a:rPr kumimoji="0" altLang="en-US" sz="2400" b="1" i="0" u="none" strike="noStrike" kern="1200" cap="none" spc="0" normalizeH="0" baseline="0" noProof="0" dirty="0">
                <a:ln>
                  <a:noFill/>
                </a:ln>
                <a:solidFill>
                  <a:schemeClr val="accent1"/>
                </a:solidFill>
                <a:effectLst/>
                <a:uLnTx/>
                <a:uFillTx/>
                <a:latin typeface="+mj-lt"/>
                <a:ea typeface="+mn-ea"/>
                <a:cs typeface="+mn-cs"/>
                <a:sym typeface="+mn-lt"/>
              </a:rPr>
              <a:t>($M)</a:t>
            </a:r>
            <a:endParaRPr kumimoji="0" sz="2400" b="1" i="0" u="none" strike="noStrike" kern="1200" cap="none" spc="0" normalizeH="0" baseline="0" noProof="0" dirty="0">
              <a:ln>
                <a:noFill/>
              </a:ln>
              <a:solidFill>
                <a:schemeClr val="accent1"/>
              </a:solidFill>
              <a:effectLst/>
              <a:uLnTx/>
              <a:uFillTx/>
              <a:latin typeface="+mj-lt"/>
              <a:ea typeface="+mn-ea"/>
              <a:cs typeface="+mn-cs"/>
              <a:sym typeface="+mn-lt"/>
            </a:endParaRPr>
          </a:p>
        </p:txBody>
      </p:sp>
      <p:sp>
        <p:nvSpPr>
          <p:cNvPr id="9" name="Text Placeholder 3"/>
          <p:cNvSpPr>
            <a:spLocks noGrp="1"/>
          </p:cNvSpPr>
          <p:nvPr/>
        </p:nvSpPr>
        <p:spPr bwMode="gray">
          <a:xfrm>
            <a:off x="9171774" y="5169694"/>
            <a:ext cx="500063"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fld id="{5EC5611C-4CC3-4084-81DC-BCDF4AA9FACF}" type="datetime'''FY''''''''''''''1''''''''''''''7A'''''''''''''''''">
              <a:rPr kumimoji="0" altLang="en-US" sz="1400" b="0" i="0" u="none" strike="noStrike" kern="1200" cap="none" spc="0" normalizeH="0" baseline="0" noProof="0">
                <a:ln>
                  <a:noFill/>
                </a:ln>
                <a:solidFill>
                  <a:srgbClr val="000000"/>
                </a:solidFill>
                <a:effectLst/>
                <a:uLnTx/>
                <a:uFillTx/>
                <a:latin typeface="Trebuchet MS"/>
                <a:ea typeface="+mn-ea"/>
                <a:cs typeface="+mn-cs"/>
                <a:sym typeface="+mn-lt"/>
              </a:rPr>
              <a:pPr marL="0" marR="0" lvl="0" indent="0" algn="ctr" defTabSz="914400" rtl="0" eaLnBrk="1" fontAlgn="auto" latinLnBrk="0" hangingPunct="1">
                <a:lnSpc>
                  <a:spcPct val="100000"/>
                </a:lnSpc>
                <a:spcBef>
                  <a:spcPct val="0"/>
                </a:spcBef>
                <a:spcAft>
                  <a:spcPct val="0"/>
                </a:spcAft>
                <a:buClrTx/>
                <a:buSzTx/>
                <a:buFontTx/>
                <a:buNone/>
                <a:tabLst/>
                <a:defRPr/>
              </a:pPr>
              <a:t>FY17A</a:t>
            </a:fld>
            <a:endParaRPr kumimoji="0" sz="1400" b="0" i="0" u="none" strike="noStrike" kern="1200" cap="none" spc="0" normalizeH="0" baseline="0" noProof="0" dirty="0">
              <a:ln>
                <a:noFill/>
              </a:ln>
              <a:solidFill>
                <a:srgbClr val="000000"/>
              </a:solidFill>
              <a:effectLst/>
              <a:uLnTx/>
              <a:uFillTx/>
              <a:latin typeface="Trebuchet MS"/>
              <a:ea typeface="+mn-ea"/>
              <a:cs typeface="+mn-cs"/>
              <a:sym typeface="+mn-lt"/>
            </a:endParaRPr>
          </a:p>
        </p:txBody>
      </p:sp>
      <p:sp>
        <p:nvSpPr>
          <p:cNvPr id="10" name="Text Placeholder 3"/>
          <p:cNvSpPr>
            <a:spLocks noGrp="1"/>
          </p:cNvSpPr>
          <p:nvPr/>
        </p:nvSpPr>
        <p:spPr bwMode="gray">
          <a:xfrm>
            <a:off x="7319162" y="5169694"/>
            <a:ext cx="500063"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fld id="{A26F15A2-7116-4794-96C8-AEAE88EB37A0}" type="datetime'''''''''''''''''FY''''1''5''''A'''''''''''''''''''''''''''''">
              <a:rPr kumimoji="0" altLang="en-US" sz="1400" b="0" i="0" u="none" strike="noStrike" kern="1200" cap="none" spc="0" normalizeH="0" baseline="0" noProof="0">
                <a:ln>
                  <a:noFill/>
                </a:ln>
                <a:solidFill>
                  <a:srgbClr val="000000"/>
                </a:solidFill>
                <a:effectLst/>
                <a:uLnTx/>
                <a:uFillTx/>
                <a:latin typeface="Trebuchet MS"/>
                <a:ea typeface="+mn-ea"/>
                <a:cs typeface="+mn-cs"/>
                <a:sym typeface="+mn-lt"/>
              </a:rPr>
              <a:pPr marL="0" marR="0" lvl="0" indent="0" algn="ctr" defTabSz="914400" rtl="0" eaLnBrk="1" fontAlgn="auto" latinLnBrk="0" hangingPunct="1">
                <a:lnSpc>
                  <a:spcPct val="100000"/>
                </a:lnSpc>
                <a:spcBef>
                  <a:spcPct val="0"/>
                </a:spcBef>
                <a:spcAft>
                  <a:spcPct val="0"/>
                </a:spcAft>
                <a:buClrTx/>
                <a:buSzTx/>
                <a:buFontTx/>
                <a:buNone/>
                <a:tabLst/>
                <a:defRPr/>
              </a:pPr>
              <a:t>FY15A</a:t>
            </a:fld>
            <a:endParaRPr kumimoji="0" sz="1400" b="0" i="0" u="none" strike="noStrike" kern="1200" cap="none" spc="0" normalizeH="0" baseline="0" noProof="0" dirty="0">
              <a:ln>
                <a:noFill/>
              </a:ln>
              <a:solidFill>
                <a:srgbClr val="000000"/>
              </a:solidFill>
              <a:effectLst/>
              <a:uLnTx/>
              <a:uFillTx/>
              <a:latin typeface="Trebuchet MS"/>
              <a:ea typeface="+mn-ea"/>
              <a:cs typeface="+mn-cs"/>
              <a:sym typeface="+mn-lt"/>
            </a:endParaRPr>
          </a:p>
        </p:txBody>
      </p:sp>
      <p:sp>
        <p:nvSpPr>
          <p:cNvPr id="11" name="Text Placeholder 3"/>
          <p:cNvSpPr>
            <a:spLocks noGrp="1"/>
          </p:cNvSpPr>
          <p:nvPr/>
        </p:nvSpPr>
        <p:spPr bwMode="gray">
          <a:xfrm>
            <a:off x="9968699" y="5169694"/>
            <a:ext cx="752475"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rebuchet MS"/>
                <a:ea typeface="+mn-ea"/>
                <a:cs typeface="+mn-cs"/>
                <a:sym typeface="+mn-lt"/>
              </a:rPr>
              <a:t>FY18 est.</a:t>
            </a:r>
            <a:endParaRPr kumimoji="0" sz="1400" b="0" i="0" u="none" strike="noStrike" kern="1200" cap="none" spc="0" normalizeH="0" baseline="0" noProof="0" dirty="0">
              <a:ln>
                <a:noFill/>
              </a:ln>
              <a:solidFill>
                <a:srgbClr val="000000"/>
              </a:solidFill>
              <a:effectLst/>
              <a:uLnTx/>
              <a:uFillTx/>
              <a:latin typeface="Trebuchet MS"/>
              <a:ea typeface="+mn-ea"/>
              <a:cs typeface="+mn-cs"/>
              <a:sym typeface="+mn-lt"/>
            </a:endParaRPr>
          </a:p>
        </p:txBody>
      </p:sp>
      <p:sp>
        <p:nvSpPr>
          <p:cNvPr id="12" name="Text Placeholder 3"/>
          <p:cNvSpPr>
            <a:spLocks noGrp="1"/>
          </p:cNvSpPr>
          <p:nvPr/>
        </p:nvSpPr>
        <p:spPr bwMode="gray">
          <a:xfrm>
            <a:off x="10183012" y="2731294"/>
            <a:ext cx="3254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fld id="{E7D09D53-5994-4087-A365-29139CA38DE8}" type="datetime'''''''''''''''1''''''''''''''''''''''''''''''''''3''''''4'">
              <a:rPr kumimoji="0" altLang="en-US" sz="1400" b="0" i="0" u="none" strike="noStrike" kern="1200" cap="none" spc="0" normalizeH="0" baseline="0" noProof="0">
                <a:ln>
                  <a:noFill/>
                </a:ln>
                <a:solidFill>
                  <a:srgbClr val="000000"/>
                </a:solidFill>
                <a:effectLst/>
                <a:uLnTx/>
                <a:uFillTx/>
                <a:latin typeface="Trebuchet MS"/>
                <a:ea typeface="+mn-ea"/>
                <a:cs typeface="+mn-cs"/>
                <a:sym typeface="+mn-lt"/>
              </a:rPr>
              <a:pPr marL="0" marR="0" lvl="0" indent="0" algn="ctr" defTabSz="914400" rtl="0" eaLnBrk="1" fontAlgn="auto" latinLnBrk="0" hangingPunct="1">
                <a:lnSpc>
                  <a:spcPct val="100000"/>
                </a:lnSpc>
                <a:spcBef>
                  <a:spcPct val="0"/>
                </a:spcBef>
                <a:spcAft>
                  <a:spcPct val="0"/>
                </a:spcAft>
                <a:buClrTx/>
                <a:buSzTx/>
                <a:buFontTx/>
                <a:buNone/>
                <a:tabLst/>
                <a:defRPr/>
              </a:pPr>
              <a:t>134</a:t>
            </a:fld>
            <a:endParaRPr kumimoji="0" sz="1400" b="0" i="0" u="none" strike="noStrike" kern="1200" cap="none" spc="0" normalizeH="0" baseline="0" noProof="0" dirty="0">
              <a:ln>
                <a:noFill/>
              </a:ln>
              <a:solidFill>
                <a:srgbClr val="000000"/>
              </a:solidFill>
              <a:effectLst/>
              <a:uLnTx/>
              <a:uFillTx/>
              <a:latin typeface="Trebuchet MS"/>
              <a:ea typeface="+mn-ea"/>
              <a:cs typeface="+mn-cs"/>
              <a:sym typeface="+mn-lt"/>
            </a:endParaRPr>
          </a:p>
        </p:txBody>
      </p:sp>
      <p:sp>
        <p:nvSpPr>
          <p:cNvPr id="13" name="Text Placeholder 3"/>
          <p:cNvSpPr>
            <a:spLocks noGrp="1"/>
          </p:cNvSpPr>
          <p:nvPr/>
        </p:nvSpPr>
        <p:spPr bwMode="gray">
          <a:xfrm>
            <a:off x="5553862" y="2616994"/>
            <a:ext cx="3254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fld id="{99084385-1F65-4351-AA2C-00EC691F8719}" type="datetime'''''''''''1''''''''''''''''''''''''''''''''4''''2'''''''''''''">
              <a:rPr kumimoji="0" lang="en-US" altLang="en-US" sz="1400" b="0" i="0" u="none" strike="noStrike" kern="1200" cap="none" spc="0" normalizeH="0" baseline="0" noProof="0">
                <a:ln>
                  <a:noFill/>
                </a:ln>
                <a:solidFill>
                  <a:srgbClr val="000000"/>
                </a:solidFill>
                <a:effectLst/>
                <a:uLnTx/>
                <a:uFillTx/>
                <a:latin typeface="Trebuchet MS"/>
                <a:ea typeface="+mn-ea"/>
                <a:cs typeface="+mn-cs"/>
                <a:sym typeface="+mn-lt"/>
              </a:rPr>
              <a:pPr marL="0" marR="0" lvl="0" indent="0" algn="ctr" defTabSz="914400" rtl="0" eaLnBrk="1" fontAlgn="auto" latinLnBrk="0" hangingPunct="1">
                <a:lnSpc>
                  <a:spcPct val="100000"/>
                </a:lnSpc>
                <a:spcBef>
                  <a:spcPct val="0"/>
                </a:spcBef>
                <a:spcAft>
                  <a:spcPct val="0"/>
                </a:spcAft>
                <a:buClrTx/>
                <a:buSzTx/>
                <a:buFontTx/>
                <a:buNone/>
                <a:tabLst/>
                <a:defRPr/>
              </a:pPr>
              <a:t>142</a:t>
            </a:fld>
            <a:endParaRPr kumimoji="0" lang="en-US" sz="1400" b="0" i="0" u="none" strike="noStrike" kern="1200" cap="none" spc="0" normalizeH="0" baseline="0" noProof="0" dirty="0">
              <a:ln>
                <a:noFill/>
              </a:ln>
              <a:solidFill>
                <a:srgbClr val="000000"/>
              </a:solidFill>
              <a:effectLst/>
              <a:uLnTx/>
              <a:uFillTx/>
              <a:latin typeface="Trebuchet MS"/>
              <a:ea typeface="+mn-ea"/>
              <a:cs typeface="+mn-cs"/>
              <a:sym typeface="+mn-lt"/>
            </a:endParaRPr>
          </a:p>
        </p:txBody>
      </p:sp>
      <p:sp>
        <p:nvSpPr>
          <p:cNvPr id="14" name="Text Placeholder 3"/>
          <p:cNvSpPr>
            <a:spLocks noGrp="1"/>
          </p:cNvSpPr>
          <p:nvPr/>
        </p:nvSpPr>
        <p:spPr bwMode="gray">
          <a:xfrm>
            <a:off x="5466549" y="5169694"/>
            <a:ext cx="500063"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fld id="{9F3785D1-E75B-4813-9210-4753C338BFFF}" type="datetime'''''''''F''''''''''Y''''''''''1''''''3A'''">
              <a:rPr kumimoji="0" altLang="en-US" sz="1400" b="0" i="0" u="none" strike="noStrike" kern="1200" cap="none" spc="0" normalizeH="0" baseline="0" noProof="0">
                <a:ln>
                  <a:noFill/>
                </a:ln>
                <a:solidFill>
                  <a:srgbClr val="000000"/>
                </a:solidFill>
                <a:effectLst/>
                <a:uLnTx/>
                <a:uFillTx/>
                <a:latin typeface="Trebuchet MS"/>
                <a:ea typeface="+mn-ea"/>
                <a:cs typeface="+mn-cs"/>
                <a:sym typeface="+mn-lt"/>
              </a:rPr>
              <a:pPr marL="0" marR="0" lvl="0" indent="0" algn="ctr" defTabSz="914400" rtl="0" eaLnBrk="1" fontAlgn="auto" latinLnBrk="0" hangingPunct="1">
                <a:lnSpc>
                  <a:spcPct val="100000"/>
                </a:lnSpc>
                <a:spcBef>
                  <a:spcPct val="0"/>
                </a:spcBef>
                <a:spcAft>
                  <a:spcPct val="0"/>
                </a:spcAft>
                <a:buClrTx/>
                <a:buSzTx/>
                <a:buFontTx/>
                <a:buNone/>
                <a:tabLst/>
                <a:defRPr/>
              </a:pPr>
              <a:t>FY13A</a:t>
            </a:fld>
            <a:endParaRPr kumimoji="0" sz="1400" b="0" i="0" u="none" strike="noStrike" kern="1200" cap="none" spc="0" normalizeH="0" baseline="0" noProof="0" dirty="0">
              <a:ln>
                <a:noFill/>
              </a:ln>
              <a:solidFill>
                <a:srgbClr val="000000"/>
              </a:solidFill>
              <a:effectLst/>
              <a:uLnTx/>
              <a:uFillTx/>
              <a:latin typeface="Trebuchet MS"/>
              <a:ea typeface="+mn-ea"/>
              <a:cs typeface="+mn-cs"/>
              <a:sym typeface="+mn-lt"/>
            </a:endParaRPr>
          </a:p>
        </p:txBody>
      </p:sp>
      <p:sp>
        <p:nvSpPr>
          <p:cNvPr id="15" name="Text Placeholder 3"/>
          <p:cNvSpPr>
            <a:spLocks noGrp="1"/>
          </p:cNvSpPr>
          <p:nvPr/>
        </p:nvSpPr>
        <p:spPr bwMode="gray">
          <a:xfrm>
            <a:off x="6390474" y="5169694"/>
            <a:ext cx="500063" cy="21272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fld id="{B6F7FABB-D8C4-46F2-AC64-CA305449C8C9}" type="datetime'''''''F''Y1''''''''''4A'''''''''''''''''''''''">
              <a:rPr kumimoji="0" altLang="en-US" sz="1400" b="0" i="0" u="none" strike="noStrike" kern="1200" cap="none" spc="0" normalizeH="0" baseline="0" noProof="0">
                <a:ln>
                  <a:noFill/>
                </a:ln>
                <a:solidFill>
                  <a:srgbClr val="000000"/>
                </a:solidFill>
                <a:effectLst/>
                <a:uLnTx/>
                <a:uFillTx/>
                <a:latin typeface="Trebuchet MS"/>
                <a:ea typeface="+mn-ea"/>
                <a:cs typeface="+mn-cs"/>
                <a:sym typeface="+mn-lt"/>
              </a:rPr>
              <a:pPr marL="0" marR="0" lvl="0" indent="0" algn="ctr" defTabSz="914400" rtl="0" eaLnBrk="1" fontAlgn="auto" latinLnBrk="0" hangingPunct="1">
                <a:lnSpc>
                  <a:spcPct val="100000"/>
                </a:lnSpc>
                <a:spcBef>
                  <a:spcPct val="0"/>
                </a:spcBef>
                <a:spcAft>
                  <a:spcPct val="0"/>
                </a:spcAft>
                <a:buClrTx/>
                <a:buSzTx/>
                <a:buFontTx/>
                <a:buNone/>
                <a:tabLst/>
                <a:defRPr/>
              </a:pPr>
              <a:t>FY14A</a:t>
            </a:fld>
            <a:endParaRPr kumimoji="0" sz="1400" b="0" i="0" u="none" strike="noStrike" kern="1200" cap="none" spc="0" normalizeH="0" baseline="0" noProof="0" dirty="0">
              <a:ln>
                <a:noFill/>
              </a:ln>
              <a:solidFill>
                <a:srgbClr val="000000"/>
              </a:solidFill>
              <a:effectLst/>
              <a:uLnTx/>
              <a:uFillTx/>
              <a:latin typeface="Trebuchet MS"/>
              <a:ea typeface="+mn-ea"/>
              <a:cs typeface="+mn-cs"/>
              <a:sym typeface="+mn-lt"/>
            </a:endParaRPr>
          </a:p>
        </p:txBody>
      </p:sp>
      <p:sp>
        <p:nvSpPr>
          <p:cNvPr id="16" name="Rectangle 15"/>
          <p:cNvSpPr/>
          <p:nvPr/>
        </p:nvSpPr>
        <p:spPr>
          <a:xfrm>
            <a:off x="9870048" y="1958047"/>
            <a:ext cx="930282" cy="281597"/>
          </a:xfrm>
          <a:prstGeom prst="rect">
            <a:avLst/>
          </a:prstGeom>
          <a:solidFill>
            <a:srgbClr val="F2F2F2">
              <a:lumMod val="90000"/>
            </a:srgbClr>
          </a:solidFill>
          <a:ln w="9525" cap="rnd" cmpd="sng" algn="ctr">
            <a:noFill/>
            <a:prstDash val="sysDot"/>
            <a:round/>
            <a:headEnd type="none" w="med" len="med"/>
            <a:tailEnd type="none" w="med" len="med"/>
          </a:ln>
          <a:effectLst/>
          <a:extLst>
            <a:ext uri="{91240B29-F687-4F45-9708-019B960494DF}">
              <a14:hiddenLine xmlns:a14="http://schemas.microsoft.com/office/drawing/2010/main" w="9525" cap="rnd" cmpd="sng" algn="ctr">
                <a:solidFill>
                  <a:srgbClr val="7F7F7F"/>
                </a:solidFill>
                <a:prstDash val="sysDot"/>
                <a:round/>
                <a:headEnd type="none" w="med" len="med"/>
                <a:tailEnd type="none" w="med" len="med"/>
              </a14:hiddenLine>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1000"/>
              </a:spcAft>
              <a:buClrTx/>
              <a:buSzTx/>
              <a:buFontTx/>
              <a:buNone/>
              <a:tabLst/>
              <a:defRPr/>
            </a:pPr>
            <a:r>
              <a:rPr kumimoji="0" lang="en-US" sz="1600" b="1" i="0" u="none" strike="noStrike" kern="1200" cap="none" spc="0" normalizeH="0" baseline="0" noProof="0" dirty="0">
                <a:ln>
                  <a:noFill/>
                </a:ln>
                <a:solidFill>
                  <a:srgbClr val="006CB6"/>
                </a:solidFill>
                <a:effectLst/>
                <a:uLnTx/>
                <a:uFillTx/>
                <a:latin typeface="Trebuchet MS"/>
                <a:ea typeface="+mn-ea"/>
                <a:cs typeface="+mn-cs"/>
              </a:rPr>
              <a:t>$2.00</a:t>
            </a:r>
          </a:p>
        </p:txBody>
      </p:sp>
      <p:sp>
        <p:nvSpPr>
          <p:cNvPr id="17" name="Rectangle 16"/>
          <p:cNvSpPr/>
          <p:nvPr/>
        </p:nvSpPr>
        <p:spPr>
          <a:xfrm>
            <a:off x="5260628" y="1958047"/>
            <a:ext cx="1872341" cy="281597"/>
          </a:xfrm>
          <a:prstGeom prst="rect">
            <a:avLst/>
          </a:prstGeom>
          <a:solidFill>
            <a:srgbClr val="F2F2F2">
              <a:lumMod val="90000"/>
            </a:srgbClr>
          </a:solidFill>
          <a:ln w="9525" cap="rnd" cmpd="sng" algn="ctr">
            <a:noFill/>
            <a:prstDash val="sysDot"/>
            <a:round/>
            <a:headEnd type="none" w="med" len="med"/>
            <a:tailEnd type="none" w="med" len="med"/>
          </a:ln>
          <a:effectLst/>
          <a:extLst>
            <a:ext uri="{91240B29-F687-4F45-9708-019B960494DF}">
              <a14:hiddenLine xmlns:a14="http://schemas.microsoft.com/office/drawing/2010/main" w="9525" cap="rnd" cmpd="sng" algn="ctr">
                <a:solidFill>
                  <a:srgbClr val="7F7F7F"/>
                </a:solidFill>
                <a:prstDash val="sysDot"/>
                <a:round/>
                <a:headEnd type="none" w="med" len="med"/>
                <a:tailEnd type="none" w="med" len="med"/>
              </a14:hiddenLine>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1000"/>
              </a:spcAft>
              <a:buClrTx/>
              <a:buSzTx/>
              <a:buFontTx/>
              <a:buNone/>
              <a:tabLst/>
              <a:defRPr/>
            </a:pPr>
            <a:r>
              <a:rPr kumimoji="0" lang="en-US" sz="1600" b="1" i="0" u="none" strike="noStrike" kern="1200" cap="none" spc="0" normalizeH="0" baseline="0" noProof="0" dirty="0">
                <a:ln>
                  <a:noFill/>
                </a:ln>
                <a:solidFill>
                  <a:srgbClr val="006CB6"/>
                </a:solidFill>
                <a:effectLst/>
                <a:uLnTx/>
                <a:uFillTx/>
                <a:latin typeface="Trebuchet MS"/>
                <a:ea typeface="+mn-ea"/>
                <a:cs typeface="+mn-cs"/>
              </a:rPr>
              <a:t>Fares: $1.60</a:t>
            </a:r>
          </a:p>
        </p:txBody>
      </p:sp>
      <p:sp>
        <p:nvSpPr>
          <p:cNvPr id="18" name="Rectangle 17"/>
          <p:cNvSpPr/>
          <p:nvPr/>
        </p:nvSpPr>
        <p:spPr>
          <a:xfrm>
            <a:off x="7132968" y="1958047"/>
            <a:ext cx="2710543" cy="281597"/>
          </a:xfrm>
          <a:prstGeom prst="rect">
            <a:avLst/>
          </a:prstGeom>
          <a:solidFill>
            <a:srgbClr val="F2F2F2">
              <a:lumMod val="90000"/>
            </a:srgbClr>
          </a:solidFill>
          <a:ln w="9525" cap="rnd" cmpd="sng" algn="ctr">
            <a:noFill/>
            <a:prstDash val="sysDot"/>
            <a:round/>
            <a:headEnd type="none" w="med" len="med"/>
            <a:tailEnd type="none" w="med" len="med"/>
          </a:ln>
          <a:effectLst/>
          <a:extLst>
            <a:ext uri="{91240B29-F687-4F45-9708-019B960494DF}">
              <a14:hiddenLine xmlns:a14="http://schemas.microsoft.com/office/drawing/2010/main" w="9525" cap="rnd" cmpd="sng" algn="ctr">
                <a:solidFill>
                  <a:srgbClr val="7F7F7F"/>
                </a:solidFill>
                <a:prstDash val="sysDot"/>
                <a:round/>
                <a:headEnd type="none" w="med" len="med"/>
                <a:tailEnd type="none" w="med" len="med"/>
              </a14:hiddenLine>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1000"/>
              </a:spcAft>
              <a:buClrTx/>
              <a:buSzTx/>
              <a:buFontTx/>
              <a:buNone/>
              <a:tabLst/>
              <a:defRPr/>
            </a:pPr>
            <a:r>
              <a:rPr kumimoji="0" lang="en-US" sz="1600" b="1" i="0" u="none" strike="noStrike" kern="1200" cap="none" spc="0" normalizeH="0" baseline="0" noProof="0" dirty="0">
                <a:ln>
                  <a:noFill/>
                </a:ln>
                <a:solidFill>
                  <a:srgbClr val="006CB6"/>
                </a:solidFill>
                <a:effectLst/>
                <a:uLnTx/>
                <a:uFillTx/>
                <a:latin typeface="Trebuchet MS"/>
                <a:ea typeface="+mn-ea"/>
                <a:cs typeface="+mn-cs"/>
              </a:rPr>
              <a:t>$1.75</a:t>
            </a:r>
          </a:p>
        </p:txBody>
      </p:sp>
      <p:cxnSp>
        <p:nvCxnSpPr>
          <p:cNvPr id="19" name="Straight Connector 18"/>
          <p:cNvCxnSpPr/>
          <p:nvPr/>
        </p:nvCxnSpPr>
        <p:spPr>
          <a:xfrm>
            <a:off x="7099917" y="1958721"/>
            <a:ext cx="0" cy="3108960"/>
          </a:xfrm>
          <a:prstGeom prst="line">
            <a:avLst/>
          </a:prstGeom>
          <a:noFill/>
          <a:ln w="9525" cap="rnd" cmpd="sng" algn="ctr">
            <a:solidFill>
              <a:srgbClr val="000000">
                <a:lumMod val="60000"/>
                <a:lumOff val="40000"/>
              </a:srgbClr>
            </a:solidFill>
            <a:prstDash val="dash"/>
            <a:round/>
          </a:ln>
          <a:effectLst/>
        </p:spPr>
      </p:cxnSp>
      <p:cxnSp>
        <p:nvCxnSpPr>
          <p:cNvPr id="20" name="Straight Connector 19"/>
          <p:cNvCxnSpPr/>
          <p:nvPr/>
        </p:nvCxnSpPr>
        <p:spPr>
          <a:xfrm>
            <a:off x="9859031" y="1958721"/>
            <a:ext cx="0" cy="3108960"/>
          </a:xfrm>
          <a:prstGeom prst="line">
            <a:avLst/>
          </a:prstGeom>
          <a:noFill/>
          <a:ln w="9525" cap="rnd" cmpd="sng" algn="ctr">
            <a:solidFill>
              <a:srgbClr val="000000">
                <a:lumMod val="60000"/>
                <a:lumOff val="40000"/>
              </a:srgbClr>
            </a:solidFill>
            <a:prstDash val="dash"/>
            <a:round/>
          </a:ln>
          <a:effectLst/>
        </p:spPr>
      </p:cxnSp>
      <p:sp>
        <p:nvSpPr>
          <p:cNvPr id="21" name="BCG_FootNote_Box"/>
          <p:cNvSpPr txBox="1">
            <a:spLocks noChangeArrowheads="1"/>
          </p:cNvSpPr>
          <p:nvPr/>
        </p:nvSpPr>
        <p:spPr bwMode="auto">
          <a:xfrm>
            <a:off x="5303520" y="5669280"/>
            <a:ext cx="4572000" cy="215444"/>
          </a:xfrm>
          <a:prstGeom prst="rect">
            <a:avLst/>
          </a:prstGeom>
          <a:noFill/>
          <a:ln w="12700">
            <a:noFill/>
            <a:miter lim="800000"/>
            <a:headEnd/>
            <a:tailEnd/>
          </a:ln>
        </p:spPr>
        <p:txBody>
          <a:bodyPr lIns="0" tIns="0" rIns="0" bIns="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rgbClr val="575757"/>
                </a:solidFill>
                <a:latin typeface="+mj-lt"/>
                <a:cs typeface="Arial" panose="020B0604020202020204" pitchFamily="34" charset="0"/>
              </a:rPr>
              <a:t>1. Excludes non-passenger revenue, e.g., advertising.</a:t>
            </a:r>
          </a:p>
          <a:p>
            <a:r>
              <a:rPr lang="en-US" sz="700" dirty="0">
                <a:solidFill>
                  <a:srgbClr val="575757"/>
                </a:solidFill>
                <a:latin typeface="+mj-lt"/>
                <a:cs typeface="Arial" panose="020B0604020202020204" pitchFamily="34" charset="0"/>
              </a:rPr>
              <a:t>Source: </a:t>
            </a:r>
            <a:r>
              <a:rPr lang="en-US" sz="700" dirty="0" err="1">
                <a:solidFill>
                  <a:srgbClr val="575757"/>
                </a:solidFill>
                <a:latin typeface="+mj-lt"/>
                <a:cs typeface="Arial" panose="020B0604020202020204" pitchFamily="34" charset="0"/>
              </a:rPr>
              <a:t>WMATA</a:t>
            </a:r>
            <a:r>
              <a:rPr lang="en-US" sz="700" dirty="0">
                <a:solidFill>
                  <a:srgbClr val="575757"/>
                </a:solidFill>
                <a:latin typeface="+mj-lt"/>
                <a:cs typeface="Arial" panose="020B0604020202020204" pitchFamily="34" charset="0"/>
              </a:rPr>
              <a:t> FY12-19 budget books</a:t>
            </a:r>
          </a:p>
        </p:txBody>
      </p:sp>
    </p:spTree>
    <p:extLst>
      <p:ext uri="{BB962C8B-B14F-4D97-AF65-F5344CB8AC3E}">
        <p14:creationId xmlns:p14="http://schemas.microsoft.com/office/powerpoint/2010/main" val="2237593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1" y="1640049"/>
            <a:ext cx="3218688" cy="3577903"/>
          </a:xfrm>
        </p:spPr>
        <p:txBody>
          <a:bodyPr/>
          <a:lstStyle/>
          <a:p>
            <a:r>
              <a:rPr lang="en-US" dirty="0"/>
              <a:t>Metrobus covers almost 24% of operating costs directly from fares…</a:t>
            </a:r>
            <a:br>
              <a:rPr lang="en-US" dirty="0"/>
            </a:br>
            <a:br>
              <a:rPr lang="en-US" dirty="0"/>
            </a:br>
            <a:r>
              <a:rPr lang="en-US" dirty="0"/>
              <a:t>…in line with other large transit agencies</a:t>
            </a:r>
          </a:p>
        </p:txBody>
      </p:sp>
      <p:sp>
        <p:nvSpPr>
          <p:cNvPr id="3" name="Slide Number Placeholder 2"/>
          <p:cNvSpPr>
            <a:spLocks noGrp="1"/>
          </p:cNvSpPr>
          <p:nvPr>
            <p:ph type="sldNum" sz="quarter" idx="12"/>
          </p:nvPr>
        </p:nvSpPr>
        <p:spPr/>
        <p:txBody>
          <a:bodyPr/>
          <a:lstStyle/>
          <a:p>
            <a:fld id="{BBDE5477-E857-49F4-AAAF-4FAD287E2330}" type="slidenum">
              <a:rPr lang="en-US" smtClean="0"/>
              <a:pPr/>
              <a:t>28</a:t>
            </a:fld>
            <a:endParaRPr lang="en-US"/>
          </a:p>
        </p:txBody>
      </p:sp>
      <p:sp>
        <p:nvSpPr>
          <p:cNvPr id="9" name="TextBox 8"/>
          <p:cNvSpPr txBox="1"/>
          <p:nvPr/>
        </p:nvSpPr>
        <p:spPr>
          <a:xfrm>
            <a:off x="4785893" y="1143003"/>
            <a:ext cx="6393097" cy="461665"/>
          </a:xfrm>
          <a:prstGeom prst="rect">
            <a:avLst/>
          </a:prstGeom>
          <a:noFill/>
        </p:spPr>
        <p:txBody>
          <a:bodyPr wrap="none" rtlCol="0">
            <a:spAutoFit/>
          </a:bodyPr>
          <a:lstStyle/>
          <a:p>
            <a:pPr algn="ctr"/>
            <a:r>
              <a:rPr lang="en-US" sz="2400" b="1" dirty="0">
                <a:solidFill>
                  <a:schemeClr val="accent1"/>
                </a:solidFill>
              </a:rPr>
              <a:t>Operating Costs covered by Fare Revenue</a:t>
            </a:r>
          </a:p>
        </p:txBody>
      </p:sp>
      <p:graphicFrame>
        <p:nvGraphicFramePr>
          <p:cNvPr id="6" name="Chart 5"/>
          <p:cNvGraphicFramePr>
            <a:graphicFrameLocks/>
          </p:cNvGraphicFramePr>
          <p:nvPr>
            <p:extLst/>
          </p:nvPr>
        </p:nvGraphicFramePr>
        <p:xfrm>
          <a:off x="4643926" y="1831769"/>
          <a:ext cx="7088895" cy="3678382"/>
        </p:xfrm>
        <a:graphic>
          <a:graphicData uri="http://schemas.openxmlformats.org/drawingml/2006/chart">
            <c:chart xmlns:c="http://schemas.openxmlformats.org/drawingml/2006/chart" xmlns:r="http://schemas.openxmlformats.org/officeDocument/2006/relationships" r:id="rId2"/>
          </a:graphicData>
        </a:graphic>
      </p:graphicFrame>
      <p:sp>
        <p:nvSpPr>
          <p:cNvPr id="7" name="BCG_FootNote_Box"/>
          <p:cNvSpPr txBox="1">
            <a:spLocks noChangeArrowheads="1"/>
          </p:cNvSpPr>
          <p:nvPr/>
        </p:nvSpPr>
        <p:spPr bwMode="auto">
          <a:xfrm>
            <a:off x="5120640" y="5669280"/>
            <a:ext cx="6132316" cy="107722"/>
          </a:xfrm>
          <a:prstGeom prst="rect">
            <a:avLst/>
          </a:prstGeom>
          <a:noFill/>
          <a:ln w="12700">
            <a:noFill/>
            <a:miter lim="800000"/>
            <a:headEnd/>
            <a:tailEnd/>
          </a:ln>
        </p:spPr>
        <p:txBody>
          <a:bodyPr lIns="0" tIns="0" rIns="0" bIns="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rgbClr val="575757"/>
                </a:solidFill>
              </a:rPr>
              <a:t>Source: National Transit Database, 2016. These numbers do not include revenues from advertising, parking and other non-fare revenue sources.</a:t>
            </a:r>
          </a:p>
        </p:txBody>
      </p:sp>
    </p:spTree>
    <p:extLst>
      <p:ext uri="{BB962C8B-B14F-4D97-AF65-F5344CB8AC3E}">
        <p14:creationId xmlns:p14="http://schemas.microsoft.com/office/powerpoint/2010/main" val="2395231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0411" y="1877212"/>
            <a:ext cx="2967037" cy="3693319"/>
          </a:xfrm>
        </p:spPr>
        <p:txBody>
          <a:bodyPr/>
          <a:lstStyle/>
          <a:p>
            <a:pPr>
              <a:lnSpc>
                <a:spcPts val="3200"/>
              </a:lnSpc>
            </a:pPr>
            <a:r>
              <a:rPr lang="en-US" dirty="0"/>
              <a:t>Together we </a:t>
            </a:r>
            <a:br>
              <a:rPr lang="en-US" dirty="0"/>
            </a:br>
            <a:r>
              <a:rPr lang="en-US" dirty="0"/>
              <a:t>will identify the role of bus, regardless of who operates them, in our region’s future and a roadmap to get there</a:t>
            </a:r>
          </a:p>
        </p:txBody>
      </p:sp>
      <p:sp>
        <p:nvSpPr>
          <p:cNvPr id="4" name="Slide Number Placeholder 3"/>
          <p:cNvSpPr>
            <a:spLocks noGrp="1"/>
          </p:cNvSpPr>
          <p:nvPr>
            <p:ph type="sldNum" sz="quarter" idx="12"/>
          </p:nvPr>
        </p:nvSpPr>
        <p:spPr/>
        <p:txBody>
          <a:bodyPr/>
          <a:lstStyle/>
          <a:p>
            <a:fld id="{BBDE5477-E857-49F4-AAAF-4FAD287E2330}" type="slidenum">
              <a:rPr lang="en-US" smtClean="0"/>
              <a:t>2</a:t>
            </a:fld>
            <a:endParaRPr lang="en-US"/>
          </a:p>
        </p:txBody>
      </p:sp>
      <p:grpSp>
        <p:nvGrpSpPr>
          <p:cNvPr id="57" name="Group 56"/>
          <p:cNvGrpSpPr/>
          <p:nvPr/>
        </p:nvGrpSpPr>
        <p:grpSpPr>
          <a:xfrm>
            <a:off x="5321815" y="586455"/>
            <a:ext cx="5533401" cy="5768605"/>
            <a:chOff x="6131399" y="1060505"/>
            <a:chExt cx="3833106" cy="4171436"/>
          </a:xfrm>
        </p:grpSpPr>
        <p:sp>
          <p:nvSpPr>
            <p:cNvPr id="91" name="Oval 90"/>
            <p:cNvSpPr>
              <a:spLocks noChangeAspect="1"/>
            </p:cNvSpPr>
            <p:nvPr/>
          </p:nvSpPr>
          <p:spPr>
            <a:xfrm rot="3509510">
              <a:off x="6460789" y="1557590"/>
              <a:ext cx="3190258" cy="3190258"/>
            </a:xfrm>
            <a:prstGeom prst="ellipse">
              <a:avLst/>
            </a:prstGeom>
            <a:grpFill/>
            <a:ln w="76200" cap="flat" cmpd="sng" algn="ctr">
              <a:gradFill flip="none" rotWithShape="1">
                <a:gsLst>
                  <a:gs pos="0">
                    <a:srgbClr val="6E6F73"/>
                  </a:gs>
                  <a:gs pos="100000">
                    <a:srgbClr val="FFFFFF">
                      <a:lumMod val="75000"/>
                    </a:srgbClr>
                  </a:gs>
                </a:gsLst>
                <a:lin ang="2700000" scaled="1"/>
                <a:tileRect/>
              </a:gradFill>
              <a:prstDash val="solid"/>
            </a:ln>
            <a:effectLst/>
            <a:extLst/>
          </p:spPr>
          <p:txBody>
            <a:bodyPr lIns="0" tIns="0" rIns="0" bIns="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lumMod val="50000"/>
                  </a:srgbClr>
                </a:solidFill>
                <a:effectLst/>
                <a:uLnTx/>
                <a:uFillTx/>
                <a:latin typeface="Trebuchet MS"/>
                <a:ea typeface="+mn-ea"/>
                <a:cs typeface="+mn-cs"/>
              </a:endParaRPr>
            </a:p>
          </p:txBody>
        </p:sp>
        <p:sp>
          <p:nvSpPr>
            <p:cNvPr id="92" name="Oval 91"/>
            <p:cNvSpPr>
              <a:spLocks noChangeAspect="1"/>
            </p:cNvSpPr>
            <p:nvPr/>
          </p:nvSpPr>
          <p:spPr>
            <a:xfrm rot="3509510">
              <a:off x="8863919" y="1888809"/>
              <a:ext cx="953241" cy="952873"/>
            </a:xfrm>
            <a:prstGeom prst="ellipse">
              <a:avLst/>
            </a:prstGeom>
            <a:solidFill>
              <a:srgbClr val="FFFFFF"/>
            </a:solidFill>
            <a:ln w="38100" cap="flat" cmpd="sng" algn="ctr">
              <a:gradFill flip="none" rotWithShape="1">
                <a:gsLst>
                  <a:gs pos="0">
                    <a:srgbClr val="005088"/>
                  </a:gs>
                  <a:gs pos="100000">
                    <a:srgbClr val="006CB6"/>
                  </a:gs>
                </a:gsLst>
                <a:lin ang="2700000" scaled="1"/>
                <a:tileRect/>
              </a:gradFill>
              <a:prstDash val="solid"/>
            </a:ln>
            <a:effectLst/>
          </p:spPr>
          <p:txBody>
            <a:bodyPr lIns="0" tIns="0" rIns="0" bIns="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lumMod val="50000"/>
                  </a:srgbClr>
                </a:solidFill>
                <a:effectLst/>
                <a:uLnTx/>
                <a:uFillTx/>
                <a:latin typeface="Trebuchet MS"/>
                <a:ea typeface="+mn-ea"/>
                <a:cs typeface="+mn-cs"/>
              </a:endParaRPr>
            </a:p>
          </p:txBody>
        </p:sp>
        <p:sp>
          <p:nvSpPr>
            <p:cNvPr id="93" name="Oval 92"/>
            <p:cNvSpPr>
              <a:spLocks noChangeAspect="1"/>
            </p:cNvSpPr>
            <p:nvPr/>
          </p:nvSpPr>
          <p:spPr>
            <a:xfrm rot="3509510">
              <a:off x="6268683" y="3479680"/>
              <a:ext cx="953241" cy="952873"/>
            </a:xfrm>
            <a:prstGeom prst="ellipse">
              <a:avLst/>
            </a:prstGeom>
            <a:solidFill>
              <a:srgbClr val="FFFFFF"/>
            </a:solidFill>
            <a:ln w="38100" cap="flat" cmpd="sng" algn="ctr">
              <a:gradFill flip="none" rotWithShape="1">
                <a:gsLst>
                  <a:gs pos="0">
                    <a:srgbClr val="005088"/>
                  </a:gs>
                  <a:gs pos="100000">
                    <a:srgbClr val="006CB6"/>
                  </a:gs>
                </a:gsLst>
                <a:lin ang="2700000" scaled="1"/>
                <a:tileRect/>
              </a:gradFill>
              <a:prstDash val="solid"/>
            </a:ln>
            <a:effectLst/>
          </p:spPr>
          <p:txBody>
            <a:bodyPr lIns="0" tIns="0" rIns="0" bIns="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lumMod val="50000"/>
                  </a:srgbClr>
                </a:solidFill>
                <a:effectLst/>
                <a:uLnTx/>
                <a:uFillTx/>
                <a:latin typeface="Trebuchet MS"/>
                <a:ea typeface="+mn-ea"/>
                <a:cs typeface="+mn-cs"/>
              </a:endParaRPr>
            </a:p>
          </p:txBody>
        </p:sp>
        <p:sp>
          <p:nvSpPr>
            <p:cNvPr id="94" name="Oval 93"/>
            <p:cNvSpPr>
              <a:spLocks noChangeAspect="1"/>
            </p:cNvSpPr>
            <p:nvPr/>
          </p:nvSpPr>
          <p:spPr>
            <a:xfrm rot="3509510">
              <a:off x="9011448" y="3366911"/>
              <a:ext cx="953241" cy="952873"/>
            </a:xfrm>
            <a:prstGeom prst="ellipse">
              <a:avLst/>
            </a:prstGeom>
            <a:solidFill>
              <a:srgbClr val="FFFFFF"/>
            </a:solidFill>
            <a:ln w="38100" cap="flat" cmpd="sng" algn="ctr">
              <a:gradFill flip="none" rotWithShape="1">
                <a:gsLst>
                  <a:gs pos="0">
                    <a:srgbClr val="005088"/>
                  </a:gs>
                  <a:gs pos="100000">
                    <a:srgbClr val="006CB6"/>
                  </a:gs>
                </a:gsLst>
                <a:lin ang="2700000" scaled="1"/>
                <a:tileRect/>
              </a:gradFill>
              <a:prstDash val="solid"/>
            </a:ln>
            <a:effectLst/>
          </p:spPr>
          <p:txBody>
            <a:bodyPr lIns="0" tIns="0" rIns="0" bIns="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lumMod val="50000"/>
                  </a:srgbClr>
                </a:solidFill>
                <a:effectLst/>
                <a:uLnTx/>
                <a:uFillTx/>
                <a:latin typeface="Trebuchet MS"/>
                <a:ea typeface="+mn-ea"/>
                <a:cs typeface="+mn-cs"/>
              </a:endParaRPr>
            </a:p>
          </p:txBody>
        </p:sp>
        <p:sp>
          <p:nvSpPr>
            <p:cNvPr id="95" name="Oval 94"/>
            <p:cNvSpPr>
              <a:spLocks noChangeAspect="1"/>
            </p:cNvSpPr>
            <p:nvPr/>
          </p:nvSpPr>
          <p:spPr>
            <a:xfrm rot="3509510">
              <a:off x="6131215" y="1959665"/>
              <a:ext cx="953241" cy="952873"/>
            </a:xfrm>
            <a:prstGeom prst="ellipse">
              <a:avLst/>
            </a:prstGeom>
            <a:solidFill>
              <a:srgbClr val="FFFFFF"/>
            </a:solidFill>
            <a:ln w="38100" cap="flat" cmpd="sng" algn="ctr">
              <a:gradFill flip="none" rotWithShape="1">
                <a:gsLst>
                  <a:gs pos="0">
                    <a:srgbClr val="005088"/>
                  </a:gs>
                  <a:gs pos="100000">
                    <a:srgbClr val="006CB6"/>
                  </a:gs>
                </a:gsLst>
                <a:lin ang="2700000" scaled="1"/>
                <a:tileRect/>
              </a:gradFill>
              <a:prstDash val="solid"/>
            </a:ln>
            <a:effectLst/>
          </p:spPr>
          <p:txBody>
            <a:bodyPr lIns="0" tIns="0" rIns="0" bIns="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lumMod val="50000"/>
                  </a:srgbClr>
                </a:solidFill>
                <a:effectLst/>
                <a:uLnTx/>
                <a:uFillTx/>
                <a:latin typeface="Trebuchet MS"/>
                <a:ea typeface="+mn-ea"/>
                <a:cs typeface="+mn-cs"/>
              </a:endParaRPr>
            </a:p>
          </p:txBody>
        </p:sp>
        <p:sp>
          <p:nvSpPr>
            <p:cNvPr id="96" name="Oval 95"/>
            <p:cNvSpPr>
              <a:spLocks noChangeAspect="1"/>
            </p:cNvSpPr>
            <p:nvPr/>
          </p:nvSpPr>
          <p:spPr>
            <a:xfrm rot="3509510">
              <a:off x="7597742" y="1060689"/>
              <a:ext cx="953241" cy="952873"/>
            </a:xfrm>
            <a:prstGeom prst="ellipse">
              <a:avLst/>
            </a:prstGeom>
            <a:solidFill>
              <a:srgbClr val="FFFFFF"/>
            </a:solidFill>
            <a:ln w="38100" cap="flat" cmpd="sng" algn="ctr">
              <a:gradFill flip="none" rotWithShape="1">
                <a:gsLst>
                  <a:gs pos="0">
                    <a:srgbClr val="005088"/>
                  </a:gs>
                  <a:gs pos="100000">
                    <a:srgbClr val="006CB6"/>
                  </a:gs>
                </a:gsLst>
                <a:lin ang="2700000" scaled="1"/>
                <a:tileRect/>
              </a:gradFill>
              <a:prstDash val="solid"/>
            </a:ln>
            <a:effectLst/>
          </p:spPr>
          <p:txBody>
            <a:bodyPr lIns="0" tIns="0" rIns="0" bIns="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lumMod val="50000"/>
                  </a:srgbClr>
                </a:solidFill>
                <a:effectLst/>
                <a:uLnTx/>
                <a:uFillTx/>
                <a:latin typeface="Trebuchet MS"/>
                <a:ea typeface="+mn-ea"/>
                <a:cs typeface="+mn-cs"/>
              </a:endParaRPr>
            </a:p>
          </p:txBody>
        </p:sp>
        <p:sp>
          <p:nvSpPr>
            <p:cNvPr id="97" name="Oval 96"/>
            <p:cNvSpPr>
              <a:spLocks noChangeAspect="1"/>
            </p:cNvSpPr>
            <p:nvPr/>
          </p:nvSpPr>
          <p:spPr>
            <a:xfrm rot="3509510">
              <a:off x="7552889" y="4278884"/>
              <a:ext cx="953241" cy="952873"/>
            </a:xfrm>
            <a:prstGeom prst="ellipse">
              <a:avLst/>
            </a:prstGeom>
            <a:solidFill>
              <a:srgbClr val="FFFFFF"/>
            </a:solidFill>
            <a:ln w="38100" cap="flat" cmpd="sng" algn="ctr">
              <a:gradFill flip="none" rotWithShape="1">
                <a:gsLst>
                  <a:gs pos="0">
                    <a:srgbClr val="005088"/>
                  </a:gs>
                  <a:gs pos="100000">
                    <a:srgbClr val="006CB6"/>
                  </a:gs>
                </a:gsLst>
                <a:lin ang="2700000" scaled="1"/>
                <a:tileRect/>
              </a:gradFill>
              <a:prstDash val="solid"/>
            </a:ln>
            <a:effectLst/>
          </p:spPr>
          <p:txBody>
            <a:bodyPr lIns="0" tIns="0" rIns="0" bIns="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lumMod val="50000"/>
                  </a:srgbClr>
                </a:solidFill>
                <a:effectLst/>
                <a:uLnTx/>
                <a:uFillTx/>
                <a:latin typeface="Trebuchet MS"/>
                <a:ea typeface="+mn-ea"/>
                <a:cs typeface="+mn-cs"/>
              </a:endParaRPr>
            </a:p>
          </p:txBody>
        </p:sp>
        <p:sp>
          <p:nvSpPr>
            <p:cNvPr id="98" name="TextBox 97"/>
            <p:cNvSpPr txBox="1"/>
            <p:nvPr/>
          </p:nvSpPr>
          <p:spPr>
            <a:xfrm>
              <a:off x="6981330" y="2569280"/>
              <a:ext cx="2231751" cy="1066193"/>
            </a:xfrm>
            <a:prstGeom prst="rect">
              <a:avLst/>
            </a:prstGeom>
            <a:noFill/>
            <a:ln>
              <a:noFill/>
            </a:ln>
            <a:effectLst/>
          </p:spPr>
          <p:txBody>
            <a:bodyPr wrap="square" tIns="90000" bIns="90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6CB6"/>
                  </a:solidFill>
                  <a:effectLst/>
                  <a:uLnTx/>
                  <a:uFillTx/>
                  <a:cs typeface="Arial" pitchFamily="34" charset="0"/>
                </a:rPr>
                <a:t>Regionally-developed mobility strategy </a:t>
              </a:r>
            </a:p>
          </p:txBody>
        </p:sp>
        <p:sp>
          <p:nvSpPr>
            <p:cNvPr id="99" name="AutoShape 47"/>
            <p:cNvSpPr>
              <a:spLocks noChangeAspect="1" noChangeArrowheads="1" noTextEdit="1"/>
            </p:cNvSpPr>
            <p:nvPr/>
          </p:nvSpPr>
          <p:spPr bwMode="auto">
            <a:xfrm>
              <a:off x="6379459" y="2207502"/>
              <a:ext cx="45675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00" name="AutoShape 3"/>
            <p:cNvSpPr>
              <a:spLocks noChangeAspect="1" noChangeArrowheads="1" noTextEdit="1"/>
            </p:cNvSpPr>
            <p:nvPr/>
          </p:nvSpPr>
          <p:spPr bwMode="auto">
            <a:xfrm>
              <a:off x="7868823" y="1331385"/>
              <a:ext cx="411078"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01" name="AutoShape 3"/>
            <p:cNvSpPr>
              <a:spLocks noChangeAspect="1" noChangeArrowheads="1" noTextEdit="1"/>
            </p:cNvSpPr>
            <p:nvPr/>
          </p:nvSpPr>
          <p:spPr bwMode="auto">
            <a:xfrm>
              <a:off x="9116809" y="2136645"/>
              <a:ext cx="45675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02" name="AutoShape 3"/>
            <p:cNvSpPr>
              <a:spLocks noChangeAspect="1" noChangeArrowheads="1" noTextEdit="1"/>
            </p:cNvSpPr>
            <p:nvPr/>
          </p:nvSpPr>
          <p:spPr bwMode="auto">
            <a:xfrm>
              <a:off x="9235516" y="3590548"/>
              <a:ext cx="505105" cy="50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03" name="AutoShape 3"/>
            <p:cNvSpPr>
              <a:spLocks noChangeAspect="1" noChangeArrowheads="1" noTextEdit="1"/>
            </p:cNvSpPr>
            <p:nvPr/>
          </p:nvSpPr>
          <p:spPr bwMode="auto">
            <a:xfrm>
              <a:off x="7823970" y="4549580"/>
              <a:ext cx="411078"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04" name="AutoShape 19"/>
            <p:cNvSpPr>
              <a:spLocks noChangeAspect="1" noChangeArrowheads="1" noTextEdit="1"/>
            </p:cNvSpPr>
            <p:nvPr/>
          </p:nvSpPr>
          <p:spPr bwMode="auto">
            <a:xfrm>
              <a:off x="6539765" y="3750376"/>
              <a:ext cx="411078"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sp>
        <p:nvSpPr>
          <p:cNvPr id="58" name="TextBox 57"/>
          <p:cNvSpPr txBox="1"/>
          <p:nvPr/>
        </p:nvSpPr>
        <p:spPr>
          <a:xfrm>
            <a:off x="7569599" y="1103742"/>
            <a:ext cx="1117602" cy="56902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D696B"/>
                </a:solidFill>
                <a:effectLst/>
                <a:uLnTx/>
                <a:uFillTx/>
                <a:ea typeface="+mn-ea"/>
                <a:cs typeface="+mn-cs"/>
              </a:rPr>
              <a:t>Local leaders</a:t>
            </a:r>
          </a:p>
        </p:txBody>
      </p:sp>
      <p:sp>
        <p:nvSpPr>
          <p:cNvPr id="59" name="TextBox 58"/>
          <p:cNvSpPr txBox="1"/>
          <p:nvPr/>
        </p:nvSpPr>
        <p:spPr>
          <a:xfrm>
            <a:off x="9304844" y="2281350"/>
            <a:ext cx="1303514" cy="56902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D696B"/>
                </a:solidFill>
                <a:effectLst/>
                <a:uLnTx/>
                <a:uFillTx/>
                <a:ea typeface="+mn-ea"/>
                <a:cs typeface="+mn-cs"/>
              </a:rPr>
              <a:t>Governments</a:t>
            </a:r>
          </a:p>
        </p:txBody>
      </p:sp>
      <p:sp>
        <p:nvSpPr>
          <p:cNvPr id="60" name="TextBox 59"/>
          <p:cNvSpPr txBox="1"/>
          <p:nvPr/>
        </p:nvSpPr>
        <p:spPr>
          <a:xfrm>
            <a:off x="5381527" y="2365125"/>
            <a:ext cx="1256126" cy="56902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D696B"/>
                </a:solidFill>
                <a:effectLst/>
                <a:uLnTx/>
                <a:uFillTx/>
                <a:ea typeface="+mn-ea"/>
                <a:cs typeface="+mn-cs"/>
              </a:rPr>
              <a:t>Transit providers</a:t>
            </a:r>
          </a:p>
        </p:txBody>
      </p:sp>
      <p:sp>
        <p:nvSpPr>
          <p:cNvPr id="61" name="TextBox 60"/>
          <p:cNvSpPr txBox="1"/>
          <p:nvPr/>
        </p:nvSpPr>
        <p:spPr>
          <a:xfrm>
            <a:off x="5563432" y="4493960"/>
            <a:ext cx="1289208" cy="56902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D696B"/>
                </a:solidFill>
                <a:effectLst/>
                <a:uLnTx/>
                <a:uFillTx/>
                <a:ea typeface="+mn-ea"/>
                <a:cs typeface="+mn-cs"/>
              </a:rPr>
              <a:t>Transit advocates</a:t>
            </a:r>
          </a:p>
        </p:txBody>
      </p:sp>
      <p:sp>
        <p:nvSpPr>
          <p:cNvPr id="62" name="TextBox 61"/>
          <p:cNvSpPr txBox="1"/>
          <p:nvPr/>
        </p:nvSpPr>
        <p:spPr>
          <a:xfrm>
            <a:off x="7204837" y="5688896"/>
            <a:ext cx="1677529" cy="56902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50" b="0" i="0" u="none" strike="noStrike" kern="0" cap="none" spc="0" normalizeH="0" baseline="0" noProof="0" dirty="0">
                <a:ln>
                  <a:noFill/>
                </a:ln>
                <a:solidFill>
                  <a:srgbClr val="5D696B"/>
                </a:solidFill>
                <a:effectLst/>
                <a:uLnTx/>
                <a:uFillTx/>
                <a:ea typeface="+mn-ea"/>
                <a:cs typeface="+mn-cs"/>
              </a:rPr>
              <a:t>Customers &amp; Non-customers</a:t>
            </a:r>
          </a:p>
        </p:txBody>
      </p:sp>
      <p:sp>
        <p:nvSpPr>
          <p:cNvPr id="63" name="TextBox 62"/>
          <p:cNvSpPr txBox="1"/>
          <p:nvPr/>
        </p:nvSpPr>
        <p:spPr>
          <a:xfrm>
            <a:off x="9538567" y="4363328"/>
            <a:ext cx="1289208" cy="56902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D696B"/>
                </a:solidFill>
                <a:effectLst/>
                <a:uLnTx/>
                <a:uFillTx/>
                <a:ea typeface="+mn-ea"/>
                <a:cs typeface="+mn-cs"/>
              </a:rPr>
              <a:t>Businesses</a:t>
            </a:r>
          </a:p>
        </p:txBody>
      </p:sp>
      <p:grpSp>
        <p:nvGrpSpPr>
          <p:cNvPr id="64" name="Group 63"/>
          <p:cNvGrpSpPr>
            <a:grpSpLocks noChangeAspect="1"/>
          </p:cNvGrpSpPr>
          <p:nvPr/>
        </p:nvGrpSpPr>
        <p:grpSpPr>
          <a:xfrm>
            <a:off x="9794763" y="3811189"/>
            <a:ext cx="745355" cy="732863"/>
            <a:chOff x="5273799" y="2606040"/>
            <a:chExt cx="1644396" cy="1645920"/>
          </a:xfrm>
        </p:grpSpPr>
        <p:sp>
          <p:nvSpPr>
            <p:cNvPr id="87" name="AutoShape 28">
              <a:extLst>
                <a:ext uri="{FF2B5EF4-FFF2-40B4-BE49-F238E27FC236}">
                  <a16:creationId xmlns:a16="http://schemas.microsoft.com/office/drawing/2014/main" id="{7563FC07-0F95-4975-8A35-266F618BA3E6}"/>
                </a:ext>
              </a:extLst>
            </p:cNvPr>
            <p:cNvSpPr>
              <a:spLocks noChangeAspect="1" noChangeArrowheads="1" noTextEdit="1"/>
            </p:cNvSpPr>
            <p:nvPr/>
          </p:nvSpPr>
          <p:spPr bwMode="auto">
            <a:xfrm>
              <a:off x="5273799"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nvGrpSpPr>
            <p:cNvPr id="88" name="Group 87"/>
            <p:cNvGrpSpPr/>
            <p:nvPr/>
          </p:nvGrpSpPr>
          <p:grpSpPr>
            <a:xfrm>
              <a:off x="5537070" y="2899029"/>
              <a:ext cx="1119378" cy="1182243"/>
              <a:chOff x="5537070" y="2899029"/>
              <a:chExt cx="1119378" cy="1182243"/>
            </a:xfrm>
          </p:grpSpPr>
          <p:sp>
            <p:nvSpPr>
              <p:cNvPr id="89" name="Freeform 30">
                <a:extLst>
                  <a:ext uri="{FF2B5EF4-FFF2-40B4-BE49-F238E27FC236}">
                    <a16:creationId xmlns:a16="http://schemas.microsoft.com/office/drawing/2014/main" id="{49BC73FE-6853-4419-AC44-1784975BCF4D}"/>
                  </a:ext>
                </a:extLst>
              </p:cNvPr>
              <p:cNvSpPr>
                <a:spLocks noEditPoints="1"/>
              </p:cNvSpPr>
              <p:nvPr/>
            </p:nvSpPr>
            <p:spPr bwMode="auto">
              <a:xfrm>
                <a:off x="5538594" y="2961894"/>
                <a:ext cx="1116330" cy="961263"/>
              </a:xfrm>
              <a:custGeom>
                <a:avLst/>
                <a:gdLst>
                  <a:gd name="T0" fmla="*/ 752 w 1564"/>
                  <a:gd name="T1" fmla="*/ 1346 h 1346"/>
                  <a:gd name="T2" fmla="*/ 479 w 1564"/>
                  <a:gd name="T3" fmla="*/ 1346 h 1346"/>
                  <a:gd name="T4" fmla="*/ 469 w 1564"/>
                  <a:gd name="T5" fmla="*/ 1336 h 1346"/>
                  <a:gd name="T6" fmla="*/ 469 w 1564"/>
                  <a:gd name="T7" fmla="*/ 856 h 1346"/>
                  <a:gd name="T8" fmla="*/ 479 w 1564"/>
                  <a:gd name="T9" fmla="*/ 846 h 1346"/>
                  <a:gd name="T10" fmla="*/ 752 w 1564"/>
                  <a:gd name="T11" fmla="*/ 846 h 1346"/>
                  <a:gd name="T12" fmla="*/ 762 w 1564"/>
                  <a:gd name="T13" fmla="*/ 856 h 1346"/>
                  <a:gd name="T14" fmla="*/ 762 w 1564"/>
                  <a:gd name="T15" fmla="*/ 1336 h 1346"/>
                  <a:gd name="T16" fmla="*/ 752 w 1564"/>
                  <a:gd name="T17" fmla="*/ 1346 h 1346"/>
                  <a:gd name="T18" fmla="*/ 1095 w 1564"/>
                  <a:gd name="T19" fmla="*/ 1336 h 1346"/>
                  <a:gd name="T20" fmla="*/ 1095 w 1564"/>
                  <a:gd name="T21" fmla="*/ 856 h 1346"/>
                  <a:gd name="T22" fmla="*/ 1085 w 1564"/>
                  <a:gd name="T23" fmla="*/ 846 h 1346"/>
                  <a:gd name="T24" fmla="*/ 812 w 1564"/>
                  <a:gd name="T25" fmla="*/ 846 h 1346"/>
                  <a:gd name="T26" fmla="*/ 802 w 1564"/>
                  <a:gd name="T27" fmla="*/ 856 h 1346"/>
                  <a:gd name="T28" fmla="*/ 802 w 1564"/>
                  <a:gd name="T29" fmla="*/ 1336 h 1346"/>
                  <a:gd name="T30" fmla="*/ 812 w 1564"/>
                  <a:gd name="T31" fmla="*/ 1346 h 1346"/>
                  <a:gd name="T32" fmla="*/ 1085 w 1564"/>
                  <a:gd name="T33" fmla="*/ 1346 h 1346"/>
                  <a:gd name="T34" fmla="*/ 1095 w 1564"/>
                  <a:gd name="T35" fmla="*/ 1336 h 1346"/>
                  <a:gd name="T36" fmla="*/ 1554 w 1564"/>
                  <a:gd name="T37" fmla="*/ 372 h 1346"/>
                  <a:gd name="T38" fmla="*/ 1384 w 1564"/>
                  <a:gd name="T39" fmla="*/ 18 h 1346"/>
                  <a:gd name="T40" fmla="*/ 1360 w 1564"/>
                  <a:gd name="T41" fmla="*/ 0 h 1346"/>
                  <a:gd name="T42" fmla="*/ 205 w 1564"/>
                  <a:gd name="T43" fmla="*/ 0 h 1346"/>
                  <a:gd name="T44" fmla="*/ 180 w 1564"/>
                  <a:gd name="T45" fmla="*/ 20 h 1346"/>
                  <a:gd name="T46" fmla="*/ 10 w 1564"/>
                  <a:gd name="T47" fmla="*/ 370 h 1346"/>
                  <a:gd name="T48" fmla="*/ 34 w 1564"/>
                  <a:gd name="T49" fmla="*/ 408 h 1346"/>
                  <a:gd name="T50" fmla="*/ 1530 w 1564"/>
                  <a:gd name="T51" fmla="*/ 408 h 1346"/>
                  <a:gd name="T52" fmla="*/ 1554 w 1564"/>
                  <a:gd name="T53" fmla="*/ 372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4" h="1346">
                    <a:moveTo>
                      <a:pt x="752" y="1346"/>
                    </a:moveTo>
                    <a:cubicBezTo>
                      <a:pt x="479" y="1346"/>
                      <a:pt x="479" y="1346"/>
                      <a:pt x="479" y="1346"/>
                    </a:cubicBezTo>
                    <a:cubicBezTo>
                      <a:pt x="474" y="1346"/>
                      <a:pt x="469" y="1342"/>
                      <a:pt x="469" y="1336"/>
                    </a:cubicBezTo>
                    <a:cubicBezTo>
                      <a:pt x="469" y="856"/>
                      <a:pt x="469" y="856"/>
                      <a:pt x="469" y="856"/>
                    </a:cubicBezTo>
                    <a:cubicBezTo>
                      <a:pt x="469" y="851"/>
                      <a:pt x="474" y="846"/>
                      <a:pt x="479" y="846"/>
                    </a:cubicBezTo>
                    <a:cubicBezTo>
                      <a:pt x="752" y="846"/>
                      <a:pt x="752" y="846"/>
                      <a:pt x="752" y="846"/>
                    </a:cubicBezTo>
                    <a:cubicBezTo>
                      <a:pt x="758" y="846"/>
                      <a:pt x="762" y="851"/>
                      <a:pt x="762" y="856"/>
                    </a:cubicBezTo>
                    <a:cubicBezTo>
                      <a:pt x="762" y="1336"/>
                      <a:pt x="762" y="1336"/>
                      <a:pt x="762" y="1336"/>
                    </a:cubicBezTo>
                    <a:cubicBezTo>
                      <a:pt x="762" y="1342"/>
                      <a:pt x="758" y="1346"/>
                      <a:pt x="752" y="1346"/>
                    </a:cubicBezTo>
                    <a:close/>
                    <a:moveTo>
                      <a:pt x="1095" y="1336"/>
                    </a:moveTo>
                    <a:cubicBezTo>
                      <a:pt x="1095" y="856"/>
                      <a:pt x="1095" y="856"/>
                      <a:pt x="1095" y="856"/>
                    </a:cubicBezTo>
                    <a:cubicBezTo>
                      <a:pt x="1095" y="851"/>
                      <a:pt x="1090" y="846"/>
                      <a:pt x="1085" y="846"/>
                    </a:cubicBezTo>
                    <a:cubicBezTo>
                      <a:pt x="812" y="846"/>
                      <a:pt x="812" y="846"/>
                      <a:pt x="812" y="846"/>
                    </a:cubicBezTo>
                    <a:cubicBezTo>
                      <a:pt x="806" y="846"/>
                      <a:pt x="802" y="851"/>
                      <a:pt x="802" y="856"/>
                    </a:cubicBezTo>
                    <a:cubicBezTo>
                      <a:pt x="802" y="1336"/>
                      <a:pt x="802" y="1336"/>
                      <a:pt x="802" y="1336"/>
                    </a:cubicBezTo>
                    <a:cubicBezTo>
                      <a:pt x="802" y="1342"/>
                      <a:pt x="806" y="1346"/>
                      <a:pt x="812" y="1346"/>
                    </a:cubicBezTo>
                    <a:cubicBezTo>
                      <a:pt x="1085" y="1346"/>
                      <a:pt x="1085" y="1346"/>
                      <a:pt x="1085" y="1346"/>
                    </a:cubicBezTo>
                    <a:cubicBezTo>
                      <a:pt x="1090" y="1346"/>
                      <a:pt x="1095" y="1342"/>
                      <a:pt x="1095" y="1336"/>
                    </a:cubicBezTo>
                    <a:close/>
                    <a:moveTo>
                      <a:pt x="1554" y="372"/>
                    </a:moveTo>
                    <a:cubicBezTo>
                      <a:pt x="1384" y="18"/>
                      <a:pt x="1384" y="18"/>
                      <a:pt x="1384" y="18"/>
                    </a:cubicBezTo>
                    <a:cubicBezTo>
                      <a:pt x="1379" y="9"/>
                      <a:pt x="1370" y="0"/>
                      <a:pt x="1360" y="0"/>
                    </a:cubicBezTo>
                    <a:cubicBezTo>
                      <a:pt x="205" y="0"/>
                      <a:pt x="205" y="0"/>
                      <a:pt x="205" y="0"/>
                    </a:cubicBezTo>
                    <a:cubicBezTo>
                      <a:pt x="194" y="0"/>
                      <a:pt x="185" y="11"/>
                      <a:pt x="180" y="20"/>
                    </a:cubicBezTo>
                    <a:cubicBezTo>
                      <a:pt x="10" y="370"/>
                      <a:pt x="10" y="370"/>
                      <a:pt x="10" y="370"/>
                    </a:cubicBezTo>
                    <a:cubicBezTo>
                      <a:pt x="0" y="388"/>
                      <a:pt x="14" y="408"/>
                      <a:pt x="34" y="408"/>
                    </a:cubicBezTo>
                    <a:cubicBezTo>
                      <a:pt x="1530" y="408"/>
                      <a:pt x="1530" y="408"/>
                      <a:pt x="1530" y="408"/>
                    </a:cubicBezTo>
                    <a:cubicBezTo>
                      <a:pt x="1551" y="408"/>
                      <a:pt x="1564" y="391"/>
                      <a:pt x="1554" y="372"/>
                    </a:cubicBezTo>
                    <a:close/>
                  </a:path>
                </a:pathLst>
              </a:custGeom>
              <a:solidFill>
                <a:srgbClr val="006C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90" name="Freeform 31">
                <a:extLst>
                  <a:ext uri="{FF2B5EF4-FFF2-40B4-BE49-F238E27FC236}">
                    <a16:creationId xmlns:a16="http://schemas.microsoft.com/office/drawing/2014/main" id="{76C2B07B-CC10-467E-80DB-D1179FF6D780}"/>
                  </a:ext>
                </a:extLst>
              </p:cNvPr>
              <p:cNvSpPr>
                <a:spLocks noEditPoints="1"/>
              </p:cNvSpPr>
              <p:nvPr/>
            </p:nvSpPr>
            <p:spPr bwMode="auto">
              <a:xfrm>
                <a:off x="5537070" y="2899029"/>
                <a:ext cx="1119378" cy="1182243"/>
              </a:xfrm>
              <a:custGeom>
                <a:avLst/>
                <a:gdLst>
                  <a:gd name="T0" fmla="*/ 1524 w 1568"/>
                  <a:gd name="T1" fmla="*/ 1529 h 1655"/>
                  <a:gd name="T2" fmla="*/ 1459 w 1568"/>
                  <a:gd name="T3" fmla="*/ 1529 h 1655"/>
                  <a:gd name="T4" fmla="*/ 1459 w 1568"/>
                  <a:gd name="T5" fmla="*/ 1500 h 1655"/>
                  <a:gd name="T6" fmla="*/ 1438 w 1568"/>
                  <a:gd name="T7" fmla="*/ 1478 h 1655"/>
                  <a:gd name="T8" fmla="*/ 130 w 1568"/>
                  <a:gd name="T9" fmla="*/ 1478 h 1655"/>
                  <a:gd name="T10" fmla="*/ 109 w 1568"/>
                  <a:gd name="T11" fmla="*/ 1500 h 1655"/>
                  <a:gd name="T12" fmla="*/ 109 w 1568"/>
                  <a:gd name="T13" fmla="*/ 1529 h 1655"/>
                  <a:gd name="T14" fmla="*/ 44 w 1568"/>
                  <a:gd name="T15" fmla="*/ 1529 h 1655"/>
                  <a:gd name="T16" fmla="*/ 23 w 1568"/>
                  <a:gd name="T17" fmla="*/ 1551 h 1655"/>
                  <a:gd name="T18" fmla="*/ 23 w 1568"/>
                  <a:gd name="T19" fmla="*/ 1634 h 1655"/>
                  <a:gd name="T20" fmla="*/ 44 w 1568"/>
                  <a:gd name="T21" fmla="*/ 1655 h 1655"/>
                  <a:gd name="T22" fmla="*/ 1524 w 1568"/>
                  <a:gd name="T23" fmla="*/ 1655 h 1655"/>
                  <a:gd name="T24" fmla="*/ 1545 w 1568"/>
                  <a:gd name="T25" fmla="*/ 1634 h 1655"/>
                  <a:gd name="T26" fmla="*/ 1545 w 1568"/>
                  <a:gd name="T27" fmla="*/ 1551 h 1655"/>
                  <a:gd name="T28" fmla="*/ 1524 w 1568"/>
                  <a:gd name="T29" fmla="*/ 1529 h 1655"/>
                  <a:gd name="T30" fmla="*/ 1568 w 1568"/>
                  <a:gd name="T31" fmla="*/ 562 h 1655"/>
                  <a:gd name="T32" fmla="*/ 1568 w 1568"/>
                  <a:gd name="T33" fmla="*/ 583 h 1655"/>
                  <a:gd name="T34" fmla="*/ 1568 w 1568"/>
                  <a:gd name="T35" fmla="*/ 583 h 1655"/>
                  <a:gd name="T36" fmla="*/ 1394 w 1568"/>
                  <a:gd name="T37" fmla="*/ 778 h 1655"/>
                  <a:gd name="T38" fmla="*/ 1394 w 1568"/>
                  <a:gd name="T39" fmla="*/ 1434 h 1655"/>
                  <a:gd name="T40" fmla="*/ 1350 w 1568"/>
                  <a:gd name="T41" fmla="*/ 1434 h 1655"/>
                  <a:gd name="T42" fmla="*/ 1350 w 1568"/>
                  <a:gd name="T43" fmla="*/ 778 h 1655"/>
                  <a:gd name="T44" fmla="*/ 1176 w 1568"/>
                  <a:gd name="T45" fmla="*/ 588 h 1655"/>
                  <a:gd name="T46" fmla="*/ 980 w 1568"/>
                  <a:gd name="T47" fmla="*/ 779 h 1655"/>
                  <a:gd name="T48" fmla="*/ 784 w 1568"/>
                  <a:gd name="T49" fmla="*/ 588 h 1655"/>
                  <a:gd name="T50" fmla="*/ 588 w 1568"/>
                  <a:gd name="T51" fmla="*/ 779 h 1655"/>
                  <a:gd name="T52" fmla="*/ 392 w 1568"/>
                  <a:gd name="T53" fmla="*/ 588 h 1655"/>
                  <a:gd name="T54" fmla="*/ 218 w 1568"/>
                  <a:gd name="T55" fmla="*/ 778 h 1655"/>
                  <a:gd name="T56" fmla="*/ 218 w 1568"/>
                  <a:gd name="T57" fmla="*/ 1434 h 1655"/>
                  <a:gd name="T58" fmla="*/ 174 w 1568"/>
                  <a:gd name="T59" fmla="*/ 1434 h 1655"/>
                  <a:gd name="T60" fmla="*/ 174 w 1568"/>
                  <a:gd name="T61" fmla="*/ 778 h 1655"/>
                  <a:gd name="T62" fmla="*/ 0 w 1568"/>
                  <a:gd name="T63" fmla="*/ 583 h 1655"/>
                  <a:gd name="T64" fmla="*/ 0 w 1568"/>
                  <a:gd name="T65" fmla="*/ 583 h 1655"/>
                  <a:gd name="T66" fmla="*/ 0 w 1568"/>
                  <a:gd name="T67" fmla="*/ 562 h 1655"/>
                  <a:gd name="T68" fmla="*/ 22 w 1568"/>
                  <a:gd name="T69" fmla="*/ 540 h 1655"/>
                  <a:gd name="T70" fmla="*/ 1546 w 1568"/>
                  <a:gd name="T71" fmla="*/ 540 h 1655"/>
                  <a:gd name="T72" fmla="*/ 1568 w 1568"/>
                  <a:gd name="T73" fmla="*/ 562 h 1655"/>
                  <a:gd name="T74" fmla="*/ 1354 w 1568"/>
                  <a:gd name="T75" fmla="*/ 44 h 1655"/>
                  <a:gd name="T76" fmla="*/ 214 w 1568"/>
                  <a:gd name="T77" fmla="*/ 44 h 1655"/>
                  <a:gd name="T78" fmla="*/ 192 w 1568"/>
                  <a:gd name="T79" fmla="*/ 22 h 1655"/>
                  <a:gd name="T80" fmla="*/ 214 w 1568"/>
                  <a:gd name="T81" fmla="*/ 0 h 1655"/>
                  <a:gd name="T82" fmla="*/ 1354 w 1568"/>
                  <a:gd name="T83" fmla="*/ 0 h 1655"/>
                  <a:gd name="T84" fmla="*/ 1376 w 1568"/>
                  <a:gd name="T85" fmla="*/ 22 h 1655"/>
                  <a:gd name="T86" fmla="*/ 1354 w 1568"/>
                  <a:gd name="T87" fmla="*/ 44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8" h="1655">
                    <a:moveTo>
                      <a:pt x="1524" y="1529"/>
                    </a:moveTo>
                    <a:cubicBezTo>
                      <a:pt x="1459" y="1529"/>
                      <a:pt x="1459" y="1529"/>
                      <a:pt x="1459" y="1529"/>
                    </a:cubicBezTo>
                    <a:cubicBezTo>
                      <a:pt x="1459" y="1500"/>
                      <a:pt x="1459" y="1500"/>
                      <a:pt x="1459" y="1500"/>
                    </a:cubicBezTo>
                    <a:cubicBezTo>
                      <a:pt x="1459" y="1488"/>
                      <a:pt x="1450" y="1478"/>
                      <a:pt x="1438" y="1478"/>
                    </a:cubicBezTo>
                    <a:cubicBezTo>
                      <a:pt x="130" y="1478"/>
                      <a:pt x="130" y="1478"/>
                      <a:pt x="130" y="1478"/>
                    </a:cubicBezTo>
                    <a:cubicBezTo>
                      <a:pt x="118" y="1478"/>
                      <a:pt x="109" y="1488"/>
                      <a:pt x="109" y="1500"/>
                    </a:cubicBezTo>
                    <a:cubicBezTo>
                      <a:pt x="109" y="1529"/>
                      <a:pt x="109" y="1529"/>
                      <a:pt x="109" y="1529"/>
                    </a:cubicBezTo>
                    <a:cubicBezTo>
                      <a:pt x="44" y="1529"/>
                      <a:pt x="44" y="1529"/>
                      <a:pt x="44" y="1529"/>
                    </a:cubicBezTo>
                    <a:cubicBezTo>
                      <a:pt x="32" y="1529"/>
                      <a:pt x="23" y="1539"/>
                      <a:pt x="23" y="1551"/>
                    </a:cubicBezTo>
                    <a:cubicBezTo>
                      <a:pt x="23" y="1634"/>
                      <a:pt x="23" y="1634"/>
                      <a:pt x="23" y="1634"/>
                    </a:cubicBezTo>
                    <a:cubicBezTo>
                      <a:pt x="23" y="1646"/>
                      <a:pt x="32" y="1655"/>
                      <a:pt x="44" y="1655"/>
                    </a:cubicBezTo>
                    <a:cubicBezTo>
                      <a:pt x="1524" y="1655"/>
                      <a:pt x="1524" y="1655"/>
                      <a:pt x="1524" y="1655"/>
                    </a:cubicBezTo>
                    <a:cubicBezTo>
                      <a:pt x="1536" y="1655"/>
                      <a:pt x="1545" y="1646"/>
                      <a:pt x="1545" y="1634"/>
                    </a:cubicBezTo>
                    <a:cubicBezTo>
                      <a:pt x="1545" y="1551"/>
                      <a:pt x="1545" y="1551"/>
                      <a:pt x="1545" y="1551"/>
                    </a:cubicBezTo>
                    <a:cubicBezTo>
                      <a:pt x="1545" y="1539"/>
                      <a:pt x="1536" y="1529"/>
                      <a:pt x="1524" y="1529"/>
                    </a:cubicBezTo>
                    <a:close/>
                    <a:moveTo>
                      <a:pt x="1568" y="562"/>
                    </a:moveTo>
                    <a:cubicBezTo>
                      <a:pt x="1568" y="583"/>
                      <a:pt x="1568" y="583"/>
                      <a:pt x="1568" y="583"/>
                    </a:cubicBezTo>
                    <a:cubicBezTo>
                      <a:pt x="1568" y="583"/>
                      <a:pt x="1568" y="583"/>
                      <a:pt x="1568" y="583"/>
                    </a:cubicBezTo>
                    <a:cubicBezTo>
                      <a:pt x="1568" y="684"/>
                      <a:pt x="1491" y="767"/>
                      <a:pt x="1394" y="778"/>
                    </a:cubicBezTo>
                    <a:cubicBezTo>
                      <a:pt x="1394" y="1434"/>
                      <a:pt x="1394" y="1434"/>
                      <a:pt x="1394" y="1434"/>
                    </a:cubicBezTo>
                    <a:cubicBezTo>
                      <a:pt x="1350" y="1434"/>
                      <a:pt x="1350" y="1434"/>
                      <a:pt x="1350" y="1434"/>
                    </a:cubicBezTo>
                    <a:cubicBezTo>
                      <a:pt x="1350" y="778"/>
                      <a:pt x="1350" y="778"/>
                      <a:pt x="1350" y="778"/>
                    </a:cubicBezTo>
                    <a:cubicBezTo>
                      <a:pt x="1253" y="767"/>
                      <a:pt x="1178" y="687"/>
                      <a:pt x="1176" y="588"/>
                    </a:cubicBezTo>
                    <a:cubicBezTo>
                      <a:pt x="1173" y="694"/>
                      <a:pt x="1086" y="779"/>
                      <a:pt x="980" y="779"/>
                    </a:cubicBezTo>
                    <a:cubicBezTo>
                      <a:pt x="873" y="779"/>
                      <a:pt x="787" y="694"/>
                      <a:pt x="784" y="588"/>
                    </a:cubicBezTo>
                    <a:cubicBezTo>
                      <a:pt x="781" y="694"/>
                      <a:pt x="695" y="779"/>
                      <a:pt x="588" y="779"/>
                    </a:cubicBezTo>
                    <a:cubicBezTo>
                      <a:pt x="482" y="779"/>
                      <a:pt x="395" y="694"/>
                      <a:pt x="392" y="588"/>
                    </a:cubicBezTo>
                    <a:cubicBezTo>
                      <a:pt x="390" y="687"/>
                      <a:pt x="315" y="767"/>
                      <a:pt x="218" y="778"/>
                    </a:cubicBezTo>
                    <a:cubicBezTo>
                      <a:pt x="218" y="1434"/>
                      <a:pt x="218" y="1434"/>
                      <a:pt x="218" y="1434"/>
                    </a:cubicBezTo>
                    <a:cubicBezTo>
                      <a:pt x="174" y="1434"/>
                      <a:pt x="174" y="1434"/>
                      <a:pt x="174" y="1434"/>
                    </a:cubicBezTo>
                    <a:cubicBezTo>
                      <a:pt x="174" y="778"/>
                      <a:pt x="174" y="778"/>
                      <a:pt x="174" y="778"/>
                    </a:cubicBezTo>
                    <a:cubicBezTo>
                      <a:pt x="77" y="767"/>
                      <a:pt x="0" y="684"/>
                      <a:pt x="0" y="583"/>
                    </a:cubicBezTo>
                    <a:cubicBezTo>
                      <a:pt x="0" y="583"/>
                      <a:pt x="0" y="583"/>
                      <a:pt x="0" y="583"/>
                    </a:cubicBezTo>
                    <a:cubicBezTo>
                      <a:pt x="0" y="562"/>
                      <a:pt x="0" y="562"/>
                      <a:pt x="0" y="562"/>
                    </a:cubicBezTo>
                    <a:cubicBezTo>
                      <a:pt x="0" y="549"/>
                      <a:pt x="10" y="540"/>
                      <a:pt x="22" y="540"/>
                    </a:cubicBezTo>
                    <a:cubicBezTo>
                      <a:pt x="1546" y="540"/>
                      <a:pt x="1546" y="540"/>
                      <a:pt x="1546" y="540"/>
                    </a:cubicBezTo>
                    <a:cubicBezTo>
                      <a:pt x="1558" y="540"/>
                      <a:pt x="1568" y="549"/>
                      <a:pt x="1568" y="562"/>
                    </a:cubicBezTo>
                    <a:close/>
                    <a:moveTo>
                      <a:pt x="1354" y="44"/>
                    </a:moveTo>
                    <a:cubicBezTo>
                      <a:pt x="214" y="44"/>
                      <a:pt x="214" y="44"/>
                      <a:pt x="214" y="44"/>
                    </a:cubicBezTo>
                    <a:cubicBezTo>
                      <a:pt x="202" y="44"/>
                      <a:pt x="192" y="34"/>
                      <a:pt x="192" y="22"/>
                    </a:cubicBezTo>
                    <a:cubicBezTo>
                      <a:pt x="192" y="10"/>
                      <a:pt x="202" y="0"/>
                      <a:pt x="214" y="0"/>
                    </a:cubicBezTo>
                    <a:cubicBezTo>
                      <a:pt x="1354" y="0"/>
                      <a:pt x="1354" y="0"/>
                      <a:pt x="1354" y="0"/>
                    </a:cubicBezTo>
                    <a:cubicBezTo>
                      <a:pt x="1366" y="0"/>
                      <a:pt x="1376" y="10"/>
                      <a:pt x="1376" y="22"/>
                    </a:cubicBezTo>
                    <a:cubicBezTo>
                      <a:pt x="1376" y="34"/>
                      <a:pt x="1366" y="44"/>
                      <a:pt x="1354" y="44"/>
                    </a:cubicBezTo>
                    <a:close/>
                  </a:path>
                </a:pathLst>
              </a:custGeom>
              <a:solidFill>
                <a:srgbClr val="0035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grpSp>
      <p:grpSp>
        <p:nvGrpSpPr>
          <p:cNvPr id="65" name="Group 64"/>
          <p:cNvGrpSpPr>
            <a:grpSpLocks noChangeAspect="1"/>
          </p:cNvGrpSpPr>
          <p:nvPr/>
        </p:nvGrpSpPr>
        <p:grpSpPr>
          <a:xfrm>
            <a:off x="9600053" y="1798203"/>
            <a:ext cx="678900" cy="667522"/>
            <a:chOff x="5273799" y="2606040"/>
            <a:chExt cx="1644396" cy="1645920"/>
          </a:xfrm>
        </p:grpSpPr>
        <p:sp>
          <p:nvSpPr>
            <p:cNvPr id="83" name="AutoShape 8">
              <a:extLst>
                <a:ext uri="{FF2B5EF4-FFF2-40B4-BE49-F238E27FC236}">
                  <a16:creationId xmlns:a16="http://schemas.microsoft.com/office/drawing/2014/main" id="{6CBFDBB9-C441-4D83-B46F-EF3E6F337258}"/>
                </a:ext>
              </a:extLst>
            </p:cNvPr>
            <p:cNvSpPr>
              <a:spLocks noChangeAspect="1" noChangeArrowheads="1" noTextEdit="1"/>
            </p:cNvSpPr>
            <p:nvPr/>
          </p:nvSpPr>
          <p:spPr bwMode="auto">
            <a:xfrm>
              <a:off x="5273799"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nvGrpSpPr>
            <p:cNvPr id="84" name="Group 83"/>
            <p:cNvGrpSpPr/>
            <p:nvPr/>
          </p:nvGrpSpPr>
          <p:grpSpPr>
            <a:xfrm>
              <a:off x="5497065" y="2719578"/>
              <a:ext cx="1197864" cy="1361694"/>
              <a:chOff x="5497065" y="2719578"/>
              <a:chExt cx="1197864" cy="1361694"/>
            </a:xfrm>
          </p:grpSpPr>
          <p:sp>
            <p:nvSpPr>
              <p:cNvPr id="85" name="Freeform 10">
                <a:extLst>
                  <a:ext uri="{FF2B5EF4-FFF2-40B4-BE49-F238E27FC236}">
                    <a16:creationId xmlns:a16="http://schemas.microsoft.com/office/drawing/2014/main" id="{690C1839-07CD-4A5B-A99B-E8EDAA80698D}"/>
                  </a:ext>
                </a:extLst>
              </p:cNvPr>
              <p:cNvSpPr>
                <a:spLocks noEditPoints="1"/>
              </p:cNvSpPr>
              <p:nvPr/>
            </p:nvSpPr>
            <p:spPr bwMode="auto">
              <a:xfrm>
                <a:off x="5497065" y="3014091"/>
                <a:ext cx="1197864" cy="1067181"/>
              </a:xfrm>
              <a:custGeom>
                <a:avLst/>
                <a:gdLst>
                  <a:gd name="T0" fmla="*/ 1656 w 1678"/>
                  <a:gd name="T1" fmla="*/ 1332 h 1494"/>
                  <a:gd name="T2" fmla="*/ 1568 w 1678"/>
                  <a:gd name="T3" fmla="*/ 1332 h 1494"/>
                  <a:gd name="T4" fmla="*/ 1568 w 1678"/>
                  <a:gd name="T5" fmla="*/ 1288 h 1494"/>
                  <a:gd name="T6" fmla="*/ 1546 w 1678"/>
                  <a:gd name="T7" fmla="*/ 1266 h 1494"/>
                  <a:gd name="T8" fmla="*/ 132 w 1678"/>
                  <a:gd name="T9" fmla="*/ 1266 h 1494"/>
                  <a:gd name="T10" fmla="*/ 110 w 1678"/>
                  <a:gd name="T11" fmla="*/ 1288 h 1494"/>
                  <a:gd name="T12" fmla="*/ 110 w 1678"/>
                  <a:gd name="T13" fmla="*/ 1332 h 1494"/>
                  <a:gd name="T14" fmla="*/ 22 w 1678"/>
                  <a:gd name="T15" fmla="*/ 1332 h 1494"/>
                  <a:gd name="T16" fmla="*/ 0 w 1678"/>
                  <a:gd name="T17" fmla="*/ 1354 h 1494"/>
                  <a:gd name="T18" fmla="*/ 0 w 1678"/>
                  <a:gd name="T19" fmla="*/ 1472 h 1494"/>
                  <a:gd name="T20" fmla="*/ 22 w 1678"/>
                  <a:gd name="T21" fmla="*/ 1494 h 1494"/>
                  <a:gd name="T22" fmla="*/ 1656 w 1678"/>
                  <a:gd name="T23" fmla="*/ 1494 h 1494"/>
                  <a:gd name="T24" fmla="*/ 1678 w 1678"/>
                  <a:gd name="T25" fmla="*/ 1472 h 1494"/>
                  <a:gd name="T26" fmla="*/ 1678 w 1678"/>
                  <a:gd name="T27" fmla="*/ 1354 h 1494"/>
                  <a:gd name="T28" fmla="*/ 1656 w 1678"/>
                  <a:gd name="T29" fmla="*/ 1332 h 1494"/>
                  <a:gd name="T30" fmla="*/ 1645 w 1678"/>
                  <a:gd name="T31" fmla="*/ 375 h 1494"/>
                  <a:gd name="T32" fmla="*/ 1314 w 1678"/>
                  <a:gd name="T33" fmla="*/ 375 h 1494"/>
                  <a:gd name="T34" fmla="*/ 1147 w 1678"/>
                  <a:gd name="T35" fmla="*/ 109 h 1494"/>
                  <a:gd name="T36" fmla="*/ 839 w 1678"/>
                  <a:gd name="T37" fmla="*/ 0 h 1494"/>
                  <a:gd name="T38" fmla="*/ 532 w 1678"/>
                  <a:gd name="T39" fmla="*/ 108 h 1494"/>
                  <a:gd name="T40" fmla="*/ 364 w 1678"/>
                  <a:gd name="T41" fmla="*/ 375 h 1494"/>
                  <a:gd name="T42" fmla="*/ 33 w 1678"/>
                  <a:gd name="T43" fmla="*/ 375 h 1494"/>
                  <a:gd name="T44" fmla="*/ 11 w 1678"/>
                  <a:gd name="T45" fmla="*/ 397 h 1494"/>
                  <a:gd name="T46" fmla="*/ 11 w 1678"/>
                  <a:gd name="T47" fmla="*/ 528 h 1494"/>
                  <a:gd name="T48" fmla="*/ 33 w 1678"/>
                  <a:gd name="T49" fmla="*/ 550 h 1494"/>
                  <a:gd name="T50" fmla="*/ 1645 w 1678"/>
                  <a:gd name="T51" fmla="*/ 550 h 1494"/>
                  <a:gd name="T52" fmla="*/ 1667 w 1678"/>
                  <a:gd name="T53" fmla="*/ 528 h 1494"/>
                  <a:gd name="T54" fmla="*/ 1667 w 1678"/>
                  <a:gd name="T55" fmla="*/ 397 h 1494"/>
                  <a:gd name="T56" fmla="*/ 1645 w 1678"/>
                  <a:gd name="T57" fmla="*/ 375 h 1494"/>
                  <a:gd name="T58" fmla="*/ 839 w 1678"/>
                  <a:gd name="T59" fmla="*/ 44 h 1494"/>
                  <a:gd name="T60" fmla="*/ 1269 w 1678"/>
                  <a:gd name="T61" fmla="*/ 375 h 1494"/>
                  <a:gd name="T62" fmla="*/ 409 w 1678"/>
                  <a:gd name="T63" fmla="*/ 375 h 1494"/>
                  <a:gd name="T64" fmla="*/ 839 w 1678"/>
                  <a:gd name="T65" fmla="*/ 44 h 1494"/>
                  <a:gd name="T66" fmla="*/ 1623 w 1678"/>
                  <a:gd name="T67" fmla="*/ 506 h 1494"/>
                  <a:gd name="T68" fmla="*/ 55 w 1678"/>
                  <a:gd name="T69" fmla="*/ 506 h 1494"/>
                  <a:gd name="T70" fmla="*/ 55 w 1678"/>
                  <a:gd name="T71" fmla="*/ 419 h 1494"/>
                  <a:gd name="T72" fmla="*/ 1623 w 1678"/>
                  <a:gd name="T73" fmla="*/ 419 h 1494"/>
                  <a:gd name="T74" fmla="*/ 1623 w 1678"/>
                  <a:gd name="T75" fmla="*/ 506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78" h="1494">
                    <a:moveTo>
                      <a:pt x="1656" y="1332"/>
                    </a:moveTo>
                    <a:cubicBezTo>
                      <a:pt x="1568" y="1332"/>
                      <a:pt x="1568" y="1332"/>
                      <a:pt x="1568" y="1332"/>
                    </a:cubicBezTo>
                    <a:cubicBezTo>
                      <a:pt x="1568" y="1288"/>
                      <a:pt x="1568" y="1288"/>
                      <a:pt x="1568" y="1288"/>
                    </a:cubicBezTo>
                    <a:cubicBezTo>
                      <a:pt x="1568" y="1276"/>
                      <a:pt x="1558" y="1266"/>
                      <a:pt x="1546" y="1266"/>
                    </a:cubicBezTo>
                    <a:cubicBezTo>
                      <a:pt x="132" y="1266"/>
                      <a:pt x="132" y="1266"/>
                      <a:pt x="132" y="1266"/>
                    </a:cubicBezTo>
                    <a:cubicBezTo>
                      <a:pt x="120" y="1266"/>
                      <a:pt x="110" y="1276"/>
                      <a:pt x="110" y="1288"/>
                    </a:cubicBezTo>
                    <a:cubicBezTo>
                      <a:pt x="110" y="1332"/>
                      <a:pt x="110" y="1332"/>
                      <a:pt x="110" y="1332"/>
                    </a:cubicBezTo>
                    <a:cubicBezTo>
                      <a:pt x="22" y="1332"/>
                      <a:pt x="22" y="1332"/>
                      <a:pt x="22" y="1332"/>
                    </a:cubicBezTo>
                    <a:cubicBezTo>
                      <a:pt x="10" y="1332"/>
                      <a:pt x="0" y="1342"/>
                      <a:pt x="0" y="1354"/>
                    </a:cubicBezTo>
                    <a:cubicBezTo>
                      <a:pt x="0" y="1472"/>
                      <a:pt x="0" y="1472"/>
                      <a:pt x="0" y="1472"/>
                    </a:cubicBezTo>
                    <a:cubicBezTo>
                      <a:pt x="0" y="1484"/>
                      <a:pt x="10" y="1494"/>
                      <a:pt x="22" y="1494"/>
                    </a:cubicBezTo>
                    <a:cubicBezTo>
                      <a:pt x="1656" y="1494"/>
                      <a:pt x="1656" y="1494"/>
                      <a:pt x="1656" y="1494"/>
                    </a:cubicBezTo>
                    <a:cubicBezTo>
                      <a:pt x="1668" y="1494"/>
                      <a:pt x="1678" y="1484"/>
                      <a:pt x="1678" y="1472"/>
                    </a:cubicBezTo>
                    <a:cubicBezTo>
                      <a:pt x="1678" y="1354"/>
                      <a:pt x="1678" y="1354"/>
                      <a:pt x="1678" y="1354"/>
                    </a:cubicBezTo>
                    <a:cubicBezTo>
                      <a:pt x="1678" y="1342"/>
                      <a:pt x="1668" y="1332"/>
                      <a:pt x="1656" y="1332"/>
                    </a:cubicBezTo>
                    <a:close/>
                    <a:moveTo>
                      <a:pt x="1645" y="375"/>
                    </a:moveTo>
                    <a:cubicBezTo>
                      <a:pt x="1314" y="375"/>
                      <a:pt x="1314" y="375"/>
                      <a:pt x="1314" y="375"/>
                    </a:cubicBezTo>
                    <a:cubicBezTo>
                      <a:pt x="1289" y="271"/>
                      <a:pt x="1230" y="177"/>
                      <a:pt x="1147" y="109"/>
                    </a:cubicBezTo>
                    <a:cubicBezTo>
                      <a:pt x="1060" y="38"/>
                      <a:pt x="951" y="0"/>
                      <a:pt x="839" y="0"/>
                    </a:cubicBezTo>
                    <a:cubicBezTo>
                      <a:pt x="728" y="0"/>
                      <a:pt x="619" y="38"/>
                      <a:pt x="532" y="108"/>
                    </a:cubicBezTo>
                    <a:cubicBezTo>
                      <a:pt x="448" y="176"/>
                      <a:pt x="389" y="271"/>
                      <a:pt x="364" y="375"/>
                    </a:cubicBezTo>
                    <a:cubicBezTo>
                      <a:pt x="33" y="375"/>
                      <a:pt x="33" y="375"/>
                      <a:pt x="33" y="375"/>
                    </a:cubicBezTo>
                    <a:cubicBezTo>
                      <a:pt x="21" y="375"/>
                      <a:pt x="11" y="385"/>
                      <a:pt x="11" y="397"/>
                    </a:cubicBezTo>
                    <a:cubicBezTo>
                      <a:pt x="11" y="528"/>
                      <a:pt x="11" y="528"/>
                      <a:pt x="11" y="528"/>
                    </a:cubicBezTo>
                    <a:cubicBezTo>
                      <a:pt x="11" y="540"/>
                      <a:pt x="21" y="550"/>
                      <a:pt x="33" y="550"/>
                    </a:cubicBezTo>
                    <a:cubicBezTo>
                      <a:pt x="1645" y="550"/>
                      <a:pt x="1645" y="550"/>
                      <a:pt x="1645" y="550"/>
                    </a:cubicBezTo>
                    <a:cubicBezTo>
                      <a:pt x="1657" y="550"/>
                      <a:pt x="1667" y="540"/>
                      <a:pt x="1667" y="528"/>
                    </a:cubicBezTo>
                    <a:cubicBezTo>
                      <a:pt x="1667" y="397"/>
                      <a:pt x="1667" y="397"/>
                      <a:pt x="1667" y="397"/>
                    </a:cubicBezTo>
                    <a:cubicBezTo>
                      <a:pt x="1667" y="385"/>
                      <a:pt x="1657" y="375"/>
                      <a:pt x="1645" y="375"/>
                    </a:cubicBezTo>
                    <a:close/>
                    <a:moveTo>
                      <a:pt x="839" y="44"/>
                    </a:moveTo>
                    <a:cubicBezTo>
                      <a:pt x="1040" y="44"/>
                      <a:pt x="1218" y="182"/>
                      <a:pt x="1269" y="375"/>
                    </a:cubicBezTo>
                    <a:cubicBezTo>
                      <a:pt x="409" y="375"/>
                      <a:pt x="409" y="375"/>
                      <a:pt x="409" y="375"/>
                    </a:cubicBezTo>
                    <a:cubicBezTo>
                      <a:pt x="460" y="179"/>
                      <a:pt x="635" y="44"/>
                      <a:pt x="839" y="44"/>
                    </a:cubicBezTo>
                    <a:close/>
                    <a:moveTo>
                      <a:pt x="1623" y="506"/>
                    </a:moveTo>
                    <a:cubicBezTo>
                      <a:pt x="55" y="506"/>
                      <a:pt x="55" y="506"/>
                      <a:pt x="55" y="506"/>
                    </a:cubicBezTo>
                    <a:cubicBezTo>
                      <a:pt x="55" y="419"/>
                      <a:pt x="55" y="419"/>
                      <a:pt x="55" y="419"/>
                    </a:cubicBezTo>
                    <a:cubicBezTo>
                      <a:pt x="1623" y="419"/>
                      <a:pt x="1623" y="419"/>
                      <a:pt x="1623" y="419"/>
                    </a:cubicBezTo>
                    <a:lnTo>
                      <a:pt x="1623" y="506"/>
                    </a:lnTo>
                    <a:close/>
                  </a:path>
                </a:pathLst>
              </a:custGeom>
              <a:solidFill>
                <a:srgbClr val="0035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86" name="Freeform 11">
                <a:extLst>
                  <a:ext uri="{FF2B5EF4-FFF2-40B4-BE49-F238E27FC236}">
                    <a16:creationId xmlns:a16="http://schemas.microsoft.com/office/drawing/2014/main" id="{D28EC961-55AD-42D5-BE87-6917C8C8FF97}"/>
                  </a:ext>
                </a:extLst>
              </p:cNvPr>
              <p:cNvSpPr>
                <a:spLocks noEditPoints="1"/>
              </p:cNvSpPr>
              <p:nvPr/>
            </p:nvSpPr>
            <p:spPr bwMode="auto">
              <a:xfrm>
                <a:off x="5594982" y="2719578"/>
                <a:ext cx="1002030" cy="1155954"/>
              </a:xfrm>
              <a:custGeom>
                <a:avLst/>
                <a:gdLst>
                  <a:gd name="T0" fmla="*/ 12 w 1404"/>
                  <a:gd name="T1" fmla="*/ 1032 h 1618"/>
                  <a:gd name="T2" fmla="*/ 105 w 1404"/>
                  <a:gd name="T3" fmla="*/ 1022 h 1618"/>
                  <a:gd name="T4" fmla="*/ 127 w 1404"/>
                  <a:gd name="T5" fmla="*/ 1608 h 1618"/>
                  <a:gd name="T6" fmla="*/ 10 w 1404"/>
                  <a:gd name="T7" fmla="*/ 1618 h 1618"/>
                  <a:gd name="T8" fmla="*/ 1031 w 1404"/>
                  <a:gd name="T9" fmla="*/ 1618 h 1618"/>
                  <a:gd name="T10" fmla="*/ 1149 w 1404"/>
                  <a:gd name="T11" fmla="*/ 1608 h 1618"/>
                  <a:gd name="T12" fmla="*/ 1127 w 1404"/>
                  <a:gd name="T13" fmla="*/ 1022 h 1618"/>
                  <a:gd name="T14" fmla="*/ 1033 w 1404"/>
                  <a:gd name="T15" fmla="*/ 1032 h 1618"/>
                  <a:gd name="T16" fmla="*/ 1031 w 1404"/>
                  <a:gd name="T17" fmla="*/ 1618 h 1618"/>
                  <a:gd name="T18" fmla="*/ 1394 w 1404"/>
                  <a:gd name="T19" fmla="*/ 1618 h 1618"/>
                  <a:gd name="T20" fmla="*/ 1392 w 1404"/>
                  <a:gd name="T21" fmla="*/ 1032 h 1618"/>
                  <a:gd name="T22" fmla="*/ 1299 w 1404"/>
                  <a:gd name="T23" fmla="*/ 1022 h 1618"/>
                  <a:gd name="T24" fmla="*/ 1277 w 1404"/>
                  <a:gd name="T25" fmla="*/ 1608 h 1618"/>
                  <a:gd name="T26" fmla="*/ 776 w 1404"/>
                  <a:gd name="T27" fmla="*/ 1618 h 1618"/>
                  <a:gd name="T28" fmla="*/ 894 w 1404"/>
                  <a:gd name="T29" fmla="*/ 1608 h 1618"/>
                  <a:gd name="T30" fmla="*/ 871 w 1404"/>
                  <a:gd name="T31" fmla="*/ 1022 h 1618"/>
                  <a:gd name="T32" fmla="*/ 778 w 1404"/>
                  <a:gd name="T33" fmla="*/ 1032 h 1618"/>
                  <a:gd name="T34" fmla="*/ 776 w 1404"/>
                  <a:gd name="T35" fmla="*/ 1618 h 1618"/>
                  <a:gd name="T36" fmla="*/ 628 w 1404"/>
                  <a:gd name="T37" fmla="*/ 1618 h 1618"/>
                  <a:gd name="T38" fmla="*/ 626 w 1404"/>
                  <a:gd name="T39" fmla="*/ 1032 h 1618"/>
                  <a:gd name="T40" fmla="*/ 533 w 1404"/>
                  <a:gd name="T41" fmla="*/ 1022 h 1618"/>
                  <a:gd name="T42" fmla="*/ 510 w 1404"/>
                  <a:gd name="T43" fmla="*/ 1608 h 1618"/>
                  <a:gd name="T44" fmla="*/ 265 w 1404"/>
                  <a:gd name="T45" fmla="*/ 1618 h 1618"/>
                  <a:gd name="T46" fmla="*/ 383 w 1404"/>
                  <a:gd name="T47" fmla="*/ 1608 h 1618"/>
                  <a:gd name="T48" fmla="*/ 361 w 1404"/>
                  <a:gd name="T49" fmla="*/ 1022 h 1618"/>
                  <a:gd name="T50" fmla="*/ 267 w 1404"/>
                  <a:gd name="T51" fmla="*/ 1032 h 1618"/>
                  <a:gd name="T52" fmla="*/ 265 w 1404"/>
                  <a:gd name="T53" fmla="*/ 1618 h 1618"/>
                  <a:gd name="T54" fmla="*/ 702 w 1404"/>
                  <a:gd name="T55" fmla="*/ 368 h 1618"/>
                  <a:gd name="T56" fmla="*/ 727 w 1404"/>
                  <a:gd name="T57" fmla="*/ 200 h 1618"/>
                  <a:gd name="T58" fmla="*/ 1036 w 1404"/>
                  <a:gd name="T59" fmla="*/ 193 h 1618"/>
                  <a:gd name="T60" fmla="*/ 959 w 1404"/>
                  <a:gd name="T61" fmla="*/ 101 h 1618"/>
                  <a:gd name="T62" fmla="*/ 1040 w 1404"/>
                  <a:gd name="T63" fmla="*/ 11 h 1618"/>
                  <a:gd name="T64" fmla="*/ 720 w 1404"/>
                  <a:gd name="T65" fmla="*/ 0 h 1618"/>
                  <a:gd name="T66" fmla="*/ 681 w 1404"/>
                  <a:gd name="T67" fmla="*/ 0 h 1618"/>
                  <a:gd name="T68" fmla="*/ 675 w 1404"/>
                  <a:gd name="T69" fmla="*/ 193 h 1618"/>
                  <a:gd name="T70" fmla="*/ 675 w 1404"/>
                  <a:gd name="T71" fmla="*/ 36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04" h="1618">
                    <a:moveTo>
                      <a:pt x="0" y="1608"/>
                    </a:moveTo>
                    <a:cubicBezTo>
                      <a:pt x="12" y="1032"/>
                      <a:pt x="12" y="1032"/>
                      <a:pt x="12" y="1032"/>
                    </a:cubicBezTo>
                    <a:cubicBezTo>
                      <a:pt x="12" y="1027"/>
                      <a:pt x="16" y="1022"/>
                      <a:pt x="22" y="1022"/>
                    </a:cubicBezTo>
                    <a:cubicBezTo>
                      <a:pt x="105" y="1022"/>
                      <a:pt x="105" y="1022"/>
                      <a:pt x="105" y="1022"/>
                    </a:cubicBezTo>
                    <a:cubicBezTo>
                      <a:pt x="111" y="1022"/>
                      <a:pt x="115" y="1027"/>
                      <a:pt x="115" y="1032"/>
                    </a:cubicBezTo>
                    <a:cubicBezTo>
                      <a:pt x="127" y="1608"/>
                      <a:pt x="127" y="1608"/>
                      <a:pt x="127" y="1608"/>
                    </a:cubicBezTo>
                    <a:cubicBezTo>
                      <a:pt x="127" y="1613"/>
                      <a:pt x="123" y="1618"/>
                      <a:pt x="117" y="1618"/>
                    </a:cubicBezTo>
                    <a:cubicBezTo>
                      <a:pt x="10" y="1618"/>
                      <a:pt x="10" y="1618"/>
                      <a:pt x="10" y="1618"/>
                    </a:cubicBezTo>
                    <a:cubicBezTo>
                      <a:pt x="4" y="1618"/>
                      <a:pt x="0" y="1613"/>
                      <a:pt x="0" y="1608"/>
                    </a:cubicBezTo>
                    <a:close/>
                    <a:moveTo>
                      <a:pt x="1031" y="1618"/>
                    </a:moveTo>
                    <a:cubicBezTo>
                      <a:pt x="1139" y="1618"/>
                      <a:pt x="1139" y="1618"/>
                      <a:pt x="1139" y="1618"/>
                    </a:cubicBezTo>
                    <a:cubicBezTo>
                      <a:pt x="1144" y="1618"/>
                      <a:pt x="1149" y="1613"/>
                      <a:pt x="1149" y="1608"/>
                    </a:cubicBezTo>
                    <a:cubicBezTo>
                      <a:pt x="1137" y="1032"/>
                      <a:pt x="1137" y="1032"/>
                      <a:pt x="1137" y="1032"/>
                    </a:cubicBezTo>
                    <a:cubicBezTo>
                      <a:pt x="1137" y="1027"/>
                      <a:pt x="1132" y="1022"/>
                      <a:pt x="1127" y="1022"/>
                    </a:cubicBezTo>
                    <a:cubicBezTo>
                      <a:pt x="1043" y="1022"/>
                      <a:pt x="1043" y="1022"/>
                      <a:pt x="1043" y="1022"/>
                    </a:cubicBezTo>
                    <a:cubicBezTo>
                      <a:pt x="1038" y="1022"/>
                      <a:pt x="1033" y="1027"/>
                      <a:pt x="1033" y="1032"/>
                    </a:cubicBezTo>
                    <a:cubicBezTo>
                      <a:pt x="1021" y="1608"/>
                      <a:pt x="1021" y="1608"/>
                      <a:pt x="1021" y="1608"/>
                    </a:cubicBezTo>
                    <a:cubicBezTo>
                      <a:pt x="1021" y="1613"/>
                      <a:pt x="1026" y="1618"/>
                      <a:pt x="1031" y="1618"/>
                    </a:cubicBezTo>
                    <a:close/>
                    <a:moveTo>
                      <a:pt x="1287" y="1618"/>
                    </a:moveTo>
                    <a:cubicBezTo>
                      <a:pt x="1394" y="1618"/>
                      <a:pt x="1394" y="1618"/>
                      <a:pt x="1394" y="1618"/>
                    </a:cubicBezTo>
                    <a:cubicBezTo>
                      <a:pt x="1400" y="1618"/>
                      <a:pt x="1404" y="1613"/>
                      <a:pt x="1404" y="1608"/>
                    </a:cubicBezTo>
                    <a:cubicBezTo>
                      <a:pt x="1392" y="1032"/>
                      <a:pt x="1392" y="1032"/>
                      <a:pt x="1392" y="1032"/>
                    </a:cubicBezTo>
                    <a:cubicBezTo>
                      <a:pt x="1392" y="1027"/>
                      <a:pt x="1388" y="1022"/>
                      <a:pt x="1382" y="1022"/>
                    </a:cubicBezTo>
                    <a:cubicBezTo>
                      <a:pt x="1299" y="1022"/>
                      <a:pt x="1299" y="1022"/>
                      <a:pt x="1299" y="1022"/>
                    </a:cubicBezTo>
                    <a:cubicBezTo>
                      <a:pt x="1293" y="1022"/>
                      <a:pt x="1289" y="1027"/>
                      <a:pt x="1289" y="1032"/>
                    </a:cubicBezTo>
                    <a:cubicBezTo>
                      <a:pt x="1277" y="1608"/>
                      <a:pt x="1277" y="1608"/>
                      <a:pt x="1277" y="1608"/>
                    </a:cubicBezTo>
                    <a:cubicBezTo>
                      <a:pt x="1277" y="1613"/>
                      <a:pt x="1281" y="1618"/>
                      <a:pt x="1287" y="1618"/>
                    </a:cubicBezTo>
                    <a:close/>
                    <a:moveTo>
                      <a:pt x="776" y="1618"/>
                    </a:moveTo>
                    <a:cubicBezTo>
                      <a:pt x="883" y="1618"/>
                      <a:pt x="883" y="1618"/>
                      <a:pt x="883" y="1618"/>
                    </a:cubicBezTo>
                    <a:cubicBezTo>
                      <a:pt x="889" y="1618"/>
                      <a:pt x="894" y="1613"/>
                      <a:pt x="894" y="1608"/>
                    </a:cubicBezTo>
                    <a:cubicBezTo>
                      <a:pt x="881" y="1032"/>
                      <a:pt x="881" y="1032"/>
                      <a:pt x="881" y="1032"/>
                    </a:cubicBezTo>
                    <a:cubicBezTo>
                      <a:pt x="881" y="1027"/>
                      <a:pt x="877" y="1022"/>
                      <a:pt x="871" y="1022"/>
                    </a:cubicBezTo>
                    <a:cubicBezTo>
                      <a:pt x="788" y="1022"/>
                      <a:pt x="788" y="1022"/>
                      <a:pt x="788" y="1022"/>
                    </a:cubicBezTo>
                    <a:cubicBezTo>
                      <a:pt x="782" y="1022"/>
                      <a:pt x="778" y="1027"/>
                      <a:pt x="778" y="1032"/>
                    </a:cubicBezTo>
                    <a:cubicBezTo>
                      <a:pt x="766" y="1608"/>
                      <a:pt x="766" y="1608"/>
                      <a:pt x="766" y="1608"/>
                    </a:cubicBezTo>
                    <a:cubicBezTo>
                      <a:pt x="766" y="1613"/>
                      <a:pt x="770" y="1618"/>
                      <a:pt x="776" y="1618"/>
                    </a:cubicBezTo>
                    <a:close/>
                    <a:moveTo>
                      <a:pt x="521" y="1618"/>
                    </a:moveTo>
                    <a:cubicBezTo>
                      <a:pt x="628" y="1618"/>
                      <a:pt x="628" y="1618"/>
                      <a:pt x="628" y="1618"/>
                    </a:cubicBezTo>
                    <a:cubicBezTo>
                      <a:pt x="634" y="1618"/>
                      <a:pt x="638" y="1613"/>
                      <a:pt x="638" y="1608"/>
                    </a:cubicBezTo>
                    <a:cubicBezTo>
                      <a:pt x="626" y="1032"/>
                      <a:pt x="626" y="1032"/>
                      <a:pt x="626" y="1032"/>
                    </a:cubicBezTo>
                    <a:cubicBezTo>
                      <a:pt x="626" y="1027"/>
                      <a:pt x="622" y="1022"/>
                      <a:pt x="616" y="1022"/>
                    </a:cubicBezTo>
                    <a:cubicBezTo>
                      <a:pt x="533" y="1022"/>
                      <a:pt x="533" y="1022"/>
                      <a:pt x="533" y="1022"/>
                    </a:cubicBezTo>
                    <a:cubicBezTo>
                      <a:pt x="527" y="1022"/>
                      <a:pt x="523" y="1027"/>
                      <a:pt x="523" y="1032"/>
                    </a:cubicBezTo>
                    <a:cubicBezTo>
                      <a:pt x="510" y="1608"/>
                      <a:pt x="510" y="1608"/>
                      <a:pt x="510" y="1608"/>
                    </a:cubicBezTo>
                    <a:cubicBezTo>
                      <a:pt x="510" y="1613"/>
                      <a:pt x="515" y="1618"/>
                      <a:pt x="521" y="1618"/>
                    </a:cubicBezTo>
                    <a:close/>
                    <a:moveTo>
                      <a:pt x="265" y="1618"/>
                    </a:moveTo>
                    <a:cubicBezTo>
                      <a:pt x="373" y="1618"/>
                      <a:pt x="373" y="1618"/>
                      <a:pt x="373" y="1618"/>
                    </a:cubicBezTo>
                    <a:cubicBezTo>
                      <a:pt x="378" y="1618"/>
                      <a:pt x="383" y="1613"/>
                      <a:pt x="383" y="1608"/>
                    </a:cubicBezTo>
                    <a:cubicBezTo>
                      <a:pt x="371" y="1032"/>
                      <a:pt x="371" y="1032"/>
                      <a:pt x="371" y="1032"/>
                    </a:cubicBezTo>
                    <a:cubicBezTo>
                      <a:pt x="371" y="1027"/>
                      <a:pt x="366" y="1022"/>
                      <a:pt x="361" y="1022"/>
                    </a:cubicBezTo>
                    <a:cubicBezTo>
                      <a:pt x="277" y="1022"/>
                      <a:pt x="277" y="1022"/>
                      <a:pt x="277" y="1022"/>
                    </a:cubicBezTo>
                    <a:cubicBezTo>
                      <a:pt x="272" y="1022"/>
                      <a:pt x="267" y="1027"/>
                      <a:pt x="267" y="1032"/>
                    </a:cubicBezTo>
                    <a:cubicBezTo>
                      <a:pt x="255" y="1608"/>
                      <a:pt x="255" y="1608"/>
                      <a:pt x="255" y="1608"/>
                    </a:cubicBezTo>
                    <a:cubicBezTo>
                      <a:pt x="255" y="1613"/>
                      <a:pt x="260" y="1618"/>
                      <a:pt x="265" y="1618"/>
                    </a:cubicBezTo>
                    <a:close/>
                    <a:moveTo>
                      <a:pt x="675" y="368"/>
                    </a:moveTo>
                    <a:cubicBezTo>
                      <a:pt x="684" y="368"/>
                      <a:pt x="693" y="368"/>
                      <a:pt x="702" y="368"/>
                    </a:cubicBezTo>
                    <a:cubicBezTo>
                      <a:pt x="710" y="368"/>
                      <a:pt x="718" y="368"/>
                      <a:pt x="727" y="368"/>
                    </a:cubicBezTo>
                    <a:cubicBezTo>
                      <a:pt x="727" y="200"/>
                      <a:pt x="727" y="200"/>
                      <a:pt x="727" y="200"/>
                    </a:cubicBezTo>
                    <a:cubicBezTo>
                      <a:pt x="727" y="196"/>
                      <a:pt x="730" y="193"/>
                      <a:pt x="733" y="193"/>
                    </a:cubicBezTo>
                    <a:cubicBezTo>
                      <a:pt x="1036" y="193"/>
                      <a:pt x="1036" y="193"/>
                      <a:pt x="1036" y="193"/>
                    </a:cubicBezTo>
                    <a:cubicBezTo>
                      <a:pt x="1042" y="193"/>
                      <a:pt x="1044" y="186"/>
                      <a:pt x="1040" y="182"/>
                    </a:cubicBezTo>
                    <a:cubicBezTo>
                      <a:pt x="959" y="101"/>
                      <a:pt x="959" y="101"/>
                      <a:pt x="959" y="101"/>
                    </a:cubicBezTo>
                    <a:cubicBezTo>
                      <a:pt x="957" y="99"/>
                      <a:pt x="957" y="95"/>
                      <a:pt x="959" y="92"/>
                    </a:cubicBezTo>
                    <a:cubicBezTo>
                      <a:pt x="1040" y="11"/>
                      <a:pt x="1040" y="11"/>
                      <a:pt x="1040" y="11"/>
                    </a:cubicBezTo>
                    <a:cubicBezTo>
                      <a:pt x="1044" y="7"/>
                      <a:pt x="1042" y="0"/>
                      <a:pt x="1036" y="0"/>
                    </a:cubicBezTo>
                    <a:cubicBezTo>
                      <a:pt x="720" y="0"/>
                      <a:pt x="720" y="0"/>
                      <a:pt x="720" y="0"/>
                    </a:cubicBezTo>
                    <a:cubicBezTo>
                      <a:pt x="681" y="0"/>
                      <a:pt x="681" y="0"/>
                      <a:pt x="681" y="0"/>
                    </a:cubicBezTo>
                    <a:cubicBezTo>
                      <a:pt x="681" y="0"/>
                      <a:pt x="681" y="0"/>
                      <a:pt x="681" y="0"/>
                    </a:cubicBezTo>
                    <a:cubicBezTo>
                      <a:pt x="678" y="0"/>
                      <a:pt x="675" y="3"/>
                      <a:pt x="675" y="7"/>
                    </a:cubicBezTo>
                    <a:cubicBezTo>
                      <a:pt x="675" y="193"/>
                      <a:pt x="675" y="193"/>
                      <a:pt x="675" y="193"/>
                    </a:cubicBezTo>
                    <a:cubicBezTo>
                      <a:pt x="675" y="193"/>
                      <a:pt x="675" y="193"/>
                      <a:pt x="675" y="193"/>
                    </a:cubicBezTo>
                    <a:lnTo>
                      <a:pt x="675" y="368"/>
                    </a:lnTo>
                    <a:close/>
                  </a:path>
                </a:pathLst>
              </a:custGeom>
              <a:solidFill>
                <a:srgbClr val="006C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grpSp>
      <p:grpSp>
        <p:nvGrpSpPr>
          <p:cNvPr id="66" name="Group 14">
            <a:extLst>
              <a:ext uri="{FF2B5EF4-FFF2-40B4-BE49-F238E27FC236}">
                <a16:creationId xmlns:a16="http://schemas.microsoft.com/office/drawing/2014/main" id="{6D891BD4-DDDD-4217-96EA-2E5C82FBED0C}"/>
              </a:ext>
            </a:extLst>
          </p:cNvPr>
          <p:cNvGrpSpPr>
            <a:grpSpLocks noChangeAspect="1"/>
          </p:cNvGrpSpPr>
          <p:nvPr/>
        </p:nvGrpSpPr>
        <p:grpSpPr bwMode="auto">
          <a:xfrm>
            <a:off x="7699367" y="5149010"/>
            <a:ext cx="702104" cy="690337"/>
            <a:chOff x="1682" y="0"/>
            <a:chExt cx="4316" cy="4320"/>
          </a:xfrm>
        </p:grpSpPr>
        <p:sp>
          <p:nvSpPr>
            <p:cNvPr id="80" name="AutoShape 13">
              <a:extLst>
                <a:ext uri="{FF2B5EF4-FFF2-40B4-BE49-F238E27FC236}">
                  <a16:creationId xmlns:a16="http://schemas.microsoft.com/office/drawing/2014/main" id="{EBF20D5D-71F7-4408-B1CB-4EFBA0CF0720}"/>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81" name="Freeform 15">
              <a:extLst>
                <a:ext uri="{FF2B5EF4-FFF2-40B4-BE49-F238E27FC236}">
                  <a16:creationId xmlns:a16="http://schemas.microsoft.com/office/drawing/2014/main" id="{C016E4AE-7D52-4D19-A722-96C41ABF8A00}"/>
                </a:ext>
              </a:extLst>
            </p:cNvPr>
            <p:cNvSpPr>
              <a:spLocks noEditPoints="1"/>
            </p:cNvSpPr>
            <p:nvPr/>
          </p:nvSpPr>
          <p:spPr bwMode="auto">
            <a:xfrm>
              <a:off x="2452" y="1241"/>
              <a:ext cx="2772" cy="2580"/>
            </a:xfrm>
            <a:custGeom>
              <a:avLst/>
              <a:gdLst>
                <a:gd name="T0" fmla="*/ 481 w 1480"/>
                <a:gd name="T1" fmla="*/ 994 h 1376"/>
                <a:gd name="T2" fmla="*/ 388 w 1480"/>
                <a:gd name="T3" fmla="*/ 1000 h 1376"/>
                <a:gd name="T4" fmla="*/ 300 w 1480"/>
                <a:gd name="T5" fmla="*/ 941 h 1376"/>
                <a:gd name="T6" fmla="*/ 392 w 1480"/>
                <a:gd name="T7" fmla="*/ 758 h 1376"/>
                <a:gd name="T8" fmla="*/ 481 w 1480"/>
                <a:gd name="T9" fmla="*/ 939 h 1376"/>
                <a:gd name="T10" fmla="*/ 481 w 1480"/>
                <a:gd name="T11" fmla="*/ 994 h 1376"/>
                <a:gd name="T12" fmla="*/ 1088 w 1480"/>
                <a:gd name="T13" fmla="*/ 759 h 1376"/>
                <a:gd name="T14" fmla="*/ 999 w 1480"/>
                <a:gd name="T15" fmla="*/ 939 h 1376"/>
                <a:gd name="T16" fmla="*/ 999 w 1480"/>
                <a:gd name="T17" fmla="*/ 994 h 1376"/>
                <a:gd name="T18" fmla="*/ 1092 w 1480"/>
                <a:gd name="T19" fmla="*/ 1001 h 1376"/>
                <a:gd name="T20" fmla="*/ 1180 w 1480"/>
                <a:gd name="T21" fmla="*/ 941 h 1376"/>
                <a:gd name="T22" fmla="*/ 1088 w 1480"/>
                <a:gd name="T23" fmla="*/ 759 h 1376"/>
                <a:gd name="T24" fmla="*/ 1127 w 1480"/>
                <a:gd name="T25" fmla="*/ 392 h 1376"/>
                <a:gd name="T26" fmla="*/ 740 w 1480"/>
                <a:gd name="T27" fmla="*/ 0 h 1376"/>
                <a:gd name="T28" fmla="*/ 353 w 1480"/>
                <a:gd name="T29" fmla="*/ 392 h 1376"/>
                <a:gd name="T30" fmla="*/ 375 w 1480"/>
                <a:gd name="T31" fmla="*/ 553 h 1376"/>
                <a:gd name="T32" fmla="*/ 375 w 1480"/>
                <a:gd name="T33" fmla="*/ 553 h 1376"/>
                <a:gd name="T34" fmla="*/ 526 w 1480"/>
                <a:gd name="T35" fmla="*/ 315 h 1376"/>
                <a:gd name="T36" fmla="*/ 530 w 1480"/>
                <a:gd name="T37" fmla="*/ 316 h 1376"/>
                <a:gd name="T38" fmla="*/ 1039 w 1480"/>
                <a:gd name="T39" fmla="*/ 585 h 1376"/>
                <a:gd name="T40" fmla="*/ 1042 w 1480"/>
                <a:gd name="T41" fmla="*/ 586 h 1376"/>
                <a:gd name="T42" fmla="*/ 1066 w 1480"/>
                <a:gd name="T43" fmla="*/ 586 h 1376"/>
                <a:gd name="T44" fmla="*/ 1070 w 1480"/>
                <a:gd name="T45" fmla="*/ 584 h 1376"/>
                <a:gd name="T46" fmla="*/ 1113 w 1480"/>
                <a:gd name="T47" fmla="*/ 524 h 1376"/>
                <a:gd name="T48" fmla="*/ 1113 w 1480"/>
                <a:gd name="T49" fmla="*/ 525 h 1376"/>
                <a:gd name="T50" fmla="*/ 1127 w 1480"/>
                <a:gd name="T51" fmla="*/ 392 h 1376"/>
                <a:gd name="T52" fmla="*/ 745 w 1480"/>
                <a:gd name="T53" fmla="*/ 1229 h 1376"/>
                <a:gd name="T54" fmla="*/ 735 w 1480"/>
                <a:gd name="T55" fmla="*/ 1229 h 1376"/>
                <a:gd name="T56" fmla="*/ 501 w 1480"/>
                <a:gd name="T57" fmla="*/ 1038 h 1376"/>
                <a:gd name="T58" fmla="*/ 501 w 1480"/>
                <a:gd name="T59" fmla="*/ 1038 h 1376"/>
                <a:gd name="T60" fmla="*/ 183 w 1480"/>
                <a:gd name="T61" fmla="*/ 1092 h 1376"/>
                <a:gd name="T62" fmla="*/ 4 w 1480"/>
                <a:gd name="T63" fmla="*/ 1352 h 1376"/>
                <a:gd name="T64" fmla="*/ 21 w 1480"/>
                <a:gd name="T65" fmla="*/ 1376 h 1376"/>
                <a:gd name="T66" fmla="*/ 1459 w 1480"/>
                <a:gd name="T67" fmla="*/ 1376 h 1376"/>
                <a:gd name="T68" fmla="*/ 1476 w 1480"/>
                <a:gd name="T69" fmla="*/ 1352 h 1376"/>
                <a:gd name="T70" fmla="*/ 1297 w 1480"/>
                <a:gd name="T71" fmla="*/ 1092 h 1376"/>
                <a:gd name="T72" fmla="*/ 979 w 1480"/>
                <a:gd name="T73" fmla="*/ 1038 h 1376"/>
                <a:gd name="T74" fmla="*/ 979 w 1480"/>
                <a:gd name="T75" fmla="*/ 1038 h 1376"/>
                <a:gd name="T76" fmla="*/ 745 w 1480"/>
                <a:gd name="T77" fmla="*/ 1229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0" h="1376">
                  <a:moveTo>
                    <a:pt x="481" y="994"/>
                  </a:moveTo>
                  <a:cubicBezTo>
                    <a:pt x="461" y="995"/>
                    <a:pt x="427" y="996"/>
                    <a:pt x="388" y="1000"/>
                  </a:cubicBezTo>
                  <a:cubicBezTo>
                    <a:pt x="360" y="990"/>
                    <a:pt x="330" y="972"/>
                    <a:pt x="300" y="941"/>
                  </a:cubicBezTo>
                  <a:cubicBezTo>
                    <a:pt x="376" y="933"/>
                    <a:pt x="388" y="831"/>
                    <a:pt x="392" y="758"/>
                  </a:cubicBezTo>
                  <a:cubicBezTo>
                    <a:pt x="421" y="827"/>
                    <a:pt x="453" y="898"/>
                    <a:pt x="481" y="939"/>
                  </a:cubicBezTo>
                  <a:lnTo>
                    <a:pt x="481" y="994"/>
                  </a:lnTo>
                  <a:close/>
                  <a:moveTo>
                    <a:pt x="1088" y="759"/>
                  </a:moveTo>
                  <a:cubicBezTo>
                    <a:pt x="1059" y="828"/>
                    <a:pt x="1027" y="898"/>
                    <a:pt x="999" y="939"/>
                  </a:cubicBezTo>
                  <a:cubicBezTo>
                    <a:pt x="999" y="994"/>
                    <a:pt x="999" y="994"/>
                    <a:pt x="999" y="994"/>
                  </a:cubicBezTo>
                  <a:cubicBezTo>
                    <a:pt x="1019" y="995"/>
                    <a:pt x="1053" y="996"/>
                    <a:pt x="1092" y="1001"/>
                  </a:cubicBezTo>
                  <a:cubicBezTo>
                    <a:pt x="1120" y="990"/>
                    <a:pt x="1150" y="972"/>
                    <a:pt x="1180" y="941"/>
                  </a:cubicBezTo>
                  <a:cubicBezTo>
                    <a:pt x="1104" y="933"/>
                    <a:pt x="1092" y="832"/>
                    <a:pt x="1088" y="759"/>
                  </a:cubicBezTo>
                  <a:close/>
                  <a:moveTo>
                    <a:pt x="1127" y="392"/>
                  </a:moveTo>
                  <a:cubicBezTo>
                    <a:pt x="1127" y="175"/>
                    <a:pt x="959" y="0"/>
                    <a:pt x="740" y="0"/>
                  </a:cubicBezTo>
                  <a:cubicBezTo>
                    <a:pt x="521" y="0"/>
                    <a:pt x="353" y="175"/>
                    <a:pt x="353" y="392"/>
                  </a:cubicBezTo>
                  <a:cubicBezTo>
                    <a:pt x="353" y="440"/>
                    <a:pt x="359" y="510"/>
                    <a:pt x="375" y="553"/>
                  </a:cubicBezTo>
                  <a:cubicBezTo>
                    <a:pt x="375" y="553"/>
                    <a:pt x="375" y="553"/>
                    <a:pt x="375" y="553"/>
                  </a:cubicBezTo>
                  <a:cubicBezTo>
                    <a:pt x="413" y="587"/>
                    <a:pt x="412" y="353"/>
                    <a:pt x="526" y="315"/>
                  </a:cubicBezTo>
                  <a:cubicBezTo>
                    <a:pt x="527" y="315"/>
                    <a:pt x="529" y="315"/>
                    <a:pt x="530" y="316"/>
                  </a:cubicBezTo>
                  <a:cubicBezTo>
                    <a:pt x="1039" y="585"/>
                    <a:pt x="1039" y="585"/>
                    <a:pt x="1039" y="585"/>
                  </a:cubicBezTo>
                  <a:cubicBezTo>
                    <a:pt x="1040" y="585"/>
                    <a:pt x="1041" y="586"/>
                    <a:pt x="1042" y="586"/>
                  </a:cubicBezTo>
                  <a:cubicBezTo>
                    <a:pt x="1066" y="586"/>
                    <a:pt x="1066" y="586"/>
                    <a:pt x="1066" y="586"/>
                  </a:cubicBezTo>
                  <a:cubicBezTo>
                    <a:pt x="1068" y="586"/>
                    <a:pt x="1069" y="585"/>
                    <a:pt x="1070" y="584"/>
                  </a:cubicBezTo>
                  <a:cubicBezTo>
                    <a:pt x="1105" y="544"/>
                    <a:pt x="1112" y="525"/>
                    <a:pt x="1113" y="524"/>
                  </a:cubicBezTo>
                  <a:cubicBezTo>
                    <a:pt x="1113" y="525"/>
                    <a:pt x="1113" y="525"/>
                    <a:pt x="1113" y="525"/>
                  </a:cubicBezTo>
                  <a:cubicBezTo>
                    <a:pt x="1128" y="484"/>
                    <a:pt x="1127" y="439"/>
                    <a:pt x="1127" y="392"/>
                  </a:cubicBezTo>
                  <a:close/>
                  <a:moveTo>
                    <a:pt x="745" y="1229"/>
                  </a:moveTo>
                  <a:cubicBezTo>
                    <a:pt x="742" y="1232"/>
                    <a:pt x="738" y="1232"/>
                    <a:pt x="735" y="1229"/>
                  </a:cubicBezTo>
                  <a:cubicBezTo>
                    <a:pt x="660" y="1169"/>
                    <a:pt x="501" y="1038"/>
                    <a:pt x="501" y="1038"/>
                  </a:cubicBezTo>
                  <a:cubicBezTo>
                    <a:pt x="501" y="1038"/>
                    <a:pt x="501" y="1038"/>
                    <a:pt x="501" y="1038"/>
                  </a:cubicBezTo>
                  <a:cubicBezTo>
                    <a:pt x="501" y="1038"/>
                    <a:pt x="294" y="1040"/>
                    <a:pt x="183" y="1092"/>
                  </a:cubicBezTo>
                  <a:cubicBezTo>
                    <a:pt x="93" y="1133"/>
                    <a:pt x="27" y="1291"/>
                    <a:pt x="4" y="1352"/>
                  </a:cubicBezTo>
                  <a:cubicBezTo>
                    <a:pt x="0" y="1363"/>
                    <a:pt x="9" y="1376"/>
                    <a:pt x="21" y="1376"/>
                  </a:cubicBezTo>
                  <a:cubicBezTo>
                    <a:pt x="1459" y="1376"/>
                    <a:pt x="1459" y="1376"/>
                    <a:pt x="1459" y="1376"/>
                  </a:cubicBezTo>
                  <a:cubicBezTo>
                    <a:pt x="1471" y="1376"/>
                    <a:pt x="1480" y="1363"/>
                    <a:pt x="1476" y="1352"/>
                  </a:cubicBezTo>
                  <a:cubicBezTo>
                    <a:pt x="1453" y="1291"/>
                    <a:pt x="1387" y="1133"/>
                    <a:pt x="1297" y="1092"/>
                  </a:cubicBezTo>
                  <a:cubicBezTo>
                    <a:pt x="1186" y="1040"/>
                    <a:pt x="979" y="1038"/>
                    <a:pt x="979" y="1038"/>
                  </a:cubicBezTo>
                  <a:cubicBezTo>
                    <a:pt x="979" y="1038"/>
                    <a:pt x="979" y="1038"/>
                    <a:pt x="979" y="1038"/>
                  </a:cubicBezTo>
                  <a:cubicBezTo>
                    <a:pt x="979" y="1038"/>
                    <a:pt x="847" y="1147"/>
                    <a:pt x="745" y="1229"/>
                  </a:cubicBezTo>
                  <a:close/>
                </a:path>
              </a:pathLst>
            </a:custGeom>
            <a:solidFill>
              <a:srgbClr val="006C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82" name="Freeform 16">
              <a:extLst>
                <a:ext uri="{FF2B5EF4-FFF2-40B4-BE49-F238E27FC236}">
                  <a16:creationId xmlns:a16="http://schemas.microsoft.com/office/drawing/2014/main" id="{774AA90F-0E59-420F-A6B0-7F08E4855706}"/>
                </a:ext>
              </a:extLst>
            </p:cNvPr>
            <p:cNvSpPr>
              <a:spLocks noEditPoints="1"/>
            </p:cNvSpPr>
            <p:nvPr/>
          </p:nvSpPr>
          <p:spPr bwMode="auto">
            <a:xfrm>
              <a:off x="2386" y="396"/>
              <a:ext cx="2904" cy="2793"/>
            </a:xfrm>
            <a:custGeom>
              <a:avLst/>
              <a:gdLst>
                <a:gd name="T0" fmla="*/ 829 w 1550"/>
                <a:gd name="T1" fmla="*/ 117 h 1490"/>
                <a:gd name="T2" fmla="*/ 863 w 1550"/>
                <a:gd name="T3" fmla="*/ 222 h 1490"/>
                <a:gd name="T4" fmla="*/ 774 w 1550"/>
                <a:gd name="T5" fmla="*/ 288 h 1490"/>
                <a:gd name="T6" fmla="*/ 687 w 1550"/>
                <a:gd name="T7" fmla="*/ 222 h 1490"/>
                <a:gd name="T8" fmla="*/ 721 w 1550"/>
                <a:gd name="T9" fmla="*/ 117 h 1490"/>
                <a:gd name="T10" fmla="*/ 774 w 1550"/>
                <a:gd name="T11" fmla="*/ 0 h 1490"/>
                <a:gd name="T12" fmla="*/ 774 w 1550"/>
                <a:gd name="T13" fmla="*/ 0 h 1490"/>
                <a:gd name="T14" fmla="*/ 336 w 1550"/>
                <a:gd name="T15" fmla="*/ 175 h 1490"/>
                <a:gd name="T16" fmla="*/ 336 w 1550"/>
                <a:gd name="T17" fmla="*/ 175 h 1490"/>
                <a:gd name="T18" fmla="*/ 200 w 1550"/>
                <a:gd name="T19" fmla="*/ 274 h 1490"/>
                <a:gd name="T20" fmla="*/ 254 w 1550"/>
                <a:gd name="T21" fmla="*/ 438 h 1490"/>
                <a:gd name="T22" fmla="*/ 420 w 1550"/>
                <a:gd name="T23" fmla="*/ 438 h 1490"/>
                <a:gd name="T24" fmla="*/ 475 w 1550"/>
                <a:gd name="T25" fmla="*/ 274 h 1490"/>
                <a:gd name="T26" fmla="*/ 336 w 1550"/>
                <a:gd name="T27" fmla="*/ 175 h 1490"/>
                <a:gd name="T28" fmla="*/ 94 w 1550"/>
                <a:gd name="T29" fmla="*/ 450 h 1490"/>
                <a:gd name="T30" fmla="*/ 94 w 1550"/>
                <a:gd name="T31" fmla="*/ 450 h 1490"/>
                <a:gd name="T32" fmla="*/ 0 w 1550"/>
                <a:gd name="T33" fmla="*/ 519 h 1490"/>
                <a:gd name="T34" fmla="*/ 37 w 1550"/>
                <a:gd name="T35" fmla="*/ 625 h 1490"/>
                <a:gd name="T36" fmla="*/ 152 w 1550"/>
                <a:gd name="T37" fmla="*/ 625 h 1490"/>
                <a:gd name="T38" fmla="*/ 187 w 1550"/>
                <a:gd name="T39" fmla="*/ 519 h 1490"/>
                <a:gd name="T40" fmla="*/ 94 w 1550"/>
                <a:gd name="T41" fmla="*/ 450 h 1490"/>
                <a:gd name="T42" fmla="*/ 1456 w 1550"/>
                <a:gd name="T43" fmla="*/ 450 h 1490"/>
                <a:gd name="T44" fmla="*/ 1456 w 1550"/>
                <a:gd name="T45" fmla="*/ 450 h 1490"/>
                <a:gd name="T46" fmla="*/ 1363 w 1550"/>
                <a:gd name="T47" fmla="*/ 519 h 1490"/>
                <a:gd name="T48" fmla="*/ 1400 w 1550"/>
                <a:gd name="T49" fmla="*/ 625 h 1490"/>
                <a:gd name="T50" fmla="*/ 1517 w 1550"/>
                <a:gd name="T51" fmla="*/ 625 h 1490"/>
                <a:gd name="T52" fmla="*/ 1550 w 1550"/>
                <a:gd name="T53" fmla="*/ 519 h 1490"/>
                <a:gd name="T54" fmla="*/ 1456 w 1550"/>
                <a:gd name="T55" fmla="*/ 450 h 1490"/>
                <a:gd name="T56" fmla="*/ 1212 w 1550"/>
                <a:gd name="T57" fmla="*/ 175 h 1490"/>
                <a:gd name="T58" fmla="*/ 1212 w 1550"/>
                <a:gd name="T59" fmla="*/ 175 h 1490"/>
                <a:gd name="T60" fmla="*/ 1075 w 1550"/>
                <a:gd name="T61" fmla="*/ 274 h 1490"/>
                <a:gd name="T62" fmla="*/ 1127 w 1550"/>
                <a:gd name="T63" fmla="*/ 438 h 1490"/>
                <a:gd name="T64" fmla="*/ 1298 w 1550"/>
                <a:gd name="T65" fmla="*/ 438 h 1490"/>
                <a:gd name="T66" fmla="*/ 1350 w 1550"/>
                <a:gd name="T67" fmla="*/ 274 h 1490"/>
                <a:gd name="T68" fmla="*/ 1212 w 1550"/>
                <a:gd name="T69" fmla="*/ 175 h 1490"/>
                <a:gd name="T70" fmla="*/ 556 w 1550"/>
                <a:gd name="T71" fmla="*/ 1378 h 1490"/>
                <a:gd name="T72" fmla="*/ 564 w 1550"/>
                <a:gd name="T73" fmla="*/ 1455 h 1490"/>
                <a:gd name="T74" fmla="*/ 600 w 1550"/>
                <a:gd name="T75" fmla="*/ 1415 h 1490"/>
                <a:gd name="T76" fmla="*/ 950 w 1550"/>
                <a:gd name="T77" fmla="*/ 1415 h 1490"/>
                <a:gd name="T78" fmla="*/ 986 w 1550"/>
                <a:gd name="T79" fmla="*/ 1455 h 1490"/>
                <a:gd name="T80" fmla="*/ 994 w 1550"/>
                <a:gd name="T81" fmla="*/ 1378 h 1490"/>
                <a:gd name="T82" fmla="*/ 1168 w 1550"/>
                <a:gd name="T83" fmla="*/ 1041 h 1490"/>
                <a:gd name="T84" fmla="*/ 1117 w 1550"/>
                <a:gd name="T85" fmla="*/ 1061 h 1490"/>
                <a:gd name="T86" fmla="*/ 1073 w 1550"/>
                <a:gd name="T87" fmla="*/ 1109 h 1490"/>
                <a:gd name="T88" fmla="*/ 775 w 1550"/>
                <a:gd name="T89" fmla="*/ 1446 h 1490"/>
                <a:gd name="T90" fmla="*/ 477 w 1550"/>
                <a:gd name="T91" fmla="*/ 1109 h 1490"/>
                <a:gd name="T92" fmla="*/ 433 w 1550"/>
                <a:gd name="T93" fmla="*/ 1061 h 1490"/>
                <a:gd name="T94" fmla="*/ 382 w 1550"/>
                <a:gd name="T95" fmla="*/ 1043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0" h="1490">
                  <a:moveTo>
                    <a:pt x="774" y="0"/>
                  </a:moveTo>
                  <a:cubicBezTo>
                    <a:pt x="829" y="117"/>
                    <a:pt x="829" y="117"/>
                    <a:pt x="829" y="117"/>
                  </a:cubicBezTo>
                  <a:cubicBezTo>
                    <a:pt x="950" y="136"/>
                    <a:pt x="950" y="136"/>
                    <a:pt x="950" y="136"/>
                  </a:cubicBezTo>
                  <a:cubicBezTo>
                    <a:pt x="863" y="222"/>
                    <a:pt x="863" y="222"/>
                    <a:pt x="863" y="222"/>
                  </a:cubicBezTo>
                  <a:cubicBezTo>
                    <a:pt x="885" y="350"/>
                    <a:pt x="885" y="350"/>
                    <a:pt x="885" y="350"/>
                  </a:cubicBezTo>
                  <a:cubicBezTo>
                    <a:pt x="774" y="288"/>
                    <a:pt x="774" y="288"/>
                    <a:pt x="774" y="288"/>
                  </a:cubicBezTo>
                  <a:cubicBezTo>
                    <a:pt x="667" y="350"/>
                    <a:pt x="667" y="350"/>
                    <a:pt x="667" y="350"/>
                  </a:cubicBezTo>
                  <a:cubicBezTo>
                    <a:pt x="687" y="222"/>
                    <a:pt x="687" y="222"/>
                    <a:pt x="687" y="222"/>
                  </a:cubicBezTo>
                  <a:cubicBezTo>
                    <a:pt x="600" y="136"/>
                    <a:pt x="600" y="136"/>
                    <a:pt x="600" y="136"/>
                  </a:cubicBezTo>
                  <a:cubicBezTo>
                    <a:pt x="721" y="117"/>
                    <a:pt x="721" y="117"/>
                    <a:pt x="721" y="117"/>
                  </a:cubicBezTo>
                  <a:cubicBezTo>
                    <a:pt x="774" y="0"/>
                    <a:pt x="774" y="0"/>
                    <a:pt x="774" y="0"/>
                  </a:cubicBezTo>
                  <a:cubicBezTo>
                    <a:pt x="774" y="0"/>
                    <a:pt x="774" y="0"/>
                    <a:pt x="774" y="0"/>
                  </a:cubicBezTo>
                  <a:cubicBezTo>
                    <a:pt x="774" y="0"/>
                    <a:pt x="774" y="0"/>
                    <a:pt x="774" y="0"/>
                  </a:cubicBezTo>
                  <a:cubicBezTo>
                    <a:pt x="774" y="0"/>
                    <a:pt x="774" y="0"/>
                    <a:pt x="774" y="0"/>
                  </a:cubicBezTo>
                  <a:close/>
                  <a:moveTo>
                    <a:pt x="336" y="175"/>
                  </a:moveTo>
                  <a:cubicBezTo>
                    <a:pt x="336" y="175"/>
                    <a:pt x="336" y="175"/>
                    <a:pt x="336" y="175"/>
                  </a:cubicBezTo>
                  <a:cubicBezTo>
                    <a:pt x="336" y="175"/>
                    <a:pt x="336" y="175"/>
                    <a:pt x="336" y="175"/>
                  </a:cubicBezTo>
                  <a:cubicBezTo>
                    <a:pt x="336" y="175"/>
                    <a:pt x="336" y="175"/>
                    <a:pt x="336" y="175"/>
                  </a:cubicBezTo>
                  <a:cubicBezTo>
                    <a:pt x="294" y="264"/>
                    <a:pt x="294" y="264"/>
                    <a:pt x="294" y="264"/>
                  </a:cubicBezTo>
                  <a:cubicBezTo>
                    <a:pt x="200" y="274"/>
                    <a:pt x="200" y="274"/>
                    <a:pt x="200" y="274"/>
                  </a:cubicBezTo>
                  <a:cubicBezTo>
                    <a:pt x="269" y="342"/>
                    <a:pt x="269" y="342"/>
                    <a:pt x="269" y="342"/>
                  </a:cubicBezTo>
                  <a:cubicBezTo>
                    <a:pt x="254" y="438"/>
                    <a:pt x="254" y="438"/>
                    <a:pt x="254" y="438"/>
                  </a:cubicBezTo>
                  <a:cubicBezTo>
                    <a:pt x="336" y="390"/>
                    <a:pt x="336" y="390"/>
                    <a:pt x="336" y="390"/>
                  </a:cubicBezTo>
                  <a:cubicBezTo>
                    <a:pt x="420" y="438"/>
                    <a:pt x="420" y="438"/>
                    <a:pt x="420" y="438"/>
                  </a:cubicBezTo>
                  <a:cubicBezTo>
                    <a:pt x="406" y="342"/>
                    <a:pt x="406" y="342"/>
                    <a:pt x="406" y="342"/>
                  </a:cubicBezTo>
                  <a:cubicBezTo>
                    <a:pt x="475" y="274"/>
                    <a:pt x="475" y="274"/>
                    <a:pt x="475" y="274"/>
                  </a:cubicBezTo>
                  <a:cubicBezTo>
                    <a:pt x="380" y="264"/>
                    <a:pt x="380" y="264"/>
                    <a:pt x="380" y="264"/>
                  </a:cubicBezTo>
                  <a:cubicBezTo>
                    <a:pt x="336" y="175"/>
                    <a:pt x="336" y="175"/>
                    <a:pt x="336" y="175"/>
                  </a:cubicBezTo>
                  <a:close/>
                  <a:moveTo>
                    <a:pt x="94" y="450"/>
                  </a:moveTo>
                  <a:cubicBezTo>
                    <a:pt x="94" y="450"/>
                    <a:pt x="94" y="450"/>
                    <a:pt x="94" y="450"/>
                  </a:cubicBezTo>
                  <a:cubicBezTo>
                    <a:pt x="94" y="450"/>
                    <a:pt x="94" y="450"/>
                    <a:pt x="94" y="450"/>
                  </a:cubicBezTo>
                  <a:cubicBezTo>
                    <a:pt x="94" y="450"/>
                    <a:pt x="94" y="450"/>
                    <a:pt x="94" y="450"/>
                  </a:cubicBezTo>
                  <a:cubicBezTo>
                    <a:pt x="64" y="509"/>
                    <a:pt x="64" y="509"/>
                    <a:pt x="64" y="509"/>
                  </a:cubicBezTo>
                  <a:cubicBezTo>
                    <a:pt x="0" y="519"/>
                    <a:pt x="0" y="519"/>
                    <a:pt x="0" y="519"/>
                  </a:cubicBezTo>
                  <a:cubicBezTo>
                    <a:pt x="46" y="563"/>
                    <a:pt x="46" y="563"/>
                    <a:pt x="46" y="563"/>
                  </a:cubicBezTo>
                  <a:cubicBezTo>
                    <a:pt x="37" y="625"/>
                    <a:pt x="37" y="625"/>
                    <a:pt x="37" y="625"/>
                  </a:cubicBezTo>
                  <a:cubicBezTo>
                    <a:pt x="94" y="595"/>
                    <a:pt x="94" y="595"/>
                    <a:pt x="94" y="595"/>
                  </a:cubicBezTo>
                  <a:cubicBezTo>
                    <a:pt x="152" y="625"/>
                    <a:pt x="152" y="625"/>
                    <a:pt x="152" y="625"/>
                  </a:cubicBezTo>
                  <a:cubicBezTo>
                    <a:pt x="142" y="563"/>
                    <a:pt x="142" y="563"/>
                    <a:pt x="142" y="563"/>
                  </a:cubicBezTo>
                  <a:cubicBezTo>
                    <a:pt x="187" y="519"/>
                    <a:pt x="187" y="519"/>
                    <a:pt x="187" y="519"/>
                  </a:cubicBezTo>
                  <a:cubicBezTo>
                    <a:pt x="123" y="509"/>
                    <a:pt x="123" y="509"/>
                    <a:pt x="123" y="509"/>
                  </a:cubicBezTo>
                  <a:cubicBezTo>
                    <a:pt x="94" y="450"/>
                    <a:pt x="94" y="450"/>
                    <a:pt x="94" y="450"/>
                  </a:cubicBezTo>
                  <a:close/>
                  <a:moveTo>
                    <a:pt x="1456" y="450"/>
                  </a:moveTo>
                  <a:cubicBezTo>
                    <a:pt x="1456" y="450"/>
                    <a:pt x="1456" y="450"/>
                    <a:pt x="1456" y="450"/>
                  </a:cubicBezTo>
                  <a:cubicBezTo>
                    <a:pt x="1456" y="450"/>
                    <a:pt x="1456" y="450"/>
                    <a:pt x="1456" y="450"/>
                  </a:cubicBezTo>
                  <a:cubicBezTo>
                    <a:pt x="1456" y="450"/>
                    <a:pt x="1456" y="450"/>
                    <a:pt x="1456" y="450"/>
                  </a:cubicBezTo>
                  <a:cubicBezTo>
                    <a:pt x="1429" y="509"/>
                    <a:pt x="1429" y="509"/>
                    <a:pt x="1429" y="509"/>
                  </a:cubicBezTo>
                  <a:cubicBezTo>
                    <a:pt x="1363" y="519"/>
                    <a:pt x="1363" y="519"/>
                    <a:pt x="1363" y="519"/>
                  </a:cubicBezTo>
                  <a:cubicBezTo>
                    <a:pt x="1411" y="563"/>
                    <a:pt x="1411" y="563"/>
                    <a:pt x="1411" y="563"/>
                  </a:cubicBezTo>
                  <a:cubicBezTo>
                    <a:pt x="1400" y="625"/>
                    <a:pt x="1400" y="625"/>
                    <a:pt x="1400" y="625"/>
                  </a:cubicBezTo>
                  <a:cubicBezTo>
                    <a:pt x="1456" y="595"/>
                    <a:pt x="1456" y="595"/>
                    <a:pt x="1456" y="595"/>
                  </a:cubicBezTo>
                  <a:cubicBezTo>
                    <a:pt x="1517" y="625"/>
                    <a:pt x="1517" y="625"/>
                    <a:pt x="1517" y="625"/>
                  </a:cubicBezTo>
                  <a:cubicBezTo>
                    <a:pt x="1504" y="563"/>
                    <a:pt x="1504" y="563"/>
                    <a:pt x="1504" y="563"/>
                  </a:cubicBezTo>
                  <a:cubicBezTo>
                    <a:pt x="1550" y="519"/>
                    <a:pt x="1550" y="519"/>
                    <a:pt x="1550" y="519"/>
                  </a:cubicBezTo>
                  <a:cubicBezTo>
                    <a:pt x="1488" y="509"/>
                    <a:pt x="1488" y="509"/>
                    <a:pt x="1488" y="509"/>
                  </a:cubicBezTo>
                  <a:cubicBezTo>
                    <a:pt x="1456" y="450"/>
                    <a:pt x="1456" y="450"/>
                    <a:pt x="1456" y="450"/>
                  </a:cubicBezTo>
                  <a:close/>
                  <a:moveTo>
                    <a:pt x="1212" y="175"/>
                  </a:moveTo>
                  <a:cubicBezTo>
                    <a:pt x="1212" y="175"/>
                    <a:pt x="1212" y="175"/>
                    <a:pt x="1212" y="175"/>
                  </a:cubicBezTo>
                  <a:cubicBezTo>
                    <a:pt x="1212" y="175"/>
                    <a:pt x="1212" y="175"/>
                    <a:pt x="1212" y="175"/>
                  </a:cubicBezTo>
                  <a:cubicBezTo>
                    <a:pt x="1212" y="175"/>
                    <a:pt x="1212" y="175"/>
                    <a:pt x="1212" y="175"/>
                  </a:cubicBezTo>
                  <a:cubicBezTo>
                    <a:pt x="1170" y="264"/>
                    <a:pt x="1170" y="264"/>
                    <a:pt x="1170" y="264"/>
                  </a:cubicBezTo>
                  <a:cubicBezTo>
                    <a:pt x="1075" y="274"/>
                    <a:pt x="1075" y="274"/>
                    <a:pt x="1075" y="274"/>
                  </a:cubicBezTo>
                  <a:cubicBezTo>
                    <a:pt x="1141" y="342"/>
                    <a:pt x="1141" y="342"/>
                    <a:pt x="1141" y="342"/>
                  </a:cubicBezTo>
                  <a:cubicBezTo>
                    <a:pt x="1127" y="438"/>
                    <a:pt x="1127" y="438"/>
                    <a:pt x="1127" y="438"/>
                  </a:cubicBezTo>
                  <a:cubicBezTo>
                    <a:pt x="1212" y="390"/>
                    <a:pt x="1212" y="390"/>
                    <a:pt x="1212" y="390"/>
                  </a:cubicBezTo>
                  <a:cubicBezTo>
                    <a:pt x="1298" y="438"/>
                    <a:pt x="1298" y="438"/>
                    <a:pt x="1298" y="438"/>
                  </a:cubicBezTo>
                  <a:cubicBezTo>
                    <a:pt x="1282" y="342"/>
                    <a:pt x="1282" y="342"/>
                    <a:pt x="1282" y="342"/>
                  </a:cubicBezTo>
                  <a:cubicBezTo>
                    <a:pt x="1350" y="274"/>
                    <a:pt x="1350" y="274"/>
                    <a:pt x="1350" y="274"/>
                  </a:cubicBezTo>
                  <a:cubicBezTo>
                    <a:pt x="1255" y="264"/>
                    <a:pt x="1255" y="264"/>
                    <a:pt x="1255" y="264"/>
                  </a:cubicBezTo>
                  <a:cubicBezTo>
                    <a:pt x="1212" y="175"/>
                    <a:pt x="1212" y="175"/>
                    <a:pt x="1212" y="175"/>
                  </a:cubicBezTo>
                  <a:close/>
                  <a:moveTo>
                    <a:pt x="439" y="1133"/>
                  </a:moveTo>
                  <a:cubicBezTo>
                    <a:pt x="458" y="1180"/>
                    <a:pt x="519" y="1330"/>
                    <a:pt x="556" y="1378"/>
                  </a:cubicBezTo>
                  <a:cubicBezTo>
                    <a:pt x="556" y="1448"/>
                    <a:pt x="556" y="1448"/>
                    <a:pt x="556" y="1448"/>
                  </a:cubicBezTo>
                  <a:cubicBezTo>
                    <a:pt x="564" y="1455"/>
                    <a:pt x="564" y="1455"/>
                    <a:pt x="564" y="1455"/>
                  </a:cubicBezTo>
                  <a:cubicBezTo>
                    <a:pt x="564" y="1455"/>
                    <a:pt x="578" y="1467"/>
                    <a:pt x="600" y="1484"/>
                  </a:cubicBezTo>
                  <a:cubicBezTo>
                    <a:pt x="600" y="1415"/>
                    <a:pt x="600" y="1415"/>
                    <a:pt x="600" y="1415"/>
                  </a:cubicBezTo>
                  <a:cubicBezTo>
                    <a:pt x="649" y="1449"/>
                    <a:pt x="723" y="1490"/>
                    <a:pt x="775" y="1490"/>
                  </a:cubicBezTo>
                  <a:cubicBezTo>
                    <a:pt x="827" y="1490"/>
                    <a:pt x="901" y="1449"/>
                    <a:pt x="950" y="1415"/>
                  </a:cubicBezTo>
                  <a:cubicBezTo>
                    <a:pt x="950" y="1484"/>
                    <a:pt x="950" y="1484"/>
                    <a:pt x="950" y="1484"/>
                  </a:cubicBezTo>
                  <a:cubicBezTo>
                    <a:pt x="972" y="1466"/>
                    <a:pt x="986" y="1455"/>
                    <a:pt x="986" y="1455"/>
                  </a:cubicBezTo>
                  <a:cubicBezTo>
                    <a:pt x="994" y="1448"/>
                    <a:pt x="994" y="1448"/>
                    <a:pt x="994" y="1448"/>
                  </a:cubicBezTo>
                  <a:cubicBezTo>
                    <a:pt x="994" y="1378"/>
                    <a:pt x="994" y="1378"/>
                    <a:pt x="994" y="1378"/>
                  </a:cubicBezTo>
                  <a:cubicBezTo>
                    <a:pt x="1031" y="1330"/>
                    <a:pt x="1092" y="1180"/>
                    <a:pt x="1111" y="1133"/>
                  </a:cubicBezTo>
                  <a:cubicBezTo>
                    <a:pt x="1154" y="1107"/>
                    <a:pt x="1165" y="1061"/>
                    <a:pt x="1168" y="1041"/>
                  </a:cubicBezTo>
                  <a:cubicBezTo>
                    <a:pt x="1168" y="1040"/>
                    <a:pt x="1168" y="1038"/>
                    <a:pt x="1168" y="1036"/>
                  </a:cubicBezTo>
                  <a:cubicBezTo>
                    <a:pt x="1117" y="1061"/>
                    <a:pt x="1117" y="1061"/>
                    <a:pt x="1117" y="1061"/>
                  </a:cubicBezTo>
                  <a:cubicBezTo>
                    <a:pt x="1111" y="1074"/>
                    <a:pt x="1101" y="1089"/>
                    <a:pt x="1083" y="1098"/>
                  </a:cubicBezTo>
                  <a:cubicBezTo>
                    <a:pt x="1078" y="1100"/>
                    <a:pt x="1075" y="1104"/>
                    <a:pt x="1073" y="1109"/>
                  </a:cubicBezTo>
                  <a:cubicBezTo>
                    <a:pt x="1038" y="1200"/>
                    <a:pt x="978" y="1335"/>
                    <a:pt x="956" y="1354"/>
                  </a:cubicBezTo>
                  <a:cubicBezTo>
                    <a:pt x="922" y="1385"/>
                    <a:pt x="826" y="1446"/>
                    <a:pt x="775" y="1446"/>
                  </a:cubicBezTo>
                  <a:cubicBezTo>
                    <a:pt x="724" y="1446"/>
                    <a:pt x="628" y="1385"/>
                    <a:pt x="594" y="1354"/>
                  </a:cubicBezTo>
                  <a:cubicBezTo>
                    <a:pt x="572" y="1335"/>
                    <a:pt x="512" y="1200"/>
                    <a:pt x="477" y="1109"/>
                  </a:cubicBezTo>
                  <a:cubicBezTo>
                    <a:pt x="475" y="1104"/>
                    <a:pt x="472" y="1100"/>
                    <a:pt x="467" y="1098"/>
                  </a:cubicBezTo>
                  <a:cubicBezTo>
                    <a:pt x="449" y="1089"/>
                    <a:pt x="439" y="1074"/>
                    <a:pt x="433" y="1061"/>
                  </a:cubicBezTo>
                  <a:cubicBezTo>
                    <a:pt x="382" y="1037"/>
                    <a:pt x="382" y="1037"/>
                    <a:pt x="382" y="1037"/>
                  </a:cubicBezTo>
                  <a:cubicBezTo>
                    <a:pt x="382" y="1039"/>
                    <a:pt x="382" y="1041"/>
                    <a:pt x="382" y="1043"/>
                  </a:cubicBezTo>
                  <a:cubicBezTo>
                    <a:pt x="386" y="1067"/>
                    <a:pt x="398" y="1108"/>
                    <a:pt x="439" y="1133"/>
                  </a:cubicBezTo>
                  <a:close/>
                </a:path>
              </a:pathLst>
            </a:custGeom>
            <a:solidFill>
              <a:srgbClr val="0035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grpSp>
        <p:nvGrpSpPr>
          <p:cNvPr id="67" name="Group 66"/>
          <p:cNvGrpSpPr>
            <a:grpSpLocks noChangeAspect="1"/>
          </p:cNvGrpSpPr>
          <p:nvPr/>
        </p:nvGrpSpPr>
        <p:grpSpPr>
          <a:xfrm>
            <a:off x="5660042" y="1816555"/>
            <a:ext cx="678629" cy="666638"/>
            <a:chOff x="5273675" y="2606040"/>
            <a:chExt cx="1644650" cy="1644650"/>
          </a:xfrm>
        </p:grpSpPr>
        <p:sp>
          <p:nvSpPr>
            <p:cNvPr id="76" name="AutoShape 3"/>
            <p:cNvSpPr>
              <a:spLocks noChangeAspect="1" noChangeArrowheads="1" noTextEdit="1"/>
            </p:cNvSpPr>
            <p:nvPr/>
          </p:nvSpPr>
          <p:spPr bwMode="auto">
            <a:xfrm>
              <a:off x="5273675" y="2606040"/>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Trebuchet MS"/>
              </a:endParaRPr>
            </a:p>
          </p:txBody>
        </p:sp>
        <p:grpSp>
          <p:nvGrpSpPr>
            <p:cNvPr id="77" name="Group 76"/>
            <p:cNvGrpSpPr/>
            <p:nvPr/>
          </p:nvGrpSpPr>
          <p:grpSpPr>
            <a:xfrm>
              <a:off x="5451475" y="2806065"/>
              <a:ext cx="1289050" cy="1244600"/>
              <a:chOff x="5451475" y="2806065"/>
              <a:chExt cx="1289050" cy="1244600"/>
            </a:xfrm>
          </p:grpSpPr>
          <p:sp>
            <p:nvSpPr>
              <p:cNvPr id="78" name="Freeform 5"/>
              <p:cNvSpPr>
                <a:spLocks noEditPoints="1"/>
              </p:cNvSpPr>
              <p:nvPr/>
            </p:nvSpPr>
            <p:spPr bwMode="auto">
              <a:xfrm>
                <a:off x="5451475" y="3228340"/>
                <a:ext cx="1289050" cy="822325"/>
              </a:xfrm>
              <a:custGeom>
                <a:avLst/>
                <a:gdLst>
                  <a:gd name="T0" fmla="*/ 450 w 1806"/>
                  <a:gd name="T1" fmla="*/ 135 h 1153"/>
                  <a:gd name="T2" fmla="*/ 497 w 1806"/>
                  <a:gd name="T3" fmla="*/ 195 h 1153"/>
                  <a:gd name="T4" fmla="*/ 528 w 1806"/>
                  <a:gd name="T5" fmla="*/ 198 h 1153"/>
                  <a:gd name="T6" fmla="*/ 534 w 1806"/>
                  <a:gd name="T7" fmla="*/ 46 h 1153"/>
                  <a:gd name="T8" fmla="*/ 525 w 1806"/>
                  <a:gd name="T9" fmla="*/ 40 h 1153"/>
                  <a:gd name="T10" fmla="*/ 505 w 1806"/>
                  <a:gd name="T11" fmla="*/ 28 h 1153"/>
                  <a:gd name="T12" fmla="*/ 432 w 1806"/>
                  <a:gd name="T13" fmla="*/ 5 h 1153"/>
                  <a:gd name="T14" fmla="*/ 450 w 1806"/>
                  <a:gd name="T15" fmla="*/ 135 h 1153"/>
                  <a:gd name="T16" fmla="*/ 450 w 1806"/>
                  <a:gd name="T17" fmla="*/ 135 h 1153"/>
                  <a:gd name="T18" fmla="*/ 1304 w 1806"/>
                  <a:gd name="T19" fmla="*/ 204 h 1153"/>
                  <a:gd name="T20" fmla="*/ 1358 w 1806"/>
                  <a:gd name="T21" fmla="*/ 129 h 1153"/>
                  <a:gd name="T22" fmla="*/ 1358 w 1806"/>
                  <a:gd name="T23" fmla="*/ 130 h 1153"/>
                  <a:gd name="T24" fmla="*/ 1375 w 1806"/>
                  <a:gd name="T25" fmla="*/ 0 h 1153"/>
                  <a:gd name="T26" fmla="*/ 1279 w 1806"/>
                  <a:gd name="T27" fmla="*/ 31 h 1153"/>
                  <a:gd name="T28" fmla="*/ 1268 w 1806"/>
                  <a:gd name="T29" fmla="*/ 37 h 1153"/>
                  <a:gd name="T30" fmla="*/ 1270 w 1806"/>
                  <a:gd name="T31" fmla="*/ 204 h 1153"/>
                  <a:gd name="T32" fmla="*/ 1304 w 1806"/>
                  <a:gd name="T33" fmla="*/ 204 h 1153"/>
                  <a:gd name="T34" fmla="*/ 1123 w 1806"/>
                  <a:gd name="T35" fmla="*/ 751 h 1153"/>
                  <a:gd name="T36" fmla="*/ 1157 w 1806"/>
                  <a:gd name="T37" fmla="*/ 714 h 1153"/>
                  <a:gd name="T38" fmla="*/ 1167 w 1806"/>
                  <a:gd name="T39" fmla="*/ 701 h 1153"/>
                  <a:gd name="T40" fmla="*/ 1167 w 1806"/>
                  <a:gd name="T41" fmla="*/ 607 h 1153"/>
                  <a:gd name="T42" fmla="*/ 1311 w 1806"/>
                  <a:gd name="T43" fmla="*/ 305 h 1153"/>
                  <a:gd name="T44" fmla="*/ 1380 w 1806"/>
                  <a:gd name="T45" fmla="*/ 195 h 1153"/>
                  <a:gd name="T46" fmla="*/ 1380 w 1806"/>
                  <a:gd name="T47" fmla="*/ 193 h 1153"/>
                  <a:gd name="T48" fmla="*/ 1329 w 1806"/>
                  <a:gd name="T49" fmla="*/ 217 h 1153"/>
                  <a:gd name="T50" fmla="*/ 1283 w 1806"/>
                  <a:gd name="T51" fmla="*/ 270 h 1153"/>
                  <a:gd name="T52" fmla="*/ 1273 w 1806"/>
                  <a:gd name="T53" fmla="*/ 282 h 1153"/>
                  <a:gd name="T54" fmla="*/ 1129 w 1806"/>
                  <a:gd name="T55" fmla="*/ 584 h 1153"/>
                  <a:gd name="T56" fmla="*/ 903 w 1806"/>
                  <a:gd name="T57" fmla="*/ 697 h 1153"/>
                  <a:gd name="T58" fmla="*/ 677 w 1806"/>
                  <a:gd name="T59" fmla="*/ 584 h 1153"/>
                  <a:gd name="T60" fmla="*/ 533 w 1806"/>
                  <a:gd name="T61" fmla="*/ 282 h 1153"/>
                  <a:gd name="T62" fmla="*/ 523 w 1806"/>
                  <a:gd name="T63" fmla="*/ 270 h 1153"/>
                  <a:gd name="T64" fmla="*/ 477 w 1806"/>
                  <a:gd name="T65" fmla="*/ 217 h 1153"/>
                  <a:gd name="T66" fmla="*/ 426 w 1806"/>
                  <a:gd name="T67" fmla="*/ 193 h 1153"/>
                  <a:gd name="T68" fmla="*/ 426 w 1806"/>
                  <a:gd name="T69" fmla="*/ 198 h 1153"/>
                  <a:gd name="T70" fmla="*/ 495 w 1806"/>
                  <a:gd name="T71" fmla="*/ 305 h 1153"/>
                  <a:gd name="T72" fmla="*/ 639 w 1806"/>
                  <a:gd name="T73" fmla="*/ 607 h 1153"/>
                  <a:gd name="T74" fmla="*/ 639 w 1806"/>
                  <a:gd name="T75" fmla="*/ 704 h 1153"/>
                  <a:gd name="T76" fmla="*/ 646 w 1806"/>
                  <a:gd name="T77" fmla="*/ 715 h 1153"/>
                  <a:gd name="T78" fmla="*/ 683 w 1806"/>
                  <a:gd name="T79" fmla="*/ 753 h 1153"/>
                  <a:gd name="T80" fmla="*/ 683 w 1806"/>
                  <a:gd name="T81" fmla="*/ 644 h 1153"/>
                  <a:gd name="T82" fmla="*/ 903 w 1806"/>
                  <a:gd name="T83" fmla="*/ 741 h 1153"/>
                  <a:gd name="T84" fmla="*/ 1123 w 1806"/>
                  <a:gd name="T85" fmla="*/ 644 h 1153"/>
                  <a:gd name="T86" fmla="*/ 1123 w 1806"/>
                  <a:gd name="T87" fmla="*/ 751 h 1153"/>
                  <a:gd name="T88" fmla="*/ 612 w 1806"/>
                  <a:gd name="T89" fmla="*/ 748 h 1153"/>
                  <a:gd name="T90" fmla="*/ 602 w 1806"/>
                  <a:gd name="T91" fmla="*/ 740 h 1153"/>
                  <a:gd name="T92" fmla="*/ 223 w 1806"/>
                  <a:gd name="T93" fmla="*/ 806 h 1153"/>
                  <a:gd name="T94" fmla="*/ 5 w 1806"/>
                  <a:gd name="T95" fmla="*/ 1124 h 1153"/>
                  <a:gd name="T96" fmla="*/ 26 w 1806"/>
                  <a:gd name="T97" fmla="*/ 1153 h 1153"/>
                  <a:gd name="T98" fmla="*/ 693 w 1806"/>
                  <a:gd name="T99" fmla="*/ 1153 h 1153"/>
                  <a:gd name="T100" fmla="*/ 703 w 1806"/>
                  <a:gd name="T101" fmla="*/ 1141 h 1153"/>
                  <a:gd name="T102" fmla="*/ 612 w 1806"/>
                  <a:gd name="T103" fmla="*/ 748 h 1153"/>
                  <a:gd name="T104" fmla="*/ 1801 w 1806"/>
                  <a:gd name="T105" fmla="*/ 1124 h 1153"/>
                  <a:gd name="T106" fmla="*/ 1583 w 1806"/>
                  <a:gd name="T107" fmla="*/ 806 h 1153"/>
                  <a:gd name="T108" fmla="*/ 1204 w 1806"/>
                  <a:gd name="T109" fmla="*/ 740 h 1153"/>
                  <a:gd name="T110" fmla="*/ 1194 w 1806"/>
                  <a:gd name="T111" fmla="*/ 748 h 1153"/>
                  <a:gd name="T112" fmla="*/ 1103 w 1806"/>
                  <a:gd name="T113" fmla="*/ 1141 h 1153"/>
                  <a:gd name="T114" fmla="*/ 1113 w 1806"/>
                  <a:gd name="T115" fmla="*/ 1153 h 1153"/>
                  <a:gd name="T116" fmla="*/ 1780 w 1806"/>
                  <a:gd name="T117" fmla="*/ 1153 h 1153"/>
                  <a:gd name="T118" fmla="*/ 1801 w 1806"/>
                  <a:gd name="T119" fmla="*/ 1124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6" h="1153">
                    <a:moveTo>
                      <a:pt x="450" y="135"/>
                    </a:moveTo>
                    <a:cubicBezTo>
                      <a:pt x="497" y="178"/>
                      <a:pt x="497" y="195"/>
                      <a:pt x="497" y="195"/>
                    </a:cubicBezTo>
                    <a:cubicBezTo>
                      <a:pt x="528" y="198"/>
                      <a:pt x="528" y="198"/>
                      <a:pt x="528" y="198"/>
                    </a:cubicBezTo>
                    <a:cubicBezTo>
                      <a:pt x="528" y="198"/>
                      <a:pt x="522" y="124"/>
                      <a:pt x="534" y="46"/>
                    </a:cubicBezTo>
                    <a:cubicBezTo>
                      <a:pt x="531" y="44"/>
                      <a:pt x="528" y="42"/>
                      <a:pt x="525" y="40"/>
                    </a:cubicBezTo>
                    <a:cubicBezTo>
                      <a:pt x="518" y="36"/>
                      <a:pt x="511" y="32"/>
                      <a:pt x="505" y="28"/>
                    </a:cubicBezTo>
                    <a:cubicBezTo>
                      <a:pt x="478" y="21"/>
                      <a:pt x="453" y="14"/>
                      <a:pt x="432" y="5"/>
                    </a:cubicBezTo>
                    <a:cubicBezTo>
                      <a:pt x="432" y="50"/>
                      <a:pt x="435" y="94"/>
                      <a:pt x="450" y="135"/>
                    </a:cubicBezTo>
                    <a:cubicBezTo>
                      <a:pt x="450" y="135"/>
                      <a:pt x="450" y="135"/>
                      <a:pt x="450" y="135"/>
                    </a:cubicBezTo>
                    <a:close/>
                    <a:moveTo>
                      <a:pt x="1304" y="204"/>
                    </a:moveTo>
                    <a:cubicBezTo>
                      <a:pt x="1349" y="154"/>
                      <a:pt x="1357" y="130"/>
                      <a:pt x="1358" y="129"/>
                    </a:cubicBezTo>
                    <a:cubicBezTo>
                      <a:pt x="1358" y="129"/>
                      <a:pt x="1358" y="130"/>
                      <a:pt x="1358" y="130"/>
                    </a:cubicBezTo>
                    <a:cubicBezTo>
                      <a:pt x="1373" y="89"/>
                      <a:pt x="1375" y="45"/>
                      <a:pt x="1375" y="0"/>
                    </a:cubicBezTo>
                    <a:cubicBezTo>
                      <a:pt x="1348" y="12"/>
                      <a:pt x="1316" y="22"/>
                      <a:pt x="1279" y="31"/>
                    </a:cubicBezTo>
                    <a:cubicBezTo>
                      <a:pt x="1275" y="33"/>
                      <a:pt x="1272" y="35"/>
                      <a:pt x="1268" y="37"/>
                    </a:cubicBezTo>
                    <a:cubicBezTo>
                      <a:pt x="1270" y="194"/>
                      <a:pt x="1270" y="204"/>
                      <a:pt x="1270" y="204"/>
                    </a:cubicBezTo>
                    <a:cubicBezTo>
                      <a:pt x="1304" y="204"/>
                      <a:pt x="1304" y="204"/>
                      <a:pt x="1304" y="204"/>
                    </a:cubicBezTo>
                    <a:close/>
                    <a:moveTo>
                      <a:pt x="1123" y="751"/>
                    </a:moveTo>
                    <a:cubicBezTo>
                      <a:pt x="1145" y="732"/>
                      <a:pt x="1156" y="716"/>
                      <a:pt x="1157" y="714"/>
                    </a:cubicBezTo>
                    <a:cubicBezTo>
                      <a:pt x="1167" y="701"/>
                      <a:pt x="1167" y="701"/>
                      <a:pt x="1167" y="701"/>
                    </a:cubicBezTo>
                    <a:cubicBezTo>
                      <a:pt x="1167" y="607"/>
                      <a:pt x="1167" y="607"/>
                      <a:pt x="1167" y="607"/>
                    </a:cubicBezTo>
                    <a:cubicBezTo>
                      <a:pt x="1212" y="551"/>
                      <a:pt x="1289" y="361"/>
                      <a:pt x="1311" y="305"/>
                    </a:cubicBezTo>
                    <a:cubicBezTo>
                      <a:pt x="1363" y="274"/>
                      <a:pt x="1377" y="219"/>
                      <a:pt x="1380" y="195"/>
                    </a:cubicBezTo>
                    <a:cubicBezTo>
                      <a:pt x="1380" y="194"/>
                      <a:pt x="1380" y="194"/>
                      <a:pt x="1380" y="193"/>
                    </a:cubicBezTo>
                    <a:cubicBezTo>
                      <a:pt x="1329" y="217"/>
                      <a:pt x="1329" y="217"/>
                      <a:pt x="1329" y="217"/>
                    </a:cubicBezTo>
                    <a:cubicBezTo>
                      <a:pt x="1322" y="236"/>
                      <a:pt x="1308" y="257"/>
                      <a:pt x="1283" y="270"/>
                    </a:cubicBezTo>
                    <a:cubicBezTo>
                      <a:pt x="1278" y="272"/>
                      <a:pt x="1274" y="277"/>
                      <a:pt x="1273" y="282"/>
                    </a:cubicBezTo>
                    <a:cubicBezTo>
                      <a:pt x="1232" y="385"/>
                      <a:pt x="1157" y="558"/>
                      <a:pt x="1129" y="584"/>
                    </a:cubicBezTo>
                    <a:cubicBezTo>
                      <a:pt x="1084" y="623"/>
                      <a:pt x="968" y="697"/>
                      <a:pt x="903" y="697"/>
                    </a:cubicBezTo>
                    <a:cubicBezTo>
                      <a:pt x="838" y="697"/>
                      <a:pt x="722" y="623"/>
                      <a:pt x="677" y="584"/>
                    </a:cubicBezTo>
                    <a:cubicBezTo>
                      <a:pt x="649" y="558"/>
                      <a:pt x="574" y="385"/>
                      <a:pt x="533" y="282"/>
                    </a:cubicBezTo>
                    <a:cubicBezTo>
                      <a:pt x="532" y="277"/>
                      <a:pt x="528" y="272"/>
                      <a:pt x="523" y="270"/>
                    </a:cubicBezTo>
                    <a:cubicBezTo>
                      <a:pt x="498" y="257"/>
                      <a:pt x="484" y="236"/>
                      <a:pt x="477" y="217"/>
                    </a:cubicBezTo>
                    <a:cubicBezTo>
                      <a:pt x="426" y="193"/>
                      <a:pt x="426" y="193"/>
                      <a:pt x="426" y="193"/>
                    </a:cubicBezTo>
                    <a:cubicBezTo>
                      <a:pt x="426" y="194"/>
                      <a:pt x="426" y="196"/>
                      <a:pt x="426" y="198"/>
                    </a:cubicBezTo>
                    <a:cubicBezTo>
                      <a:pt x="431" y="226"/>
                      <a:pt x="446" y="276"/>
                      <a:pt x="495" y="305"/>
                    </a:cubicBezTo>
                    <a:cubicBezTo>
                      <a:pt x="517" y="361"/>
                      <a:pt x="594" y="551"/>
                      <a:pt x="639" y="607"/>
                    </a:cubicBezTo>
                    <a:cubicBezTo>
                      <a:pt x="639" y="704"/>
                      <a:pt x="639" y="704"/>
                      <a:pt x="639" y="704"/>
                    </a:cubicBezTo>
                    <a:cubicBezTo>
                      <a:pt x="646" y="715"/>
                      <a:pt x="646" y="715"/>
                      <a:pt x="646" y="715"/>
                    </a:cubicBezTo>
                    <a:cubicBezTo>
                      <a:pt x="648" y="716"/>
                      <a:pt x="660" y="733"/>
                      <a:pt x="683" y="753"/>
                    </a:cubicBezTo>
                    <a:cubicBezTo>
                      <a:pt x="683" y="644"/>
                      <a:pt x="683" y="644"/>
                      <a:pt x="683" y="644"/>
                    </a:cubicBezTo>
                    <a:cubicBezTo>
                      <a:pt x="742" y="687"/>
                      <a:pt x="838" y="741"/>
                      <a:pt x="903" y="741"/>
                    </a:cubicBezTo>
                    <a:cubicBezTo>
                      <a:pt x="968" y="741"/>
                      <a:pt x="1064" y="687"/>
                      <a:pt x="1123" y="644"/>
                    </a:cubicBezTo>
                    <a:lnTo>
                      <a:pt x="1123" y="751"/>
                    </a:lnTo>
                    <a:close/>
                    <a:moveTo>
                      <a:pt x="612" y="748"/>
                    </a:moveTo>
                    <a:cubicBezTo>
                      <a:pt x="611" y="743"/>
                      <a:pt x="607" y="740"/>
                      <a:pt x="602" y="740"/>
                    </a:cubicBezTo>
                    <a:cubicBezTo>
                      <a:pt x="558" y="741"/>
                      <a:pt x="344" y="750"/>
                      <a:pt x="223" y="806"/>
                    </a:cubicBezTo>
                    <a:cubicBezTo>
                      <a:pt x="113" y="857"/>
                      <a:pt x="33" y="1049"/>
                      <a:pt x="5" y="1124"/>
                    </a:cubicBezTo>
                    <a:cubicBezTo>
                      <a:pt x="0" y="1138"/>
                      <a:pt x="10" y="1153"/>
                      <a:pt x="26" y="1153"/>
                    </a:cubicBezTo>
                    <a:cubicBezTo>
                      <a:pt x="693" y="1153"/>
                      <a:pt x="693" y="1153"/>
                      <a:pt x="693" y="1153"/>
                    </a:cubicBezTo>
                    <a:cubicBezTo>
                      <a:pt x="700" y="1153"/>
                      <a:pt x="704" y="1147"/>
                      <a:pt x="703" y="1141"/>
                    </a:cubicBezTo>
                    <a:lnTo>
                      <a:pt x="612" y="748"/>
                    </a:lnTo>
                    <a:close/>
                    <a:moveTo>
                      <a:pt x="1801" y="1124"/>
                    </a:moveTo>
                    <a:cubicBezTo>
                      <a:pt x="1773" y="1049"/>
                      <a:pt x="1693" y="857"/>
                      <a:pt x="1583" y="806"/>
                    </a:cubicBezTo>
                    <a:cubicBezTo>
                      <a:pt x="1462" y="750"/>
                      <a:pt x="1248" y="741"/>
                      <a:pt x="1204" y="740"/>
                    </a:cubicBezTo>
                    <a:cubicBezTo>
                      <a:pt x="1199" y="740"/>
                      <a:pt x="1195" y="743"/>
                      <a:pt x="1194" y="748"/>
                    </a:cubicBezTo>
                    <a:cubicBezTo>
                      <a:pt x="1103" y="1141"/>
                      <a:pt x="1103" y="1141"/>
                      <a:pt x="1103" y="1141"/>
                    </a:cubicBezTo>
                    <a:cubicBezTo>
                      <a:pt x="1102" y="1147"/>
                      <a:pt x="1106" y="1153"/>
                      <a:pt x="1113" y="1153"/>
                    </a:cubicBezTo>
                    <a:cubicBezTo>
                      <a:pt x="1780" y="1153"/>
                      <a:pt x="1780" y="1153"/>
                      <a:pt x="1780" y="1153"/>
                    </a:cubicBezTo>
                    <a:cubicBezTo>
                      <a:pt x="1796" y="1153"/>
                      <a:pt x="1806" y="1138"/>
                      <a:pt x="1801" y="1124"/>
                    </a:cubicBezTo>
                    <a:close/>
                  </a:path>
                </a:pathLst>
              </a:custGeom>
              <a:solidFill>
                <a:srgbClr val="00355B"/>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Trebuchet MS"/>
                </a:endParaRPr>
              </a:p>
            </p:txBody>
          </p:sp>
          <p:sp>
            <p:nvSpPr>
              <p:cNvPr id="79" name="Freeform 6"/>
              <p:cNvSpPr>
                <a:spLocks noEditPoints="1"/>
              </p:cNvSpPr>
              <p:nvPr/>
            </p:nvSpPr>
            <p:spPr bwMode="auto">
              <a:xfrm>
                <a:off x="5630863" y="2806065"/>
                <a:ext cx="920750" cy="1244600"/>
              </a:xfrm>
              <a:custGeom>
                <a:avLst/>
                <a:gdLst>
                  <a:gd name="T0" fmla="*/ 691 w 1288"/>
                  <a:gd name="T1" fmla="*/ 1529 h 1745"/>
                  <a:gd name="T2" fmla="*/ 692 w 1288"/>
                  <a:gd name="T3" fmla="*/ 1521 h 1745"/>
                  <a:gd name="T4" fmla="*/ 756 w 1288"/>
                  <a:gd name="T5" fmla="*/ 1421 h 1745"/>
                  <a:gd name="T6" fmla="*/ 750 w 1288"/>
                  <a:gd name="T7" fmla="*/ 1407 h 1745"/>
                  <a:gd name="T8" fmla="*/ 653 w 1288"/>
                  <a:gd name="T9" fmla="*/ 1393 h 1745"/>
                  <a:gd name="T10" fmla="*/ 551 w 1288"/>
                  <a:gd name="T11" fmla="*/ 1407 h 1745"/>
                  <a:gd name="T12" fmla="*/ 545 w 1288"/>
                  <a:gd name="T13" fmla="*/ 1421 h 1745"/>
                  <a:gd name="T14" fmla="*/ 609 w 1288"/>
                  <a:gd name="T15" fmla="*/ 1522 h 1745"/>
                  <a:gd name="T16" fmla="*/ 610 w 1288"/>
                  <a:gd name="T17" fmla="*/ 1530 h 1745"/>
                  <a:gd name="T18" fmla="*/ 535 w 1288"/>
                  <a:gd name="T19" fmla="*/ 1732 h 1745"/>
                  <a:gd name="T20" fmla="*/ 545 w 1288"/>
                  <a:gd name="T21" fmla="*/ 1745 h 1745"/>
                  <a:gd name="T22" fmla="*/ 751 w 1288"/>
                  <a:gd name="T23" fmla="*/ 1745 h 1745"/>
                  <a:gd name="T24" fmla="*/ 760 w 1288"/>
                  <a:gd name="T25" fmla="*/ 1732 h 1745"/>
                  <a:gd name="T26" fmla="*/ 691 w 1288"/>
                  <a:gd name="T27" fmla="*/ 1529 h 1745"/>
                  <a:gd name="T28" fmla="*/ 1288 w 1288"/>
                  <a:gd name="T29" fmla="*/ 286 h 1745"/>
                  <a:gd name="T30" fmla="*/ 640 w 1288"/>
                  <a:gd name="T31" fmla="*/ 0 h 1745"/>
                  <a:gd name="T32" fmla="*/ 0 w 1288"/>
                  <a:gd name="T33" fmla="*/ 286 h 1745"/>
                  <a:gd name="T34" fmla="*/ 119 w 1288"/>
                  <a:gd name="T35" fmla="*/ 446 h 1745"/>
                  <a:gd name="T36" fmla="*/ 104 w 1288"/>
                  <a:gd name="T37" fmla="*/ 479 h 1745"/>
                  <a:gd name="T38" fmla="*/ 269 w 1288"/>
                  <a:gd name="T39" fmla="*/ 579 h 1745"/>
                  <a:gd name="T40" fmla="*/ 371 w 1288"/>
                  <a:gd name="T41" fmla="*/ 639 h 1745"/>
                  <a:gd name="T42" fmla="*/ 645 w 1288"/>
                  <a:gd name="T43" fmla="*/ 708 h 1745"/>
                  <a:gd name="T44" fmla="*/ 920 w 1288"/>
                  <a:gd name="T45" fmla="*/ 635 h 1745"/>
                  <a:gd name="T46" fmla="*/ 1009 w 1288"/>
                  <a:gd name="T47" fmla="*/ 582 h 1745"/>
                  <a:gd name="T48" fmla="*/ 1185 w 1288"/>
                  <a:gd name="T49" fmla="*/ 479 h 1745"/>
                  <a:gd name="T50" fmla="*/ 1164 w 1288"/>
                  <a:gd name="T51" fmla="*/ 441 h 1745"/>
                  <a:gd name="T52" fmla="*/ 1288 w 1288"/>
                  <a:gd name="T53" fmla="*/ 286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8" h="1745">
                    <a:moveTo>
                      <a:pt x="691" y="1529"/>
                    </a:moveTo>
                    <a:cubicBezTo>
                      <a:pt x="690" y="1527"/>
                      <a:pt x="691" y="1524"/>
                      <a:pt x="692" y="1521"/>
                    </a:cubicBezTo>
                    <a:cubicBezTo>
                      <a:pt x="756" y="1421"/>
                      <a:pt x="756" y="1421"/>
                      <a:pt x="756" y="1421"/>
                    </a:cubicBezTo>
                    <a:cubicBezTo>
                      <a:pt x="759" y="1416"/>
                      <a:pt x="756" y="1408"/>
                      <a:pt x="750" y="1407"/>
                    </a:cubicBezTo>
                    <a:cubicBezTo>
                      <a:pt x="729" y="1402"/>
                      <a:pt x="687" y="1393"/>
                      <a:pt x="653" y="1393"/>
                    </a:cubicBezTo>
                    <a:cubicBezTo>
                      <a:pt x="619" y="1393"/>
                      <a:pt x="573" y="1402"/>
                      <a:pt x="551" y="1407"/>
                    </a:cubicBezTo>
                    <a:cubicBezTo>
                      <a:pt x="545" y="1408"/>
                      <a:pt x="542" y="1416"/>
                      <a:pt x="545" y="1421"/>
                    </a:cubicBezTo>
                    <a:cubicBezTo>
                      <a:pt x="609" y="1522"/>
                      <a:pt x="609" y="1522"/>
                      <a:pt x="609" y="1522"/>
                    </a:cubicBezTo>
                    <a:cubicBezTo>
                      <a:pt x="610" y="1524"/>
                      <a:pt x="611" y="1527"/>
                      <a:pt x="610" y="1530"/>
                    </a:cubicBezTo>
                    <a:cubicBezTo>
                      <a:pt x="535" y="1732"/>
                      <a:pt x="535" y="1732"/>
                      <a:pt x="535" y="1732"/>
                    </a:cubicBezTo>
                    <a:cubicBezTo>
                      <a:pt x="533" y="1738"/>
                      <a:pt x="538" y="1745"/>
                      <a:pt x="545" y="1745"/>
                    </a:cubicBezTo>
                    <a:cubicBezTo>
                      <a:pt x="751" y="1745"/>
                      <a:pt x="751" y="1745"/>
                      <a:pt x="751" y="1745"/>
                    </a:cubicBezTo>
                    <a:cubicBezTo>
                      <a:pt x="758" y="1745"/>
                      <a:pt x="762" y="1739"/>
                      <a:pt x="760" y="1732"/>
                    </a:cubicBezTo>
                    <a:lnTo>
                      <a:pt x="691" y="1529"/>
                    </a:lnTo>
                    <a:close/>
                    <a:moveTo>
                      <a:pt x="1288" y="286"/>
                    </a:moveTo>
                    <a:cubicBezTo>
                      <a:pt x="1288" y="145"/>
                      <a:pt x="991" y="0"/>
                      <a:pt x="640" y="0"/>
                    </a:cubicBezTo>
                    <a:cubicBezTo>
                      <a:pt x="289" y="0"/>
                      <a:pt x="0" y="147"/>
                      <a:pt x="0" y="286"/>
                    </a:cubicBezTo>
                    <a:cubicBezTo>
                      <a:pt x="0" y="367"/>
                      <a:pt x="44" y="416"/>
                      <a:pt x="119" y="446"/>
                    </a:cubicBezTo>
                    <a:cubicBezTo>
                      <a:pt x="109" y="456"/>
                      <a:pt x="104" y="467"/>
                      <a:pt x="104" y="479"/>
                    </a:cubicBezTo>
                    <a:cubicBezTo>
                      <a:pt x="104" y="518"/>
                      <a:pt x="167" y="554"/>
                      <a:pt x="269" y="579"/>
                    </a:cubicBezTo>
                    <a:cubicBezTo>
                      <a:pt x="306" y="601"/>
                      <a:pt x="360" y="633"/>
                      <a:pt x="371" y="639"/>
                    </a:cubicBezTo>
                    <a:cubicBezTo>
                      <a:pt x="442" y="678"/>
                      <a:pt x="521" y="708"/>
                      <a:pt x="645" y="708"/>
                    </a:cubicBezTo>
                    <a:cubicBezTo>
                      <a:pt x="767" y="708"/>
                      <a:pt x="848" y="676"/>
                      <a:pt x="920" y="635"/>
                    </a:cubicBezTo>
                    <a:cubicBezTo>
                      <a:pt x="926" y="631"/>
                      <a:pt x="975" y="602"/>
                      <a:pt x="1009" y="582"/>
                    </a:cubicBezTo>
                    <a:cubicBezTo>
                      <a:pt x="1117" y="556"/>
                      <a:pt x="1185" y="520"/>
                      <a:pt x="1185" y="479"/>
                    </a:cubicBezTo>
                    <a:cubicBezTo>
                      <a:pt x="1185" y="466"/>
                      <a:pt x="1177" y="453"/>
                      <a:pt x="1164" y="441"/>
                    </a:cubicBezTo>
                    <a:cubicBezTo>
                      <a:pt x="1242" y="410"/>
                      <a:pt x="1288" y="363"/>
                      <a:pt x="1288" y="286"/>
                    </a:cubicBezTo>
                    <a:close/>
                  </a:path>
                </a:pathLst>
              </a:custGeom>
              <a:solidFill>
                <a:srgbClr val="006CB6"/>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Trebuchet MS"/>
                </a:endParaRPr>
              </a:p>
            </p:txBody>
          </p:sp>
        </p:grpSp>
      </p:grpSp>
      <p:grpSp>
        <p:nvGrpSpPr>
          <p:cNvPr id="68" name="bcgIcons_Megaphone">
            <a:extLst>
              <a:ext uri="{FF2B5EF4-FFF2-40B4-BE49-F238E27FC236}">
                <a16:creationId xmlns:a16="http://schemas.microsoft.com/office/drawing/2014/main" id="{EB1B8F57-AE1F-4853-BE17-FE08355A3E28}"/>
              </a:ext>
            </a:extLst>
          </p:cNvPr>
          <p:cNvGrpSpPr>
            <a:grpSpLocks noChangeAspect="1"/>
          </p:cNvGrpSpPr>
          <p:nvPr/>
        </p:nvGrpSpPr>
        <p:grpSpPr bwMode="auto">
          <a:xfrm>
            <a:off x="5913303" y="3999786"/>
            <a:ext cx="553293" cy="544020"/>
            <a:chOff x="1682" y="0"/>
            <a:chExt cx="4316" cy="4320"/>
          </a:xfrm>
        </p:grpSpPr>
        <p:sp>
          <p:nvSpPr>
            <p:cNvPr id="73" name="AutoShape 18">
              <a:extLst>
                <a:ext uri="{FF2B5EF4-FFF2-40B4-BE49-F238E27FC236}">
                  <a16:creationId xmlns:a16="http://schemas.microsoft.com/office/drawing/2014/main" id="{BAD2C0D2-D44E-48E5-ACED-CB948066CC90}"/>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74" name="Freeform 20">
              <a:extLst>
                <a:ext uri="{FF2B5EF4-FFF2-40B4-BE49-F238E27FC236}">
                  <a16:creationId xmlns:a16="http://schemas.microsoft.com/office/drawing/2014/main" id="{D0DEED23-E775-4E3C-8A0A-7C985BAF09CB}"/>
                </a:ext>
              </a:extLst>
            </p:cNvPr>
            <p:cNvSpPr>
              <a:spLocks noEditPoints="1"/>
            </p:cNvSpPr>
            <p:nvPr/>
          </p:nvSpPr>
          <p:spPr bwMode="auto">
            <a:xfrm>
              <a:off x="2115" y="741"/>
              <a:ext cx="3130" cy="2949"/>
            </a:xfrm>
            <a:custGeom>
              <a:avLst/>
              <a:gdLst>
                <a:gd name="T0" fmla="*/ 234 w 1671"/>
                <a:gd name="T1" fmla="*/ 835 h 1573"/>
                <a:gd name="T2" fmla="*/ 0 w 1671"/>
                <a:gd name="T3" fmla="*/ 585 h 1573"/>
                <a:gd name="T4" fmla="*/ 234 w 1671"/>
                <a:gd name="T5" fmla="*/ 335 h 1573"/>
                <a:gd name="T6" fmla="*/ 234 w 1671"/>
                <a:gd name="T7" fmla="*/ 379 h 1573"/>
                <a:gd name="T8" fmla="*/ 44 w 1671"/>
                <a:gd name="T9" fmla="*/ 585 h 1573"/>
                <a:gd name="T10" fmla="*/ 234 w 1671"/>
                <a:gd name="T11" fmla="*/ 791 h 1573"/>
                <a:gd name="T12" fmla="*/ 234 w 1671"/>
                <a:gd name="T13" fmla="*/ 835 h 1573"/>
                <a:gd name="T14" fmla="*/ 1569 w 1671"/>
                <a:gd name="T15" fmla="*/ 0 h 1573"/>
                <a:gd name="T16" fmla="*/ 1524 w 1671"/>
                <a:gd name="T17" fmla="*/ 10 h 1573"/>
                <a:gd name="T18" fmla="*/ 1196 w 1671"/>
                <a:gd name="T19" fmla="*/ 169 h 1573"/>
                <a:gd name="T20" fmla="*/ 1202 w 1671"/>
                <a:gd name="T21" fmla="*/ 197 h 1573"/>
                <a:gd name="T22" fmla="*/ 1202 w 1671"/>
                <a:gd name="T23" fmla="*/ 215 h 1573"/>
                <a:gd name="T24" fmla="*/ 1544 w 1671"/>
                <a:gd name="T25" fmla="*/ 49 h 1573"/>
                <a:gd name="T26" fmla="*/ 1569 w 1671"/>
                <a:gd name="T27" fmla="*/ 44 h 1573"/>
                <a:gd name="T28" fmla="*/ 1627 w 1671"/>
                <a:gd name="T29" fmla="*/ 102 h 1573"/>
                <a:gd name="T30" fmla="*/ 1627 w 1671"/>
                <a:gd name="T31" fmla="*/ 1104 h 1573"/>
                <a:gd name="T32" fmla="*/ 1609 w 1671"/>
                <a:gd name="T33" fmla="*/ 1146 h 1573"/>
                <a:gd name="T34" fmla="*/ 1569 w 1671"/>
                <a:gd name="T35" fmla="*/ 1163 h 1573"/>
                <a:gd name="T36" fmla="*/ 1569 w 1671"/>
                <a:gd name="T37" fmla="*/ 1163 h 1573"/>
                <a:gd name="T38" fmla="*/ 1544 w 1671"/>
                <a:gd name="T39" fmla="*/ 1157 h 1573"/>
                <a:gd name="T40" fmla="*/ 1200 w 1671"/>
                <a:gd name="T41" fmla="*/ 990 h 1573"/>
                <a:gd name="T42" fmla="*/ 1173 w 1671"/>
                <a:gd name="T43" fmla="*/ 1026 h 1573"/>
                <a:gd name="T44" fmla="*/ 1524 w 1671"/>
                <a:gd name="T45" fmla="*/ 1196 h 1573"/>
                <a:gd name="T46" fmla="*/ 1569 w 1671"/>
                <a:gd name="T47" fmla="*/ 1207 h 1573"/>
                <a:gd name="T48" fmla="*/ 1569 w 1671"/>
                <a:gd name="T49" fmla="*/ 1207 h 1573"/>
                <a:gd name="T50" fmla="*/ 1640 w 1671"/>
                <a:gd name="T51" fmla="*/ 1178 h 1573"/>
                <a:gd name="T52" fmla="*/ 1671 w 1671"/>
                <a:gd name="T53" fmla="*/ 1104 h 1573"/>
                <a:gd name="T54" fmla="*/ 1671 w 1671"/>
                <a:gd name="T55" fmla="*/ 102 h 1573"/>
                <a:gd name="T56" fmla="*/ 1569 w 1671"/>
                <a:gd name="T57" fmla="*/ 0 h 1573"/>
                <a:gd name="T58" fmla="*/ 623 w 1671"/>
                <a:gd name="T59" fmla="*/ 960 h 1573"/>
                <a:gd name="T60" fmla="*/ 572 w 1671"/>
                <a:gd name="T61" fmla="*/ 953 h 1573"/>
                <a:gd name="T62" fmla="*/ 812 w 1671"/>
                <a:gd name="T63" fmla="*/ 1529 h 1573"/>
                <a:gd name="T64" fmla="*/ 600 w 1671"/>
                <a:gd name="T65" fmla="*/ 1529 h 1573"/>
                <a:gd name="T66" fmla="*/ 347 w 1671"/>
                <a:gd name="T67" fmla="*/ 919 h 1573"/>
                <a:gd name="T68" fmla="*/ 296 w 1671"/>
                <a:gd name="T69" fmla="*/ 912 h 1573"/>
                <a:gd name="T70" fmla="*/ 565 w 1671"/>
                <a:gd name="T71" fmla="*/ 1560 h 1573"/>
                <a:gd name="T72" fmla="*/ 586 w 1671"/>
                <a:gd name="T73" fmla="*/ 1573 h 1573"/>
                <a:gd name="T74" fmla="*/ 845 w 1671"/>
                <a:gd name="T75" fmla="*/ 1573 h 1573"/>
                <a:gd name="T76" fmla="*/ 863 w 1671"/>
                <a:gd name="T77" fmla="*/ 1563 h 1573"/>
                <a:gd name="T78" fmla="*/ 865 w 1671"/>
                <a:gd name="T79" fmla="*/ 1543 h 1573"/>
                <a:gd name="T80" fmla="*/ 623 w 1671"/>
                <a:gd name="T81" fmla="*/ 96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1" h="1573">
                  <a:moveTo>
                    <a:pt x="234" y="835"/>
                  </a:moveTo>
                  <a:cubicBezTo>
                    <a:pt x="101" y="815"/>
                    <a:pt x="0" y="710"/>
                    <a:pt x="0" y="585"/>
                  </a:cubicBezTo>
                  <a:cubicBezTo>
                    <a:pt x="0" y="459"/>
                    <a:pt x="101" y="355"/>
                    <a:pt x="234" y="335"/>
                  </a:cubicBezTo>
                  <a:cubicBezTo>
                    <a:pt x="234" y="379"/>
                    <a:pt x="234" y="379"/>
                    <a:pt x="234" y="379"/>
                  </a:cubicBezTo>
                  <a:cubicBezTo>
                    <a:pt x="126" y="399"/>
                    <a:pt x="44" y="483"/>
                    <a:pt x="44" y="585"/>
                  </a:cubicBezTo>
                  <a:cubicBezTo>
                    <a:pt x="44" y="686"/>
                    <a:pt x="126" y="771"/>
                    <a:pt x="234" y="791"/>
                  </a:cubicBezTo>
                  <a:lnTo>
                    <a:pt x="234" y="835"/>
                  </a:lnTo>
                  <a:close/>
                  <a:moveTo>
                    <a:pt x="1569" y="0"/>
                  </a:moveTo>
                  <a:cubicBezTo>
                    <a:pt x="1553" y="0"/>
                    <a:pt x="1539" y="3"/>
                    <a:pt x="1524" y="10"/>
                  </a:cubicBezTo>
                  <a:cubicBezTo>
                    <a:pt x="1196" y="169"/>
                    <a:pt x="1196" y="169"/>
                    <a:pt x="1196" y="169"/>
                  </a:cubicBezTo>
                  <a:cubicBezTo>
                    <a:pt x="1200" y="177"/>
                    <a:pt x="1202" y="187"/>
                    <a:pt x="1202" y="197"/>
                  </a:cubicBezTo>
                  <a:cubicBezTo>
                    <a:pt x="1202" y="215"/>
                    <a:pt x="1202" y="215"/>
                    <a:pt x="1202" y="215"/>
                  </a:cubicBezTo>
                  <a:cubicBezTo>
                    <a:pt x="1544" y="49"/>
                    <a:pt x="1544" y="49"/>
                    <a:pt x="1544" y="49"/>
                  </a:cubicBezTo>
                  <a:cubicBezTo>
                    <a:pt x="1552" y="46"/>
                    <a:pt x="1560" y="44"/>
                    <a:pt x="1569" y="44"/>
                  </a:cubicBezTo>
                  <a:cubicBezTo>
                    <a:pt x="1597" y="44"/>
                    <a:pt x="1627" y="66"/>
                    <a:pt x="1627" y="102"/>
                  </a:cubicBezTo>
                  <a:cubicBezTo>
                    <a:pt x="1627" y="1104"/>
                    <a:pt x="1627" y="1104"/>
                    <a:pt x="1627" y="1104"/>
                  </a:cubicBezTo>
                  <a:cubicBezTo>
                    <a:pt x="1627" y="1120"/>
                    <a:pt x="1621" y="1135"/>
                    <a:pt x="1609" y="1146"/>
                  </a:cubicBezTo>
                  <a:cubicBezTo>
                    <a:pt x="1598" y="1157"/>
                    <a:pt x="1584" y="1163"/>
                    <a:pt x="1569" y="1163"/>
                  </a:cubicBezTo>
                  <a:cubicBezTo>
                    <a:pt x="1569" y="1163"/>
                    <a:pt x="1569" y="1163"/>
                    <a:pt x="1569" y="1163"/>
                  </a:cubicBezTo>
                  <a:cubicBezTo>
                    <a:pt x="1560" y="1163"/>
                    <a:pt x="1552" y="1161"/>
                    <a:pt x="1544" y="1157"/>
                  </a:cubicBezTo>
                  <a:cubicBezTo>
                    <a:pt x="1200" y="990"/>
                    <a:pt x="1200" y="990"/>
                    <a:pt x="1200" y="990"/>
                  </a:cubicBezTo>
                  <a:cubicBezTo>
                    <a:pt x="1196" y="1006"/>
                    <a:pt x="1186" y="1018"/>
                    <a:pt x="1173" y="1026"/>
                  </a:cubicBezTo>
                  <a:cubicBezTo>
                    <a:pt x="1524" y="1196"/>
                    <a:pt x="1524" y="1196"/>
                    <a:pt x="1524" y="1196"/>
                  </a:cubicBezTo>
                  <a:cubicBezTo>
                    <a:pt x="1539" y="1203"/>
                    <a:pt x="1553" y="1207"/>
                    <a:pt x="1569" y="1207"/>
                  </a:cubicBezTo>
                  <a:cubicBezTo>
                    <a:pt x="1569" y="1207"/>
                    <a:pt x="1569" y="1207"/>
                    <a:pt x="1569" y="1207"/>
                  </a:cubicBezTo>
                  <a:cubicBezTo>
                    <a:pt x="1595" y="1207"/>
                    <a:pt x="1621" y="1196"/>
                    <a:pt x="1640" y="1178"/>
                  </a:cubicBezTo>
                  <a:cubicBezTo>
                    <a:pt x="1660" y="1158"/>
                    <a:pt x="1671" y="1132"/>
                    <a:pt x="1671" y="1104"/>
                  </a:cubicBezTo>
                  <a:cubicBezTo>
                    <a:pt x="1671" y="102"/>
                    <a:pt x="1671" y="102"/>
                    <a:pt x="1671" y="102"/>
                  </a:cubicBezTo>
                  <a:cubicBezTo>
                    <a:pt x="1671" y="45"/>
                    <a:pt x="1625" y="0"/>
                    <a:pt x="1569" y="0"/>
                  </a:cubicBezTo>
                  <a:close/>
                  <a:moveTo>
                    <a:pt x="623" y="960"/>
                  </a:moveTo>
                  <a:cubicBezTo>
                    <a:pt x="572" y="953"/>
                    <a:pt x="572" y="953"/>
                    <a:pt x="572" y="953"/>
                  </a:cubicBezTo>
                  <a:cubicBezTo>
                    <a:pt x="812" y="1529"/>
                    <a:pt x="812" y="1529"/>
                    <a:pt x="812" y="1529"/>
                  </a:cubicBezTo>
                  <a:cubicBezTo>
                    <a:pt x="600" y="1529"/>
                    <a:pt x="600" y="1529"/>
                    <a:pt x="600" y="1529"/>
                  </a:cubicBezTo>
                  <a:cubicBezTo>
                    <a:pt x="347" y="919"/>
                    <a:pt x="347" y="919"/>
                    <a:pt x="347" y="919"/>
                  </a:cubicBezTo>
                  <a:cubicBezTo>
                    <a:pt x="296" y="912"/>
                    <a:pt x="296" y="912"/>
                    <a:pt x="296" y="912"/>
                  </a:cubicBezTo>
                  <a:cubicBezTo>
                    <a:pt x="565" y="1560"/>
                    <a:pt x="565" y="1560"/>
                    <a:pt x="565" y="1560"/>
                  </a:cubicBezTo>
                  <a:cubicBezTo>
                    <a:pt x="569" y="1568"/>
                    <a:pt x="577" y="1573"/>
                    <a:pt x="586" y="1573"/>
                  </a:cubicBezTo>
                  <a:cubicBezTo>
                    <a:pt x="845" y="1573"/>
                    <a:pt x="845" y="1573"/>
                    <a:pt x="845" y="1573"/>
                  </a:cubicBezTo>
                  <a:cubicBezTo>
                    <a:pt x="852" y="1573"/>
                    <a:pt x="859" y="1569"/>
                    <a:pt x="863" y="1563"/>
                  </a:cubicBezTo>
                  <a:cubicBezTo>
                    <a:pt x="867" y="1557"/>
                    <a:pt x="868" y="1550"/>
                    <a:pt x="865" y="1543"/>
                  </a:cubicBezTo>
                  <a:lnTo>
                    <a:pt x="623" y="960"/>
                  </a:lnTo>
                  <a:close/>
                </a:path>
              </a:pathLst>
            </a:custGeom>
            <a:solidFill>
              <a:srgbClr val="0035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75" name="Freeform 21">
              <a:extLst>
                <a:ext uri="{FF2B5EF4-FFF2-40B4-BE49-F238E27FC236}">
                  <a16:creationId xmlns:a16="http://schemas.microsoft.com/office/drawing/2014/main" id="{C04817F1-F65C-455D-845B-0E718BDAE5E0}"/>
                </a:ext>
              </a:extLst>
            </p:cNvPr>
            <p:cNvSpPr>
              <a:spLocks noEditPoints="1"/>
            </p:cNvSpPr>
            <p:nvPr/>
          </p:nvSpPr>
          <p:spPr bwMode="auto">
            <a:xfrm>
              <a:off x="2636" y="1074"/>
              <a:ext cx="2916" cy="1525"/>
            </a:xfrm>
            <a:custGeom>
              <a:avLst/>
              <a:gdLst>
                <a:gd name="T0" fmla="*/ 1557 w 1557"/>
                <a:gd name="T1" fmla="*/ 412 h 813"/>
                <a:gd name="T2" fmla="*/ 1437 w 1557"/>
                <a:gd name="T3" fmla="*/ 575 h 813"/>
                <a:gd name="T4" fmla="*/ 1437 w 1557"/>
                <a:gd name="T5" fmla="*/ 246 h 813"/>
                <a:gd name="T6" fmla="*/ 1557 w 1557"/>
                <a:gd name="T7" fmla="*/ 412 h 813"/>
                <a:gd name="T8" fmla="*/ 880 w 1557"/>
                <a:gd name="T9" fmla="*/ 797 h 813"/>
                <a:gd name="T10" fmla="*/ 880 w 1557"/>
                <a:gd name="T11" fmla="*/ 797 h 813"/>
                <a:gd name="T12" fmla="*/ 880 w 1557"/>
                <a:gd name="T13" fmla="*/ 19 h 813"/>
                <a:gd name="T14" fmla="*/ 861 w 1557"/>
                <a:gd name="T15" fmla="*/ 0 h 813"/>
                <a:gd name="T16" fmla="*/ 19 w 1557"/>
                <a:gd name="T17" fmla="*/ 108 h 813"/>
                <a:gd name="T18" fmla="*/ 0 w 1557"/>
                <a:gd name="T19" fmla="*/ 127 h 813"/>
                <a:gd name="T20" fmla="*/ 0 w 1557"/>
                <a:gd name="T21" fmla="*/ 671 h 813"/>
                <a:gd name="T22" fmla="*/ 19 w 1557"/>
                <a:gd name="T23" fmla="*/ 690 h 813"/>
                <a:gd name="T24" fmla="*/ 861 w 1557"/>
                <a:gd name="T25" fmla="*/ 813 h 813"/>
                <a:gd name="T26" fmla="*/ 880 w 1557"/>
                <a:gd name="T27" fmla="*/ 797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7" h="813">
                  <a:moveTo>
                    <a:pt x="1557" y="412"/>
                  </a:moveTo>
                  <a:cubicBezTo>
                    <a:pt x="1557" y="486"/>
                    <a:pt x="1506" y="550"/>
                    <a:pt x="1437" y="575"/>
                  </a:cubicBezTo>
                  <a:cubicBezTo>
                    <a:pt x="1437" y="246"/>
                    <a:pt x="1437" y="246"/>
                    <a:pt x="1437" y="246"/>
                  </a:cubicBezTo>
                  <a:cubicBezTo>
                    <a:pt x="1506" y="271"/>
                    <a:pt x="1557" y="335"/>
                    <a:pt x="1557" y="412"/>
                  </a:cubicBezTo>
                  <a:close/>
                  <a:moveTo>
                    <a:pt x="880" y="797"/>
                  </a:moveTo>
                  <a:cubicBezTo>
                    <a:pt x="880" y="797"/>
                    <a:pt x="880" y="797"/>
                    <a:pt x="880" y="797"/>
                  </a:cubicBezTo>
                  <a:cubicBezTo>
                    <a:pt x="880" y="19"/>
                    <a:pt x="880" y="19"/>
                    <a:pt x="880" y="19"/>
                  </a:cubicBezTo>
                  <a:cubicBezTo>
                    <a:pt x="880" y="7"/>
                    <a:pt x="873" y="0"/>
                    <a:pt x="861" y="0"/>
                  </a:cubicBezTo>
                  <a:cubicBezTo>
                    <a:pt x="861" y="0"/>
                    <a:pt x="861" y="0"/>
                    <a:pt x="19" y="108"/>
                  </a:cubicBezTo>
                  <a:cubicBezTo>
                    <a:pt x="9" y="108"/>
                    <a:pt x="0" y="117"/>
                    <a:pt x="0" y="127"/>
                  </a:cubicBezTo>
                  <a:cubicBezTo>
                    <a:pt x="0" y="127"/>
                    <a:pt x="0" y="127"/>
                    <a:pt x="0" y="671"/>
                  </a:cubicBezTo>
                  <a:cubicBezTo>
                    <a:pt x="0" y="683"/>
                    <a:pt x="9" y="690"/>
                    <a:pt x="19" y="690"/>
                  </a:cubicBezTo>
                  <a:cubicBezTo>
                    <a:pt x="19" y="690"/>
                    <a:pt x="19" y="690"/>
                    <a:pt x="861" y="813"/>
                  </a:cubicBezTo>
                  <a:cubicBezTo>
                    <a:pt x="873" y="813"/>
                    <a:pt x="880" y="806"/>
                    <a:pt x="880" y="797"/>
                  </a:cubicBezTo>
                  <a:close/>
                </a:path>
              </a:pathLst>
            </a:custGeom>
            <a:solidFill>
              <a:srgbClr val="006C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grpSp>
        <p:nvGrpSpPr>
          <p:cNvPr id="69" name="bcgIcons_DigitalInnovation">
            <a:extLst>
              <a:ext uri="{FF2B5EF4-FFF2-40B4-BE49-F238E27FC236}">
                <a16:creationId xmlns:a16="http://schemas.microsoft.com/office/drawing/2014/main" id="{5559A3B4-7598-4FA3-BFA1-924931D67163}"/>
              </a:ext>
            </a:extLst>
          </p:cNvPr>
          <p:cNvGrpSpPr>
            <a:grpSpLocks noChangeAspect="1"/>
          </p:cNvGrpSpPr>
          <p:nvPr/>
        </p:nvGrpSpPr>
        <p:grpSpPr bwMode="auto">
          <a:xfrm>
            <a:off x="7783161" y="591041"/>
            <a:ext cx="633707" cy="623086"/>
            <a:chOff x="1682" y="0"/>
            <a:chExt cx="4316" cy="4320"/>
          </a:xfrm>
        </p:grpSpPr>
        <p:sp>
          <p:nvSpPr>
            <p:cNvPr id="70" name="AutoShape 13">
              <a:extLst>
                <a:ext uri="{FF2B5EF4-FFF2-40B4-BE49-F238E27FC236}">
                  <a16:creationId xmlns:a16="http://schemas.microsoft.com/office/drawing/2014/main" id="{63FF9002-F763-420A-9900-F482C799FCF5}"/>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71" name="Freeform 15">
              <a:extLst>
                <a:ext uri="{FF2B5EF4-FFF2-40B4-BE49-F238E27FC236}">
                  <a16:creationId xmlns:a16="http://schemas.microsoft.com/office/drawing/2014/main" id="{884E7D0F-529B-41EA-A159-5EA686C6B6CD}"/>
                </a:ext>
              </a:extLst>
            </p:cNvPr>
            <p:cNvSpPr>
              <a:spLocks noEditPoints="1"/>
            </p:cNvSpPr>
            <p:nvPr/>
          </p:nvSpPr>
          <p:spPr bwMode="auto">
            <a:xfrm>
              <a:off x="2864" y="501"/>
              <a:ext cx="1956" cy="3307"/>
            </a:xfrm>
            <a:custGeom>
              <a:avLst/>
              <a:gdLst>
                <a:gd name="T0" fmla="*/ 0 w 1044"/>
                <a:gd name="T1" fmla="*/ 521 h 1764"/>
                <a:gd name="T2" fmla="*/ 129 w 1044"/>
                <a:gd name="T3" fmla="*/ 864 h 1764"/>
                <a:gd name="T4" fmla="*/ 263 w 1044"/>
                <a:gd name="T5" fmla="*/ 1262 h 1764"/>
                <a:gd name="T6" fmla="*/ 200 w 1044"/>
                <a:gd name="T7" fmla="*/ 1305 h 1764"/>
                <a:gd name="T8" fmla="*/ 206 w 1044"/>
                <a:gd name="T9" fmla="*/ 1414 h 1764"/>
                <a:gd name="T10" fmla="*/ 200 w 1044"/>
                <a:gd name="T11" fmla="*/ 1503 h 1764"/>
                <a:gd name="T12" fmla="*/ 200 w 1044"/>
                <a:gd name="T13" fmla="*/ 1545 h 1764"/>
                <a:gd name="T14" fmla="*/ 243 w 1044"/>
                <a:gd name="T15" fmla="*/ 1659 h 1764"/>
                <a:gd name="T16" fmla="*/ 294 w 1044"/>
                <a:gd name="T17" fmla="*/ 1698 h 1764"/>
                <a:gd name="T18" fmla="*/ 522 w 1044"/>
                <a:gd name="T19" fmla="*/ 1757 h 1764"/>
                <a:gd name="T20" fmla="*/ 737 w 1044"/>
                <a:gd name="T21" fmla="*/ 1718 h 1764"/>
                <a:gd name="T22" fmla="*/ 750 w 1044"/>
                <a:gd name="T23" fmla="*/ 1659 h 1764"/>
                <a:gd name="T24" fmla="*/ 847 w 1044"/>
                <a:gd name="T25" fmla="*/ 1616 h 1764"/>
                <a:gd name="T26" fmla="*/ 842 w 1044"/>
                <a:gd name="T27" fmla="*/ 1524 h 1764"/>
                <a:gd name="T28" fmla="*/ 847 w 1044"/>
                <a:gd name="T29" fmla="*/ 1435 h 1764"/>
                <a:gd name="T30" fmla="*/ 847 w 1044"/>
                <a:gd name="T31" fmla="*/ 1393 h 1764"/>
                <a:gd name="T32" fmla="*/ 804 w 1044"/>
                <a:gd name="T33" fmla="*/ 1262 h 1764"/>
                <a:gd name="T34" fmla="*/ 781 w 1044"/>
                <a:gd name="T35" fmla="*/ 1130 h 1764"/>
                <a:gd name="T36" fmla="*/ 917 w 1044"/>
                <a:gd name="T37" fmla="*/ 862 h 1764"/>
                <a:gd name="T38" fmla="*/ 522 w 1044"/>
                <a:gd name="T39" fmla="*/ 0 h 1764"/>
                <a:gd name="T40" fmla="*/ 244 w 1044"/>
                <a:gd name="T41" fmla="*/ 1436 h 1764"/>
                <a:gd name="T42" fmla="*/ 803 w 1044"/>
                <a:gd name="T43" fmla="*/ 1502 h 1764"/>
                <a:gd name="T44" fmla="*/ 706 w 1044"/>
                <a:gd name="T45" fmla="*/ 1684 h 1764"/>
                <a:gd name="T46" fmla="*/ 520 w 1044"/>
                <a:gd name="T47" fmla="*/ 1713 h 1764"/>
                <a:gd name="T48" fmla="*/ 338 w 1044"/>
                <a:gd name="T49" fmla="*/ 1659 h 1764"/>
                <a:gd name="T50" fmla="*/ 706 w 1044"/>
                <a:gd name="T51" fmla="*/ 1684 h 1764"/>
                <a:gd name="T52" fmla="*/ 244 w 1044"/>
                <a:gd name="T53" fmla="*/ 1546 h 1764"/>
                <a:gd name="T54" fmla="*/ 803 w 1044"/>
                <a:gd name="T55" fmla="*/ 1615 h 1764"/>
                <a:gd name="T56" fmla="*/ 803 w 1044"/>
                <a:gd name="T57" fmla="*/ 1392 h 1764"/>
                <a:gd name="T58" fmla="*/ 244 w 1044"/>
                <a:gd name="T59" fmla="*/ 1306 h 1764"/>
                <a:gd name="T60" fmla="*/ 803 w 1044"/>
                <a:gd name="T61" fmla="*/ 1392 h 1764"/>
                <a:gd name="T62" fmla="*/ 737 w 1044"/>
                <a:gd name="T63" fmla="*/ 1130 h 1764"/>
                <a:gd name="T64" fmla="*/ 307 w 1044"/>
                <a:gd name="T65" fmla="*/ 1262 h 1764"/>
                <a:gd name="T66" fmla="*/ 160 w 1044"/>
                <a:gd name="T67" fmla="*/ 833 h 1764"/>
                <a:gd name="T68" fmla="*/ 522 w 1044"/>
                <a:gd name="T69" fmla="*/ 44 h 1764"/>
                <a:gd name="T70" fmla="*/ 884 w 1044"/>
                <a:gd name="T71" fmla="*/ 83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4" h="1764">
                  <a:moveTo>
                    <a:pt x="522" y="0"/>
                  </a:moveTo>
                  <a:cubicBezTo>
                    <a:pt x="234" y="0"/>
                    <a:pt x="0" y="234"/>
                    <a:pt x="0" y="521"/>
                  </a:cubicBezTo>
                  <a:cubicBezTo>
                    <a:pt x="0" y="647"/>
                    <a:pt x="46" y="768"/>
                    <a:pt x="128" y="862"/>
                  </a:cubicBezTo>
                  <a:cubicBezTo>
                    <a:pt x="129" y="864"/>
                    <a:pt x="129" y="864"/>
                    <a:pt x="129" y="864"/>
                  </a:cubicBezTo>
                  <a:cubicBezTo>
                    <a:pt x="131" y="865"/>
                    <a:pt x="263" y="991"/>
                    <a:pt x="263" y="1130"/>
                  </a:cubicBezTo>
                  <a:cubicBezTo>
                    <a:pt x="263" y="1262"/>
                    <a:pt x="263" y="1262"/>
                    <a:pt x="263" y="1262"/>
                  </a:cubicBezTo>
                  <a:cubicBezTo>
                    <a:pt x="243" y="1262"/>
                    <a:pt x="243" y="1262"/>
                    <a:pt x="243" y="1262"/>
                  </a:cubicBezTo>
                  <a:cubicBezTo>
                    <a:pt x="219" y="1262"/>
                    <a:pt x="200" y="1281"/>
                    <a:pt x="200" y="1305"/>
                  </a:cubicBezTo>
                  <a:cubicBezTo>
                    <a:pt x="200" y="1393"/>
                    <a:pt x="200" y="1393"/>
                    <a:pt x="200" y="1393"/>
                  </a:cubicBezTo>
                  <a:cubicBezTo>
                    <a:pt x="200" y="1401"/>
                    <a:pt x="202" y="1408"/>
                    <a:pt x="206" y="1414"/>
                  </a:cubicBezTo>
                  <a:cubicBezTo>
                    <a:pt x="202" y="1420"/>
                    <a:pt x="200" y="1427"/>
                    <a:pt x="200" y="1435"/>
                  </a:cubicBezTo>
                  <a:cubicBezTo>
                    <a:pt x="200" y="1503"/>
                    <a:pt x="200" y="1503"/>
                    <a:pt x="200" y="1503"/>
                  </a:cubicBezTo>
                  <a:cubicBezTo>
                    <a:pt x="200" y="1510"/>
                    <a:pt x="202" y="1517"/>
                    <a:pt x="206" y="1524"/>
                  </a:cubicBezTo>
                  <a:cubicBezTo>
                    <a:pt x="202" y="1530"/>
                    <a:pt x="200" y="1537"/>
                    <a:pt x="200" y="1545"/>
                  </a:cubicBezTo>
                  <a:cubicBezTo>
                    <a:pt x="200" y="1616"/>
                    <a:pt x="200" y="1616"/>
                    <a:pt x="200" y="1616"/>
                  </a:cubicBezTo>
                  <a:cubicBezTo>
                    <a:pt x="200" y="1640"/>
                    <a:pt x="219" y="1659"/>
                    <a:pt x="243" y="1659"/>
                  </a:cubicBezTo>
                  <a:cubicBezTo>
                    <a:pt x="294" y="1659"/>
                    <a:pt x="294" y="1659"/>
                    <a:pt x="294" y="1659"/>
                  </a:cubicBezTo>
                  <a:cubicBezTo>
                    <a:pt x="294" y="1698"/>
                    <a:pt x="294" y="1698"/>
                    <a:pt x="294" y="1698"/>
                  </a:cubicBezTo>
                  <a:cubicBezTo>
                    <a:pt x="294" y="1707"/>
                    <a:pt x="299" y="1715"/>
                    <a:pt x="307" y="1718"/>
                  </a:cubicBezTo>
                  <a:cubicBezTo>
                    <a:pt x="410" y="1764"/>
                    <a:pt x="506" y="1758"/>
                    <a:pt x="522" y="1757"/>
                  </a:cubicBezTo>
                  <a:cubicBezTo>
                    <a:pt x="526" y="1758"/>
                    <a:pt x="535" y="1758"/>
                    <a:pt x="547" y="1758"/>
                  </a:cubicBezTo>
                  <a:cubicBezTo>
                    <a:pt x="585" y="1758"/>
                    <a:pt x="659" y="1753"/>
                    <a:pt x="737" y="1718"/>
                  </a:cubicBezTo>
                  <a:cubicBezTo>
                    <a:pt x="745" y="1715"/>
                    <a:pt x="750" y="1707"/>
                    <a:pt x="750" y="1698"/>
                  </a:cubicBezTo>
                  <a:cubicBezTo>
                    <a:pt x="750" y="1659"/>
                    <a:pt x="750" y="1659"/>
                    <a:pt x="750" y="1659"/>
                  </a:cubicBezTo>
                  <a:cubicBezTo>
                    <a:pt x="804" y="1659"/>
                    <a:pt x="804" y="1659"/>
                    <a:pt x="804" y="1659"/>
                  </a:cubicBezTo>
                  <a:cubicBezTo>
                    <a:pt x="828" y="1659"/>
                    <a:pt x="847" y="1640"/>
                    <a:pt x="847" y="1616"/>
                  </a:cubicBezTo>
                  <a:cubicBezTo>
                    <a:pt x="847" y="1545"/>
                    <a:pt x="847" y="1545"/>
                    <a:pt x="847" y="1545"/>
                  </a:cubicBezTo>
                  <a:cubicBezTo>
                    <a:pt x="847" y="1537"/>
                    <a:pt x="845" y="1530"/>
                    <a:pt x="842" y="1524"/>
                  </a:cubicBezTo>
                  <a:cubicBezTo>
                    <a:pt x="845" y="1517"/>
                    <a:pt x="847" y="1510"/>
                    <a:pt x="847" y="1503"/>
                  </a:cubicBezTo>
                  <a:cubicBezTo>
                    <a:pt x="847" y="1435"/>
                    <a:pt x="847" y="1435"/>
                    <a:pt x="847" y="1435"/>
                  </a:cubicBezTo>
                  <a:cubicBezTo>
                    <a:pt x="847" y="1427"/>
                    <a:pt x="845" y="1420"/>
                    <a:pt x="842" y="1414"/>
                  </a:cubicBezTo>
                  <a:cubicBezTo>
                    <a:pt x="845" y="1408"/>
                    <a:pt x="847" y="1401"/>
                    <a:pt x="847" y="1393"/>
                  </a:cubicBezTo>
                  <a:cubicBezTo>
                    <a:pt x="847" y="1305"/>
                    <a:pt x="847" y="1305"/>
                    <a:pt x="847" y="1305"/>
                  </a:cubicBezTo>
                  <a:cubicBezTo>
                    <a:pt x="847" y="1281"/>
                    <a:pt x="828" y="1262"/>
                    <a:pt x="804" y="1262"/>
                  </a:cubicBezTo>
                  <a:cubicBezTo>
                    <a:pt x="781" y="1262"/>
                    <a:pt x="781" y="1262"/>
                    <a:pt x="781" y="1262"/>
                  </a:cubicBezTo>
                  <a:cubicBezTo>
                    <a:pt x="781" y="1130"/>
                    <a:pt x="781" y="1130"/>
                    <a:pt x="781" y="1130"/>
                  </a:cubicBezTo>
                  <a:cubicBezTo>
                    <a:pt x="781" y="991"/>
                    <a:pt x="914" y="865"/>
                    <a:pt x="915" y="864"/>
                  </a:cubicBezTo>
                  <a:cubicBezTo>
                    <a:pt x="917" y="862"/>
                    <a:pt x="917" y="862"/>
                    <a:pt x="917" y="862"/>
                  </a:cubicBezTo>
                  <a:cubicBezTo>
                    <a:pt x="999" y="768"/>
                    <a:pt x="1044" y="647"/>
                    <a:pt x="1044" y="521"/>
                  </a:cubicBezTo>
                  <a:cubicBezTo>
                    <a:pt x="1044" y="234"/>
                    <a:pt x="810" y="0"/>
                    <a:pt x="522" y="0"/>
                  </a:cubicBezTo>
                  <a:close/>
                  <a:moveTo>
                    <a:pt x="244" y="1502"/>
                  </a:moveTo>
                  <a:cubicBezTo>
                    <a:pt x="244" y="1436"/>
                    <a:pt x="244" y="1436"/>
                    <a:pt x="244" y="1436"/>
                  </a:cubicBezTo>
                  <a:cubicBezTo>
                    <a:pt x="803" y="1436"/>
                    <a:pt x="803" y="1436"/>
                    <a:pt x="803" y="1436"/>
                  </a:cubicBezTo>
                  <a:cubicBezTo>
                    <a:pt x="803" y="1502"/>
                    <a:pt x="803" y="1502"/>
                    <a:pt x="803" y="1502"/>
                  </a:cubicBezTo>
                  <a:lnTo>
                    <a:pt x="244" y="1502"/>
                  </a:lnTo>
                  <a:close/>
                  <a:moveTo>
                    <a:pt x="706" y="1684"/>
                  </a:moveTo>
                  <a:cubicBezTo>
                    <a:pt x="611" y="1721"/>
                    <a:pt x="525" y="1713"/>
                    <a:pt x="524" y="1713"/>
                  </a:cubicBezTo>
                  <a:cubicBezTo>
                    <a:pt x="523" y="1713"/>
                    <a:pt x="521" y="1713"/>
                    <a:pt x="520" y="1713"/>
                  </a:cubicBezTo>
                  <a:cubicBezTo>
                    <a:pt x="519" y="1713"/>
                    <a:pt x="433" y="1721"/>
                    <a:pt x="338" y="1684"/>
                  </a:cubicBezTo>
                  <a:cubicBezTo>
                    <a:pt x="338" y="1659"/>
                    <a:pt x="338" y="1659"/>
                    <a:pt x="338" y="1659"/>
                  </a:cubicBezTo>
                  <a:cubicBezTo>
                    <a:pt x="706" y="1659"/>
                    <a:pt x="706" y="1659"/>
                    <a:pt x="706" y="1659"/>
                  </a:cubicBezTo>
                  <a:lnTo>
                    <a:pt x="706" y="1684"/>
                  </a:lnTo>
                  <a:close/>
                  <a:moveTo>
                    <a:pt x="244" y="1615"/>
                  </a:moveTo>
                  <a:cubicBezTo>
                    <a:pt x="244" y="1546"/>
                    <a:pt x="244" y="1546"/>
                    <a:pt x="244" y="1546"/>
                  </a:cubicBezTo>
                  <a:cubicBezTo>
                    <a:pt x="803" y="1546"/>
                    <a:pt x="803" y="1546"/>
                    <a:pt x="803" y="1546"/>
                  </a:cubicBezTo>
                  <a:cubicBezTo>
                    <a:pt x="803" y="1615"/>
                    <a:pt x="803" y="1615"/>
                    <a:pt x="803" y="1615"/>
                  </a:cubicBezTo>
                  <a:lnTo>
                    <a:pt x="244" y="1615"/>
                  </a:lnTo>
                  <a:close/>
                  <a:moveTo>
                    <a:pt x="803" y="1392"/>
                  </a:moveTo>
                  <a:cubicBezTo>
                    <a:pt x="244" y="1392"/>
                    <a:pt x="244" y="1392"/>
                    <a:pt x="244" y="1392"/>
                  </a:cubicBezTo>
                  <a:cubicBezTo>
                    <a:pt x="244" y="1306"/>
                    <a:pt x="244" y="1306"/>
                    <a:pt x="244" y="1306"/>
                  </a:cubicBezTo>
                  <a:cubicBezTo>
                    <a:pt x="803" y="1306"/>
                    <a:pt x="803" y="1306"/>
                    <a:pt x="803" y="1306"/>
                  </a:cubicBezTo>
                  <a:lnTo>
                    <a:pt x="803" y="1392"/>
                  </a:lnTo>
                  <a:close/>
                  <a:moveTo>
                    <a:pt x="884" y="833"/>
                  </a:moveTo>
                  <a:cubicBezTo>
                    <a:pt x="870" y="846"/>
                    <a:pt x="737" y="976"/>
                    <a:pt x="737" y="1130"/>
                  </a:cubicBezTo>
                  <a:cubicBezTo>
                    <a:pt x="737" y="1262"/>
                    <a:pt x="737" y="1262"/>
                    <a:pt x="737" y="1262"/>
                  </a:cubicBezTo>
                  <a:cubicBezTo>
                    <a:pt x="307" y="1262"/>
                    <a:pt x="307" y="1262"/>
                    <a:pt x="307" y="1262"/>
                  </a:cubicBezTo>
                  <a:cubicBezTo>
                    <a:pt x="307" y="1130"/>
                    <a:pt x="307" y="1130"/>
                    <a:pt x="307" y="1130"/>
                  </a:cubicBezTo>
                  <a:cubicBezTo>
                    <a:pt x="307" y="976"/>
                    <a:pt x="174" y="846"/>
                    <a:pt x="160" y="833"/>
                  </a:cubicBezTo>
                  <a:cubicBezTo>
                    <a:pt x="85" y="746"/>
                    <a:pt x="44" y="636"/>
                    <a:pt x="44" y="521"/>
                  </a:cubicBezTo>
                  <a:cubicBezTo>
                    <a:pt x="44" y="258"/>
                    <a:pt x="259" y="44"/>
                    <a:pt x="522" y="44"/>
                  </a:cubicBezTo>
                  <a:cubicBezTo>
                    <a:pt x="785" y="44"/>
                    <a:pt x="1000" y="258"/>
                    <a:pt x="1000" y="521"/>
                  </a:cubicBezTo>
                  <a:cubicBezTo>
                    <a:pt x="1000" y="636"/>
                    <a:pt x="959" y="746"/>
                    <a:pt x="884" y="833"/>
                  </a:cubicBezTo>
                  <a:close/>
                </a:path>
              </a:pathLst>
            </a:custGeom>
            <a:solidFill>
              <a:srgbClr val="0035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72" name="Freeform 16">
              <a:extLst>
                <a:ext uri="{FF2B5EF4-FFF2-40B4-BE49-F238E27FC236}">
                  <a16:creationId xmlns:a16="http://schemas.microsoft.com/office/drawing/2014/main" id="{969E6A2E-6539-4FAA-A375-698103454546}"/>
                </a:ext>
              </a:extLst>
            </p:cNvPr>
            <p:cNvSpPr>
              <a:spLocks noEditPoints="1"/>
            </p:cNvSpPr>
            <p:nvPr/>
          </p:nvSpPr>
          <p:spPr bwMode="auto">
            <a:xfrm>
              <a:off x="3023" y="660"/>
              <a:ext cx="1638" cy="2130"/>
            </a:xfrm>
            <a:custGeom>
              <a:avLst/>
              <a:gdLst>
                <a:gd name="T0" fmla="*/ 482 w 874"/>
                <a:gd name="T1" fmla="*/ 304 h 1136"/>
                <a:gd name="T2" fmla="*/ 482 w 874"/>
                <a:gd name="T3" fmla="*/ 259 h 1136"/>
                <a:gd name="T4" fmla="*/ 513 w 874"/>
                <a:gd name="T5" fmla="*/ 554 h 1136"/>
                <a:gd name="T6" fmla="*/ 513 w 874"/>
                <a:gd name="T7" fmla="*/ 599 h 1136"/>
                <a:gd name="T8" fmla="*/ 513 w 874"/>
                <a:gd name="T9" fmla="*/ 554 h 1136"/>
                <a:gd name="T10" fmla="*/ 160 w 874"/>
                <a:gd name="T11" fmla="*/ 605 h 1136"/>
                <a:gd name="T12" fmla="*/ 206 w 874"/>
                <a:gd name="T13" fmla="*/ 605 h 1136"/>
                <a:gd name="T14" fmla="*/ 328 w 874"/>
                <a:gd name="T15" fmla="*/ 699 h 1136"/>
                <a:gd name="T16" fmla="*/ 328 w 874"/>
                <a:gd name="T17" fmla="*/ 744 h 1136"/>
                <a:gd name="T18" fmla="*/ 328 w 874"/>
                <a:gd name="T19" fmla="*/ 699 h 1136"/>
                <a:gd name="T20" fmla="*/ 716 w 874"/>
                <a:gd name="T21" fmla="*/ 361 h 1136"/>
                <a:gd name="T22" fmla="*/ 761 w 874"/>
                <a:gd name="T23" fmla="*/ 361 h 1136"/>
                <a:gd name="T24" fmla="*/ 874 w 874"/>
                <a:gd name="T25" fmla="*/ 436 h 1136"/>
                <a:gd name="T26" fmla="*/ 611 w 874"/>
                <a:gd name="T27" fmla="*/ 1045 h 1136"/>
                <a:gd name="T28" fmla="*/ 263 w 874"/>
                <a:gd name="T29" fmla="*/ 1136 h 1136"/>
                <a:gd name="T30" fmla="*/ 105 w 874"/>
                <a:gd name="T31" fmla="*/ 720 h 1136"/>
                <a:gd name="T32" fmla="*/ 437 w 874"/>
                <a:gd name="T33" fmla="*/ 0 h 1136"/>
                <a:gd name="T34" fmla="*/ 250 w 874"/>
                <a:gd name="T35" fmla="*/ 605 h 1136"/>
                <a:gd name="T36" fmla="*/ 172 w 874"/>
                <a:gd name="T37" fmla="*/ 539 h 1136"/>
                <a:gd name="T38" fmla="*/ 157 w 874"/>
                <a:gd name="T39" fmla="*/ 378 h 1136"/>
                <a:gd name="T40" fmla="*/ 155 w 874"/>
                <a:gd name="T41" fmla="*/ 244 h 1136"/>
                <a:gd name="T42" fmla="*/ 115 w 874"/>
                <a:gd name="T43" fmla="*/ 364 h 1136"/>
                <a:gd name="T44" fmla="*/ 133 w 874"/>
                <a:gd name="T45" fmla="*/ 561 h 1136"/>
                <a:gd name="T46" fmla="*/ 183 w 874"/>
                <a:gd name="T47" fmla="*/ 672 h 1136"/>
                <a:gd name="T48" fmla="*/ 576 w 874"/>
                <a:gd name="T49" fmla="*/ 555 h 1136"/>
                <a:gd name="T50" fmla="*/ 667 w 874"/>
                <a:gd name="T51" fmla="*/ 409 h 1136"/>
                <a:gd name="T52" fmla="*/ 533 w 874"/>
                <a:gd name="T53" fmla="*/ 409 h 1136"/>
                <a:gd name="T54" fmla="*/ 548 w 874"/>
                <a:gd name="T55" fmla="*/ 520 h 1136"/>
                <a:gd name="T56" fmla="*/ 446 w 874"/>
                <a:gd name="T57" fmla="*/ 577 h 1136"/>
                <a:gd name="T58" fmla="*/ 580 w 874"/>
                <a:gd name="T59" fmla="*/ 577 h 1136"/>
                <a:gd name="T60" fmla="*/ 548 w 874"/>
                <a:gd name="T61" fmla="*/ 282 h 1136"/>
                <a:gd name="T62" fmla="*/ 423 w 874"/>
                <a:gd name="T63" fmla="*/ 250 h 1136"/>
                <a:gd name="T64" fmla="*/ 290 w 874"/>
                <a:gd name="T65" fmla="*/ 546 h 1136"/>
                <a:gd name="T66" fmla="*/ 351 w 874"/>
                <a:gd name="T67" fmla="*/ 639 h 1136"/>
                <a:gd name="T68" fmla="*/ 351 w 874"/>
                <a:gd name="T69" fmla="*/ 505 h 1136"/>
                <a:gd name="T70" fmla="*/ 296 w 874"/>
                <a:gd name="T71" fmla="*/ 434 h 1136"/>
                <a:gd name="T72" fmla="*/ 482 w 874"/>
                <a:gd name="T73" fmla="*/ 348 h 1136"/>
                <a:gd name="T74" fmla="*/ 770 w 874"/>
                <a:gd name="T75" fmla="*/ 588 h 1136"/>
                <a:gd name="T76" fmla="*/ 637 w 874"/>
                <a:gd name="T77" fmla="*/ 588 h 1136"/>
                <a:gd name="T78" fmla="*/ 437 w 874"/>
                <a:gd name="T79" fmla="*/ 719 h 1136"/>
                <a:gd name="T80" fmla="*/ 328 w 874"/>
                <a:gd name="T81" fmla="*/ 655 h 1136"/>
                <a:gd name="T82" fmla="*/ 328 w 874"/>
                <a:gd name="T83" fmla="*/ 788 h 1136"/>
                <a:gd name="T84" fmla="*/ 437 w 874"/>
                <a:gd name="T85" fmla="*/ 763 h 1136"/>
                <a:gd name="T86" fmla="*/ 703 w 874"/>
                <a:gd name="T87" fmla="*/ 655 h 1136"/>
                <a:gd name="T88" fmla="*/ 805 w 874"/>
                <a:gd name="T89" fmla="*/ 361 h 1136"/>
                <a:gd name="T90" fmla="*/ 736 w 874"/>
                <a:gd name="T91" fmla="*/ 295 h 1136"/>
                <a:gd name="T92" fmla="*/ 320 w 874"/>
                <a:gd name="T93" fmla="*/ 126 h 1136"/>
                <a:gd name="T94" fmla="*/ 207 w 874"/>
                <a:gd name="T95" fmla="*/ 174 h 1136"/>
                <a:gd name="T96" fmla="*/ 341 w 874"/>
                <a:gd name="T97" fmla="*/ 174 h 1136"/>
                <a:gd name="T98" fmla="*/ 437 w 874"/>
                <a:gd name="T99" fmla="*/ 148 h 1136"/>
                <a:gd name="T100" fmla="*/ 672 w 874"/>
                <a:gd name="T101" fmla="*/ 361 h 1136"/>
                <a:gd name="T102" fmla="*/ 805 w 874"/>
                <a:gd name="T103" fmla="*/ 361 h 1136"/>
                <a:gd name="T104" fmla="*/ 251 w 874"/>
                <a:gd name="T105" fmla="*/ 174 h 1136"/>
                <a:gd name="T106" fmla="*/ 297 w 874"/>
                <a:gd name="T107" fmla="*/ 174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4" h="1136">
                  <a:moveTo>
                    <a:pt x="504" y="282"/>
                  </a:moveTo>
                  <a:cubicBezTo>
                    <a:pt x="504" y="294"/>
                    <a:pt x="494" y="304"/>
                    <a:pt x="482" y="304"/>
                  </a:cubicBezTo>
                  <a:cubicBezTo>
                    <a:pt x="469" y="304"/>
                    <a:pt x="459" y="294"/>
                    <a:pt x="459" y="282"/>
                  </a:cubicBezTo>
                  <a:cubicBezTo>
                    <a:pt x="459" y="269"/>
                    <a:pt x="469" y="259"/>
                    <a:pt x="482" y="259"/>
                  </a:cubicBezTo>
                  <a:cubicBezTo>
                    <a:pt x="494" y="259"/>
                    <a:pt x="504" y="269"/>
                    <a:pt x="504" y="282"/>
                  </a:cubicBezTo>
                  <a:close/>
                  <a:moveTo>
                    <a:pt x="513" y="554"/>
                  </a:moveTo>
                  <a:cubicBezTo>
                    <a:pt x="501" y="554"/>
                    <a:pt x="490" y="564"/>
                    <a:pt x="490" y="577"/>
                  </a:cubicBezTo>
                  <a:cubicBezTo>
                    <a:pt x="490" y="589"/>
                    <a:pt x="501" y="599"/>
                    <a:pt x="513" y="599"/>
                  </a:cubicBezTo>
                  <a:cubicBezTo>
                    <a:pt x="526" y="599"/>
                    <a:pt x="536" y="589"/>
                    <a:pt x="536" y="577"/>
                  </a:cubicBezTo>
                  <a:cubicBezTo>
                    <a:pt x="536" y="564"/>
                    <a:pt x="526" y="554"/>
                    <a:pt x="513" y="554"/>
                  </a:cubicBezTo>
                  <a:close/>
                  <a:moveTo>
                    <a:pt x="183" y="582"/>
                  </a:moveTo>
                  <a:cubicBezTo>
                    <a:pt x="170" y="582"/>
                    <a:pt x="160" y="593"/>
                    <a:pt x="160" y="605"/>
                  </a:cubicBezTo>
                  <a:cubicBezTo>
                    <a:pt x="160" y="618"/>
                    <a:pt x="170" y="628"/>
                    <a:pt x="183" y="628"/>
                  </a:cubicBezTo>
                  <a:cubicBezTo>
                    <a:pt x="195" y="628"/>
                    <a:pt x="206" y="618"/>
                    <a:pt x="206" y="605"/>
                  </a:cubicBezTo>
                  <a:cubicBezTo>
                    <a:pt x="206" y="593"/>
                    <a:pt x="195" y="582"/>
                    <a:pt x="183" y="582"/>
                  </a:cubicBezTo>
                  <a:close/>
                  <a:moveTo>
                    <a:pt x="328" y="699"/>
                  </a:moveTo>
                  <a:cubicBezTo>
                    <a:pt x="316" y="699"/>
                    <a:pt x="306" y="709"/>
                    <a:pt x="306" y="722"/>
                  </a:cubicBezTo>
                  <a:cubicBezTo>
                    <a:pt x="306" y="734"/>
                    <a:pt x="316" y="744"/>
                    <a:pt x="328" y="744"/>
                  </a:cubicBezTo>
                  <a:cubicBezTo>
                    <a:pt x="341" y="744"/>
                    <a:pt x="351" y="734"/>
                    <a:pt x="351" y="722"/>
                  </a:cubicBezTo>
                  <a:cubicBezTo>
                    <a:pt x="351" y="709"/>
                    <a:pt x="341" y="699"/>
                    <a:pt x="328" y="699"/>
                  </a:cubicBezTo>
                  <a:close/>
                  <a:moveTo>
                    <a:pt x="739" y="338"/>
                  </a:moveTo>
                  <a:cubicBezTo>
                    <a:pt x="726" y="338"/>
                    <a:pt x="716" y="349"/>
                    <a:pt x="716" y="361"/>
                  </a:cubicBezTo>
                  <a:cubicBezTo>
                    <a:pt x="716" y="374"/>
                    <a:pt x="726" y="384"/>
                    <a:pt x="739" y="384"/>
                  </a:cubicBezTo>
                  <a:cubicBezTo>
                    <a:pt x="751" y="384"/>
                    <a:pt x="761" y="374"/>
                    <a:pt x="761" y="361"/>
                  </a:cubicBezTo>
                  <a:cubicBezTo>
                    <a:pt x="761" y="349"/>
                    <a:pt x="751" y="338"/>
                    <a:pt x="739" y="338"/>
                  </a:cubicBezTo>
                  <a:close/>
                  <a:moveTo>
                    <a:pt x="874" y="436"/>
                  </a:moveTo>
                  <a:cubicBezTo>
                    <a:pt x="874" y="540"/>
                    <a:pt x="837" y="641"/>
                    <a:pt x="769" y="720"/>
                  </a:cubicBezTo>
                  <a:cubicBezTo>
                    <a:pt x="747" y="741"/>
                    <a:pt x="611" y="880"/>
                    <a:pt x="611" y="1045"/>
                  </a:cubicBezTo>
                  <a:cubicBezTo>
                    <a:pt x="611" y="1136"/>
                    <a:pt x="611" y="1136"/>
                    <a:pt x="611" y="1136"/>
                  </a:cubicBezTo>
                  <a:cubicBezTo>
                    <a:pt x="263" y="1136"/>
                    <a:pt x="263" y="1136"/>
                    <a:pt x="263" y="1136"/>
                  </a:cubicBezTo>
                  <a:cubicBezTo>
                    <a:pt x="263" y="1045"/>
                    <a:pt x="263" y="1045"/>
                    <a:pt x="263" y="1045"/>
                  </a:cubicBezTo>
                  <a:cubicBezTo>
                    <a:pt x="263" y="880"/>
                    <a:pt x="127" y="741"/>
                    <a:pt x="105" y="720"/>
                  </a:cubicBezTo>
                  <a:cubicBezTo>
                    <a:pt x="37" y="641"/>
                    <a:pt x="0" y="540"/>
                    <a:pt x="0" y="436"/>
                  </a:cubicBezTo>
                  <a:cubicBezTo>
                    <a:pt x="0" y="195"/>
                    <a:pt x="196" y="0"/>
                    <a:pt x="437" y="0"/>
                  </a:cubicBezTo>
                  <a:cubicBezTo>
                    <a:pt x="678" y="0"/>
                    <a:pt x="874" y="195"/>
                    <a:pt x="874" y="436"/>
                  </a:cubicBezTo>
                  <a:close/>
                  <a:moveTo>
                    <a:pt x="250" y="605"/>
                  </a:moveTo>
                  <a:cubicBezTo>
                    <a:pt x="250" y="568"/>
                    <a:pt x="220" y="538"/>
                    <a:pt x="183" y="538"/>
                  </a:cubicBezTo>
                  <a:cubicBezTo>
                    <a:pt x="179" y="538"/>
                    <a:pt x="175" y="539"/>
                    <a:pt x="172" y="539"/>
                  </a:cubicBezTo>
                  <a:cubicBezTo>
                    <a:pt x="158" y="506"/>
                    <a:pt x="152" y="471"/>
                    <a:pt x="152" y="434"/>
                  </a:cubicBezTo>
                  <a:cubicBezTo>
                    <a:pt x="152" y="415"/>
                    <a:pt x="153" y="396"/>
                    <a:pt x="157" y="378"/>
                  </a:cubicBezTo>
                  <a:cubicBezTo>
                    <a:pt x="193" y="377"/>
                    <a:pt x="222" y="347"/>
                    <a:pt x="222" y="311"/>
                  </a:cubicBezTo>
                  <a:cubicBezTo>
                    <a:pt x="222" y="274"/>
                    <a:pt x="192" y="244"/>
                    <a:pt x="155" y="244"/>
                  </a:cubicBezTo>
                  <a:cubicBezTo>
                    <a:pt x="119" y="244"/>
                    <a:pt x="89" y="274"/>
                    <a:pt x="89" y="311"/>
                  </a:cubicBezTo>
                  <a:cubicBezTo>
                    <a:pt x="89" y="333"/>
                    <a:pt x="99" y="352"/>
                    <a:pt x="115" y="364"/>
                  </a:cubicBezTo>
                  <a:cubicBezTo>
                    <a:pt x="110" y="387"/>
                    <a:pt x="108" y="410"/>
                    <a:pt x="108" y="434"/>
                  </a:cubicBezTo>
                  <a:cubicBezTo>
                    <a:pt x="108" y="478"/>
                    <a:pt x="116" y="521"/>
                    <a:pt x="133" y="561"/>
                  </a:cubicBezTo>
                  <a:cubicBezTo>
                    <a:pt x="123" y="573"/>
                    <a:pt x="116" y="588"/>
                    <a:pt x="116" y="605"/>
                  </a:cubicBezTo>
                  <a:cubicBezTo>
                    <a:pt x="116" y="642"/>
                    <a:pt x="146" y="672"/>
                    <a:pt x="183" y="672"/>
                  </a:cubicBezTo>
                  <a:cubicBezTo>
                    <a:pt x="220" y="672"/>
                    <a:pt x="250" y="642"/>
                    <a:pt x="250" y="605"/>
                  </a:cubicBezTo>
                  <a:close/>
                  <a:moveTo>
                    <a:pt x="576" y="555"/>
                  </a:moveTo>
                  <a:cubicBezTo>
                    <a:pt x="597" y="532"/>
                    <a:pt x="611" y="503"/>
                    <a:pt x="618" y="473"/>
                  </a:cubicBezTo>
                  <a:cubicBezTo>
                    <a:pt x="646" y="465"/>
                    <a:pt x="667" y="439"/>
                    <a:pt x="667" y="409"/>
                  </a:cubicBezTo>
                  <a:cubicBezTo>
                    <a:pt x="667" y="372"/>
                    <a:pt x="637" y="342"/>
                    <a:pt x="600" y="342"/>
                  </a:cubicBezTo>
                  <a:cubicBezTo>
                    <a:pt x="563" y="342"/>
                    <a:pt x="533" y="372"/>
                    <a:pt x="533" y="409"/>
                  </a:cubicBezTo>
                  <a:cubicBezTo>
                    <a:pt x="533" y="436"/>
                    <a:pt x="550" y="459"/>
                    <a:pt x="573" y="470"/>
                  </a:cubicBezTo>
                  <a:cubicBezTo>
                    <a:pt x="568" y="488"/>
                    <a:pt x="560" y="505"/>
                    <a:pt x="548" y="520"/>
                  </a:cubicBezTo>
                  <a:cubicBezTo>
                    <a:pt x="538" y="514"/>
                    <a:pt x="526" y="510"/>
                    <a:pt x="513" y="510"/>
                  </a:cubicBezTo>
                  <a:cubicBezTo>
                    <a:pt x="476" y="510"/>
                    <a:pt x="446" y="540"/>
                    <a:pt x="446" y="577"/>
                  </a:cubicBezTo>
                  <a:cubicBezTo>
                    <a:pt x="446" y="613"/>
                    <a:pt x="476" y="643"/>
                    <a:pt x="513" y="643"/>
                  </a:cubicBezTo>
                  <a:cubicBezTo>
                    <a:pt x="550" y="643"/>
                    <a:pt x="580" y="613"/>
                    <a:pt x="580" y="577"/>
                  </a:cubicBezTo>
                  <a:cubicBezTo>
                    <a:pt x="580" y="569"/>
                    <a:pt x="579" y="562"/>
                    <a:pt x="576" y="555"/>
                  </a:cubicBezTo>
                  <a:close/>
                  <a:moveTo>
                    <a:pt x="548" y="282"/>
                  </a:moveTo>
                  <a:cubicBezTo>
                    <a:pt x="548" y="245"/>
                    <a:pt x="519" y="215"/>
                    <a:pt x="482" y="215"/>
                  </a:cubicBezTo>
                  <a:cubicBezTo>
                    <a:pt x="457" y="215"/>
                    <a:pt x="435" y="229"/>
                    <a:pt x="423" y="250"/>
                  </a:cubicBezTo>
                  <a:cubicBezTo>
                    <a:pt x="328" y="257"/>
                    <a:pt x="252" y="337"/>
                    <a:pt x="252" y="434"/>
                  </a:cubicBezTo>
                  <a:cubicBezTo>
                    <a:pt x="252" y="474"/>
                    <a:pt x="265" y="514"/>
                    <a:pt x="290" y="546"/>
                  </a:cubicBezTo>
                  <a:cubicBezTo>
                    <a:pt x="286" y="554"/>
                    <a:pt x="284" y="563"/>
                    <a:pt x="284" y="572"/>
                  </a:cubicBezTo>
                  <a:cubicBezTo>
                    <a:pt x="284" y="609"/>
                    <a:pt x="314" y="639"/>
                    <a:pt x="351" y="639"/>
                  </a:cubicBezTo>
                  <a:cubicBezTo>
                    <a:pt x="388" y="639"/>
                    <a:pt x="418" y="609"/>
                    <a:pt x="418" y="572"/>
                  </a:cubicBezTo>
                  <a:cubicBezTo>
                    <a:pt x="418" y="535"/>
                    <a:pt x="388" y="505"/>
                    <a:pt x="351" y="505"/>
                  </a:cubicBezTo>
                  <a:cubicBezTo>
                    <a:pt x="340" y="505"/>
                    <a:pt x="330" y="508"/>
                    <a:pt x="320" y="513"/>
                  </a:cubicBezTo>
                  <a:cubicBezTo>
                    <a:pt x="305" y="490"/>
                    <a:pt x="296" y="462"/>
                    <a:pt x="296" y="434"/>
                  </a:cubicBezTo>
                  <a:cubicBezTo>
                    <a:pt x="296" y="363"/>
                    <a:pt x="348" y="305"/>
                    <a:pt x="416" y="295"/>
                  </a:cubicBezTo>
                  <a:cubicBezTo>
                    <a:pt x="422" y="325"/>
                    <a:pt x="449" y="348"/>
                    <a:pt x="482" y="348"/>
                  </a:cubicBezTo>
                  <a:cubicBezTo>
                    <a:pt x="519" y="348"/>
                    <a:pt x="548" y="318"/>
                    <a:pt x="548" y="282"/>
                  </a:cubicBezTo>
                  <a:close/>
                  <a:moveTo>
                    <a:pt x="770" y="588"/>
                  </a:moveTo>
                  <a:cubicBezTo>
                    <a:pt x="770" y="551"/>
                    <a:pt x="740" y="521"/>
                    <a:pt x="703" y="521"/>
                  </a:cubicBezTo>
                  <a:cubicBezTo>
                    <a:pt x="667" y="521"/>
                    <a:pt x="637" y="551"/>
                    <a:pt x="637" y="588"/>
                  </a:cubicBezTo>
                  <a:cubicBezTo>
                    <a:pt x="637" y="602"/>
                    <a:pt x="641" y="615"/>
                    <a:pt x="648" y="626"/>
                  </a:cubicBezTo>
                  <a:cubicBezTo>
                    <a:pt x="594" y="685"/>
                    <a:pt x="518" y="719"/>
                    <a:pt x="437" y="719"/>
                  </a:cubicBezTo>
                  <a:cubicBezTo>
                    <a:pt x="423" y="719"/>
                    <a:pt x="409" y="718"/>
                    <a:pt x="395" y="716"/>
                  </a:cubicBezTo>
                  <a:cubicBezTo>
                    <a:pt x="392" y="682"/>
                    <a:pt x="363" y="655"/>
                    <a:pt x="328" y="655"/>
                  </a:cubicBezTo>
                  <a:cubicBezTo>
                    <a:pt x="292" y="655"/>
                    <a:pt x="262" y="685"/>
                    <a:pt x="262" y="722"/>
                  </a:cubicBezTo>
                  <a:cubicBezTo>
                    <a:pt x="262" y="759"/>
                    <a:pt x="292" y="788"/>
                    <a:pt x="328" y="788"/>
                  </a:cubicBezTo>
                  <a:cubicBezTo>
                    <a:pt x="351" y="788"/>
                    <a:pt x="372" y="777"/>
                    <a:pt x="384" y="759"/>
                  </a:cubicBezTo>
                  <a:cubicBezTo>
                    <a:pt x="401" y="762"/>
                    <a:pt x="419" y="763"/>
                    <a:pt x="437" y="763"/>
                  </a:cubicBezTo>
                  <a:cubicBezTo>
                    <a:pt x="532" y="763"/>
                    <a:pt x="622" y="723"/>
                    <a:pt x="684" y="652"/>
                  </a:cubicBezTo>
                  <a:cubicBezTo>
                    <a:pt x="690" y="654"/>
                    <a:pt x="697" y="655"/>
                    <a:pt x="703" y="655"/>
                  </a:cubicBezTo>
                  <a:cubicBezTo>
                    <a:pt x="740" y="655"/>
                    <a:pt x="770" y="625"/>
                    <a:pt x="770" y="588"/>
                  </a:cubicBezTo>
                  <a:close/>
                  <a:moveTo>
                    <a:pt x="805" y="361"/>
                  </a:moveTo>
                  <a:cubicBezTo>
                    <a:pt x="805" y="324"/>
                    <a:pt x="776" y="294"/>
                    <a:pt x="739" y="294"/>
                  </a:cubicBezTo>
                  <a:cubicBezTo>
                    <a:pt x="738" y="294"/>
                    <a:pt x="737" y="295"/>
                    <a:pt x="736" y="295"/>
                  </a:cubicBezTo>
                  <a:cubicBezTo>
                    <a:pt x="682" y="178"/>
                    <a:pt x="566" y="104"/>
                    <a:pt x="437" y="104"/>
                  </a:cubicBezTo>
                  <a:cubicBezTo>
                    <a:pt x="396" y="104"/>
                    <a:pt x="357" y="112"/>
                    <a:pt x="320" y="126"/>
                  </a:cubicBezTo>
                  <a:cubicBezTo>
                    <a:pt x="308" y="115"/>
                    <a:pt x="292" y="108"/>
                    <a:pt x="274" y="108"/>
                  </a:cubicBezTo>
                  <a:cubicBezTo>
                    <a:pt x="237" y="108"/>
                    <a:pt x="207" y="138"/>
                    <a:pt x="207" y="174"/>
                  </a:cubicBezTo>
                  <a:cubicBezTo>
                    <a:pt x="207" y="211"/>
                    <a:pt x="237" y="241"/>
                    <a:pt x="274" y="241"/>
                  </a:cubicBezTo>
                  <a:cubicBezTo>
                    <a:pt x="311" y="241"/>
                    <a:pt x="341" y="211"/>
                    <a:pt x="341" y="174"/>
                  </a:cubicBezTo>
                  <a:cubicBezTo>
                    <a:pt x="341" y="171"/>
                    <a:pt x="341" y="168"/>
                    <a:pt x="340" y="165"/>
                  </a:cubicBezTo>
                  <a:cubicBezTo>
                    <a:pt x="371" y="154"/>
                    <a:pt x="404" y="148"/>
                    <a:pt x="437" y="148"/>
                  </a:cubicBezTo>
                  <a:cubicBezTo>
                    <a:pt x="548" y="148"/>
                    <a:pt x="648" y="212"/>
                    <a:pt x="695" y="311"/>
                  </a:cubicBezTo>
                  <a:cubicBezTo>
                    <a:pt x="681" y="323"/>
                    <a:pt x="672" y="341"/>
                    <a:pt x="672" y="361"/>
                  </a:cubicBezTo>
                  <a:cubicBezTo>
                    <a:pt x="672" y="398"/>
                    <a:pt x="702" y="428"/>
                    <a:pt x="739" y="428"/>
                  </a:cubicBezTo>
                  <a:cubicBezTo>
                    <a:pt x="776" y="428"/>
                    <a:pt x="805" y="398"/>
                    <a:pt x="805" y="361"/>
                  </a:cubicBezTo>
                  <a:close/>
                  <a:moveTo>
                    <a:pt x="274" y="152"/>
                  </a:moveTo>
                  <a:cubicBezTo>
                    <a:pt x="262" y="152"/>
                    <a:pt x="251" y="162"/>
                    <a:pt x="251" y="174"/>
                  </a:cubicBezTo>
                  <a:cubicBezTo>
                    <a:pt x="251" y="187"/>
                    <a:pt x="262" y="197"/>
                    <a:pt x="274" y="197"/>
                  </a:cubicBezTo>
                  <a:cubicBezTo>
                    <a:pt x="287" y="197"/>
                    <a:pt x="297" y="187"/>
                    <a:pt x="297" y="174"/>
                  </a:cubicBezTo>
                  <a:cubicBezTo>
                    <a:pt x="297" y="162"/>
                    <a:pt x="287" y="152"/>
                    <a:pt x="274" y="152"/>
                  </a:cubicBezTo>
                  <a:close/>
                </a:path>
              </a:pathLst>
            </a:custGeom>
            <a:solidFill>
              <a:srgbClr val="006C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sp>
        <p:nvSpPr>
          <p:cNvPr id="105" name="Rectangle 104"/>
          <p:cNvSpPr/>
          <p:nvPr/>
        </p:nvSpPr>
        <p:spPr>
          <a:xfrm>
            <a:off x="10351343" y="127348"/>
            <a:ext cx="1856756" cy="393004"/>
          </a:xfrm>
          <a:prstGeom prst="rect">
            <a:avLst/>
          </a:prstGeom>
          <a:noFill/>
          <a:ln w="9525" cap="rnd" cmpd="sng" algn="ctr">
            <a:noFill/>
            <a:prstDash val="sysDot"/>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rgbClr val="9A9A9A"/>
                </a:solidFill>
                <a:prstDash val="sysDot"/>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sz="1600" i="1" dirty="0">
                <a:solidFill>
                  <a:srgbClr val="7F7F7F"/>
                </a:solidFill>
              </a:rPr>
              <a:t>Sample list – not exhaustive</a:t>
            </a:r>
          </a:p>
        </p:txBody>
      </p:sp>
      <p:cxnSp>
        <p:nvCxnSpPr>
          <p:cNvPr id="106" name="Straight Connector 105"/>
          <p:cNvCxnSpPr/>
          <p:nvPr/>
        </p:nvCxnSpPr>
        <p:spPr>
          <a:xfrm>
            <a:off x="10351343" y="72204"/>
            <a:ext cx="1767916" cy="0"/>
          </a:xfrm>
          <a:prstGeom prst="line">
            <a:avLst/>
          </a:prstGeom>
          <a:ln w="9525" cap="rnd" cmpd="sng" algn="ctr">
            <a:solidFill>
              <a:srgbClr val="9A9A9A"/>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0351343" y="553403"/>
            <a:ext cx="1767916" cy="0"/>
          </a:xfrm>
          <a:prstGeom prst="line">
            <a:avLst/>
          </a:prstGeom>
          <a:ln w="9525" cap="rnd" cmpd="sng" algn="ctr">
            <a:solidFill>
              <a:srgbClr val="9A9A9A"/>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848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1" y="1171972"/>
            <a:ext cx="3218688" cy="4514056"/>
          </a:xfrm>
        </p:spPr>
        <p:txBody>
          <a:bodyPr>
            <a:spAutoFit/>
          </a:bodyPr>
          <a:lstStyle/>
          <a:p>
            <a:pPr>
              <a:lnSpc>
                <a:spcPts val="3200"/>
              </a:lnSpc>
            </a:pPr>
            <a:r>
              <a:rPr lang="en-US" dirty="0"/>
              <a:t>Meeting the 3% subsidy cap will require some combination of ridership increases, cost reductions, changes to service levels, and/or fare increases</a:t>
            </a:r>
          </a:p>
        </p:txBody>
      </p:sp>
      <p:sp>
        <p:nvSpPr>
          <p:cNvPr id="4" name="Slide Number Placeholder 3"/>
          <p:cNvSpPr>
            <a:spLocks noGrp="1"/>
          </p:cNvSpPr>
          <p:nvPr>
            <p:ph type="sldNum" sz="quarter" idx="12"/>
          </p:nvPr>
        </p:nvSpPr>
        <p:spPr/>
        <p:txBody>
          <a:bodyPr/>
          <a:lstStyle/>
          <a:p>
            <a:fld id="{BBDE5477-E857-49F4-AAAF-4FAD287E2330}" type="slidenum">
              <a:rPr lang="en-US" smtClean="0"/>
              <a:pPr/>
              <a:t>29</a:t>
            </a:fld>
            <a:endParaRPr lang="en-US"/>
          </a:p>
        </p:txBody>
      </p:sp>
      <p:grpSp>
        <p:nvGrpSpPr>
          <p:cNvPr id="3" name="Group 2">
            <a:extLst>
              <a:ext uri="{FF2B5EF4-FFF2-40B4-BE49-F238E27FC236}">
                <a16:creationId xmlns:a16="http://schemas.microsoft.com/office/drawing/2014/main" id="{7DB03A3E-7F0D-426B-9EF9-6AEB04DF1A8E}"/>
              </a:ext>
            </a:extLst>
          </p:cNvPr>
          <p:cNvGrpSpPr/>
          <p:nvPr/>
        </p:nvGrpSpPr>
        <p:grpSpPr>
          <a:xfrm>
            <a:off x="5234844" y="323259"/>
            <a:ext cx="6098986" cy="5982382"/>
            <a:chOff x="5726496" y="323259"/>
            <a:chExt cx="6098986" cy="5982382"/>
          </a:xfrm>
        </p:grpSpPr>
        <p:grpSp>
          <p:nvGrpSpPr>
            <p:cNvPr id="16" name="Group 15"/>
            <p:cNvGrpSpPr/>
            <p:nvPr/>
          </p:nvGrpSpPr>
          <p:grpSpPr>
            <a:xfrm>
              <a:off x="9868666" y="2463128"/>
              <a:ext cx="1956816" cy="1691640"/>
              <a:chOff x="9716266" y="2189667"/>
              <a:chExt cx="2165679" cy="1840932"/>
            </a:xfrm>
          </p:grpSpPr>
          <p:pic>
            <p:nvPicPr>
              <p:cNvPr id="15" name="Picture 14"/>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8965" b="18419"/>
              <a:stretch/>
            </p:blipFill>
            <p:spPr>
              <a:xfrm>
                <a:off x="9990723" y="2539592"/>
                <a:ext cx="1616765" cy="1012330"/>
              </a:xfrm>
              <a:prstGeom prst="rect">
                <a:avLst/>
              </a:prstGeom>
            </p:spPr>
          </p:pic>
          <p:grpSp>
            <p:nvGrpSpPr>
              <p:cNvPr id="12" name="Group 11"/>
              <p:cNvGrpSpPr/>
              <p:nvPr/>
            </p:nvGrpSpPr>
            <p:grpSpPr>
              <a:xfrm>
                <a:off x="9716266" y="2189667"/>
                <a:ext cx="2165679" cy="1840932"/>
                <a:chOff x="6826469" y="373492"/>
                <a:chExt cx="2443655" cy="2353942"/>
              </a:xfrm>
            </p:grpSpPr>
            <p:sp>
              <p:nvSpPr>
                <p:cNvPr id="13" name="BcgText 2"/>
                <p:cNvSpPr txBox="1"/>
                <p:nvPr/>
              </p:nvSpPr>
              <p:spPr>
                <a:xfrm>
                  <a:off x="7104445" y="1927938"/>
                  <a:ext cx="1933200" cy="572972"/>
                </a:xfrm>
                <a:prstGeom prst="rect">
                  <a:avLst/>
                </a:prstGeom>
              </p:spPr>
              <p:txBody>
                <a:bodyPr vert="horz" wrap="square" lIns="0" tIns="7200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575757"/>
                      </a:solidFill>
                    </a:rPr>
                    <a:t>Ridership</a:t>
                  </a:r>
                </a:p>
              </p:txBody>
            </p:sp>
            <p:sp>
              <p:nvSpPr>
                <p:cNvPr id="14" name="Oval 13"/>
                <p:cNvSpPr/>
                <p:nvPr/>
              </p:nvSpPr>
              <p:spPr>
                <a:xfrm>
                  <a:off x="6826469" y="373492"/>
                  <a:ext cx="2443655" cy="2353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p:cNvGrpSpPr/>
            <p:nvPr/>
          </p:nvGrpSpPr>
          <p:grpSpPr>
            <a:xfrm>
              <a:off x="7751320" y="4615881"/>
              <a:ext cx="1959645" cy="1689760"/>
              <a:chOff x="9716266" y="2189667"/>
              <a:chExt cx="2165679" cy="1840932"/>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1408" y="2460762"/>
                <a:ext cx="1012330" cy="1012330"/>
              </a:xfrm>
              <a:prstGeom prst="rect">
                <a:avLst/>
              </a:prstGeom>
            </p:spPr>
          </p:pic>
          <p:grpSp>
            <p:nvGrpSpPr>
              <p:cNvPr id="19" name="Group 18"/>
              <p:cNvGrpSpPr/>
              <p:nvPr/>
            </p:nvGrpSpPr>
            <p:grpSpPr>
              <a:xfrm>
                <a:off x="9716266" y="2189667"/>
                <a:ext cx="2165679" cy="1840932"/>
                <a:chOff x="6826469" y="373492"/>
                <a:chExt cx="2443655" cy="2353942"/>
              </a:xfrm>
            </p:grpSpPr>
            <p:sp>
              <p:nvSpPr>
                <p:cNvPr id="20" name="BcgText 2"/>
                <p:cNvSpPr txBox="1"/>
                <p:nvPr/>
              </p:nvSpPr>
              <p:spPr>
                <a:xfrm>
                  <a:off x="7104445" y="1948097"/>
                  <a:ext cx="1933200" cy="572971"/>
                </a:xfrm>
                <a:prstGeom prst="rect">
                  <a:avLst/>
                </a:prstGeom>
              </p:spPr>
              <p:txBody>
                <a:bodyPr vert="horz" wrap="square" lIns="0" tIns="7200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575757"/>
                      </a:solidFill>
                    </a:rPr>
                    <a:t>Cost Savings</a:t>
                  </a:r>
                </a:p>
              </p:txBody>
            </p:sp>
            <p:sp>
              <p:nvSpPr>
                <p:cNvPr id="21" name="Oval 20"/>
                <p:cNvSpPr/>
                <p:nvPr/>
              </p:nvSpPr>
              <p:spPr>
                <a:xfrm>
                  <a:off x="6826469" y="373492"/>
                  <a:ext cx="2443655" cy="2353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5726496" y="2463128"/>
              <a:ext cx="1956816" cy="1691640"/>
              <a:chOff x="9716266" y="2189667"/>
              <a:chExt cx="2165679" cy="1840932"/>
            </a:xfrm>
          </p:grpSpPr>
          <p:pic>
            <p:nvPicPr>
              <p:cNvPr id="23" name="Picture 22"/>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12453" y="2384930"/>
                <a:ext cx="1173304" cy="1173304"/>
              </a:xfrm>
              <a:prstGeom prst="rect">
                <a:avLst/>
              </a:prstGeom>
            </p:spPr>
          </p:pic>
          <p:grpSp>
            <p:nvGrpSpPr>
              <p:cNvPr id="24" name="Group 23"/>
              <p:cNvGrpSpPr/>
              <p:nvPr/>
            </p:nvGrpSpPr>
            <p:grpSpPr>
              <a:xfrm>
                <a:off x="9716266" y="2189667"/>
                <a:ext cx="2165679" cy="1840932"/>
                <a:chOff x="6826469" y="373492"/>
                <a:chExt cx="2443655" cy="2353942"/>
              </a:xfrm>
            </p:grpSpPr>
            <p:sp>
              <p:nvSpPr>
                <p:cNvPr id="25" name="BcgText 2"/>
                <p:cNvSpPr txBox="1"/>
                <p:nvPr/>
              </p:nvSpPr>
              <p:spPr>
                <a:xfrm>
                  <a:off x="7104445" y="1968256"/>
                  <a:ext cx="1933200" cy="572971"/>
                </a:xfrm>
                <a:prstGeom prst="rect">
                  <a:avLst/>
                </a:prstGeom>
              </p:spPr>
              <p:txBody>
                <a:bodyPr vert="horz" wrap="square" lIns="0" tIns="7200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575757"/>
                      </a:solidFill>
                    </a:rPr>
                    <a:t>Fares</a:t>
                  </a:r>
                </a:p>
              </p:txBody>
            </p:sp>
            <p:sp>
              <p:nvSpPr>
                <p:cNvPr id="26" name="Oval 25"/>
                <p:cNvSpPr/>
                <p:nvPr/>
              </p:nvSpPr>
              <p:spPr>
                <a:xfrm>
                  <a:off x="6826469" y="373492"/>
                  <a:ext cx="2443655" cy="2353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p:cNvGrpSpPr/>
            <p:nvPr/>
          </p:nvGrpSpPr>
          <p:grpSpPr>
            <a:xfrm>
              <a:off x="7766051" y="323259"/>
              <a:ext cx="1956816" cy="1691640"/>
              <a:chOff x="9716266" y="2189667"/>
              <a:chExt cx="2165679" cy="1840932"/>
            </a:xfrm>
          </p:grpSpPr>
          <p:pic>
            <p:nvPicPr>
              <p:cNvPr id="29" name="Picture 28"/>
              <p:cNvPicPr>
                <a:picLocks noChangeAspect="1"/>
              </p:cNvPicPr>
              <p:nvPr/>
            </p:nvPicPr>
            <p:blipFill rotWithShape="1">
              <a:blip r:embed="rId5">
                <a:extLst>
                  <a:ext uri="{28A0092B-C50C-407E-A947-70E740481C1C}">
                    <a14:useLocalDpi xmlns:a14="http://schemas.microsoft.com/office/drawing/2010/main" val="0"/>
                  </a:ext>
                </a:extLst>
              </a:blip>
              <a:srcRect l="33149" r="30034"/>
              <a:stretch/>
            </p:blipFill>
            <p:spPr>
              <a:xfrm>
                <a:off x="10337084" y="2189667"/>
                <a:ext cx="924043" cy="1262839"/>
              </a:xfrm>
              <a:prstGeom prst="rect">
                <a:avLst/>
              </a:prstGeom>
            </p:spPr>
          </p:pic>
          <p:grpSp>
            <p:nvGrpSpPr>
              <p:cNvPr id="30" name="Group 29"/>
              <p:cNvGrpSpPr/>
              <p:nvPr/>
            </p:nvGrpSpPr>
            <p:grpSpPr>
              <a:xfrm>
                <a:off x="9716266" y="2189667"/>
                <a:ext cx="2165679" cy="1840932"/>
                <a:chOff x="6826469" y="373492"/>
                <a:chExt cx="2443655" cy="2353942"/>
              </a:xfrm>
            </p:grpSpPr>
            <p:sp>
              <p:nvSpPr>
                <p:cNvPr id="31" name="BcgText 2"/>
                <p:cNvSpPr txBox="1"/>
                <p:nvPr/>
              </p:nvSpPr>
              <p:spPr>
                <a:xfrm>
                  <a:off x="7104445" y="1927938"/>
                  <a:ext cx="1933200" cy="572972"/>
                </a:xfrm>
                <a:prstGeom prst="rect">
                  <a:avLst/>
                </a:prstGeom>
              </p:spPr>
              <p:txBody>
                <a:bodyPr vert="horz" wrap="square" lIns="0" tIns="7200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575757"/>
                      </a:solidFill>
                    </a:rPr>
                    <a:t>Service Levels</a:t>
                  </a:r>
                </a:p>
              </p:txBody>
            </p:sp>
            <p:sp>
              <p:nvSpPr>
                <p:cNvPr id="32" name="Oval 31"/>
                <p:cNvSpPr/>
                <p:nvPr/>
              </p:nvSpPr>
              <p:spPr>
                <a:xfrm>
                  <a:off x="6826469" y="373492"/>
                  <a:ext cx="2443655" cy="2353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1" name="Straight Arrow Connector 50"/>
            <p:cNvCxnSpPr>
              <a:stCxn id="26" idx="6"/>
              <a:endCxn id="14" idx="2"/>
            </p:cNvCxnSpPr>
            <p:nvPr/>
          </p:nvCxnSpPr>
          <p:spPr>
            <a:xfrm>
              <a:off x="7683312" y="3308948"/>
              <a:ext cx="2185354" cy="0"/>
            </a:xfrm>
            <a:prstGeom prst="straightConnector1">
              <a:avLst/>
            </a:prstGeom>
            <a:ln w="28575">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21" idx="0"/>
              <a:endCxn id="32" idx="4"/>
            </p:cNvCxnSpPr>
            <p:nvPr/>
          </p:nvCxnSpPr>
          <p:spPr>
            <a:xfrm flipV="1">
              <a:off x="8731143" y="2014899"/>
              <a:ext cx="13316" cy="2600982"/>
            </a:xfrm>
            <a:prstGeom prst="straightConnector1">
              <a:avLst/>
            </a:prstGeom>
            <a:ln w="28575">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Curved Connector 57"/>
            <p:cNvCxnSpPr>
              <a:stCxn id="21" idx="6"/>
            </p:cNvCxnSpPr>
            <p:nvPr/>
          </p:nvCxnSpPr>
          <p:spPr>
            <a:xfrm flipV="1">
              <a:off x="9710965" y="4154768"/>
              <a:ext cx="1277601" cy="1305993"/>
            </a:xfrm>
            <a:prstGeom prst="curvedConnector2">
              <a:avLst/>
            </a:prstGeom>
            <a:ln w="28575">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9" name="Curved Connector 58"/>
            <p:cNvCxnSpPr>
              <a:stCxn id="21" idx="2"/>
              <a:endCxn id="26" idx="4"/>
            </p:cNvCxnSpPr>
            <p:nvPr/>
          </p:nvCxnSpPr>
          <p:spPr>
            <a:xfrm rot="10800000">
              <a:off x="6704904" y="4154769"/>
              <a:ext cx="1046416" cy="1305993"/>
            </a:xfrm>
            <a:prstGeom prst="curvedConnector2">
              <a:avLst/>
            </a:prstGeom>
            <a:ln w="28575">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Curved Connector 59"/>
            <p:cNvCxnSpPr>
              <a:endCxn id="32" idx="2"/>
            </p:cNvCxnSpPr>
            <p:nvPr/>
          </p:nvCxnSpPr>
          <p:spPr>
            <a:xfrm rot="5400000" flipH="1" flipV="1">
              <a:off x="6588453" y="1285531"/>
              <a:ext cx="1294049" cy="1061147"/>
            </a:xfrm>
            <a:prstGeom prst="curvedConnector2">
              <a:avLst/>
            </a:prstGeom>
            <a:ln w="28575">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1" name="Curved Connector 60"/>
            <p:cNvCxnSpPr>
              <a:stCxn id="14" idx="0"/>
              <a:endCxn id="32" idx="6"/>
            </p:cNvCxnSpPr>
            <p:nvPr/>
          </p:nvCxnSpPr>
          <p:spPr>
            <a:xfrm rot="16200000" flipV="1">
              <a:off x="9637947" y="1254000"/>
              <a:ext cx="1294049" cy="1124207"/>
            </a:xfrm>
            <a:prstGeom prst="curvedConnector2">
              <a:avLst/>
            </a:prstGeom>
            <a:ln w="28575">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1439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47809" y="2608177"/>
            <a:ext cx="10475088" cy="1863725"/>
          </a:xfrm>
        </p:spPr>
        <p:txBody>
          <a:bodyPr/>
          <a:lstStyle/>
          <a:p>
            <a:r>
              <a:rPr lang="en-US" sz="4400" dirty="0"/>
              <a:t>Existing structures and formulas determine how </a:t>
            </a:r>
            <a:r>
              <a:rPr lang="en-US" sz="4400" dirty="0">
                <a:solidFill>
                  <a:schemeClr val="accent2"/>
                </a:solidFill>
              </a:rPr>
              <a:t>services are paid for</a:t>
            </a:r>
          </a:p>
        </p:txBody>
      </p:sp>
      <p:sp>
        <p:nvSpPr>
          <p:cNvPr id="4" name="Slide Number Placeholder 3"/>
          <p:cNvSpPr>
            <a:spLocks noGrp="1"/>
          </p:cNvSpPr>
          <p:nvPr>
            <p:ph type="sldNum" sz="quarter" idx="13"/>
          </p:nvPr>
        </p:nvSpPr>
        <p:spPr/>
        <p:txBody>
          <a:bodyPr/>
          <a:lstStyle/>
          <a:p>
            <a:fld id="{BBDE5477-E857-49F4-AAAF-4FAD287E2330}" type="slidenum">
              <a:rPr lang="en-US" smtClean="0"/>
              <a:pPr/>
              <a:t>30</a:t>
            </a:fld>
            <a:endParaRPr lang="en-US"/>
          </a:p>
        </p:txBody>
      </p:sp>
      <p:grpSp>
        <p:nvGrpSpPr>
          <p:cNvPr id="7" name="Group 6"/>
          <p:cNvGrpSpPr>
            <a:grpSpLocks noChangeAspect="1"/>
          </p:cNvGrpSpPr>
          <p:nvPr/>
        </p:nvGrpSpPr>
        <p:grpSpPr>
          <a:xfrm>
            <a:off x="666371" y="1254843"/>
            <a:ext cx="1195520" cy="1195520"/>
            <a:chOff x="5235737" y="2605279"/>
            <a:chExt cx="1645920" cy="1645920"/>
          </a:xfrm>
        </p:grpSpPr>
        <p:sp>
          <p:nvSpPr>
            <p:cNvPr id="8" name="AutoShape 3"/>
            <p:cNvSpPr>
              <a:spLocks noChangeAspect="1" noChangeArrowheads="1" noTextEdit="1"/>
            </p:cNvSpPr>
            <p:nvPr/>
          </p:nvSpPr>
          <p:spPr bwMode="auto">
            <a:xfrm>
              <a:off x="5235737" y="2605279"/>
              <a:ext cx="164592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nvGrpSpPr>
            <p:cNvPr id="9" name="Group 8"/>
            <p:cNvGrpSpPr/>
            <p:nvPr/>
          </p:nvGrpSpPr>
          <p:grpSpPr>
            <a:xfrm>
              <a:off x="5372009" y="3044546"/>
              <a:ext cx="1373376" cy="767386"/>
              <a:chOff x="5372009" y="3044546"/>
              <a:chExt cx="1373376" cy="767386"/>
            </a:xfrm>
            <a:solidFill>
              <a:schemeClr val="bg1"/>
            </a:solidFill>
          </p:grpSpPr>
          <p:sp>
            <p:nvSpPr>
              <p:cNvPr id="10" name="Freeform 9"/>
              <p:cNvSpPr>
                <a:spLocks/>
              </p:cNvSpPr>
              <p:nvPr/>
            </p:nvSpPr>
            <p:spPr bwMode="auto">
              <a:xfrm>
                <a:off x="5766359" y="3044546"/>
                <a:ext cx="979026" cy="542042"/>
              </a:xfrm>
              <a:custGeom>
                <a:avLst/>
                <a:gdLst>
                  <a:gd name="T0" fmla="*/ 1369 w 1369"/>
                  <a:gd name="T1" fmla="*/ 22 h 760"/>
                  <a:gd name="T2" fmla="*/ 1369 w 1369"/>
                  <a:gd name="T3" fmla="*/ 465 h 760"/>
                  <a:gd name="T4" fmla="*/ 1358 w 1369"/>
                  <a:gd name="T5" fmla="*/ 484 h 760"/>
                  <a:gd name="T6" fmla="*/ 936 w 1369"/>
                  <a:gd name="T7" fmla="*/ 724 h 760"/>
                  <a:gd name="T8" fmla="*/ 794 w 1369"/>
                  <a:gd name="T9" fmla="*/ 758 h 760"/>
                  <a:gd name="T10" fmla="*/ 535 w 1369"/>
                  <a:gd name="T11" fmla="*/ 744 h 760"/>
                  <a:gd name="T12" fmla="*/ 491 w 1369"/>
                  <a:gd name="T13" fmla="*/ 742 h 760"/>
                  <a:gd name="T14" fmla="*/ 369 w 1369"/>
                  <a:gd name="T15" fmla="*/ 736 h 760"/>
                  <a:gd name="T16" fmla="*/ 264 w 1369"/>
                  <a:gd name="T17" fmla="*/ 625 h 760"/>
                  <a:gd name="T18" fmla="*/ 364 w 1369"/>
                  <a:gd name="T19" fmla="*/ 515 h 760"/>
                  <a:gd name="T20" fmla="*/ 491 w 1369"/>
                  <a:gd name="T21" fmla="*/ 503 h 760"/>
                  <a:gd name="T22" fmla="*/ 535 w 1369"/>
                  <a:gd name="T23" fmla="*/ 500 h 760"/>
                  <a:gd name="T24" fmla="*/ 535 w 1369"/>
                  <a:gd name="T25" fmla="*/ 471 h 760"/>
                  <a:gd name="T26" fmla="*/ 595 w 1369"/>
                  <a:gd name="T27" fmla="*/ 495 h 760"/>
                  <a:gd name="T28" fmla="*/ 609 w 1369"/>
                  <a:gd name="T29" fmla="*/ 519 h 760"/>
                  <a:gd name="T30" fmla="*/ 589 w 1369"/>
                  <a:gd name="T31" fmla="*/ 537 h 760"/>
                  <a:gd name="T32" fmla="*/ 535 w 1369"/>
                  <a:gd name="T33" fmla="*/ 543 h 760"/>
                  <a:gd name="T34" fmla="*/ 491 w 1369"/>
                  <a:gd name="T35" fmla="*/ 547 h 760"/>
                  <a:gd name="T36" fmla="*/ 368 w 1369"/>
                  <a:gd name="T37" fmla="*/ 559 h 760"/>
                  <a:gd name="T38" fmla="*/ 308 w 1369"/>
                  <a:gd name="T39" fmla="*/ 625 h 760"/>
                  <a:gd name="T40" fmla="*/ 371 w 1369"/>
                  <a:gd name="T41" fmla="*/ 692 h 760"/>
                  <a:gd name="T42" fmla="*/ 491 w 1369"/>
                  <a:gd name="T43" fmla="*/ 698 h 760"/>
                  <a:gd name="T44" fmla="*/ 535 w 1369"/>
                  <a:gd name="T45" fmla="*/ 700 h 760"/>
                  <a:gd name="T46" fmla="*/ 796 w 1369"/>
                  <a:gd name="T47" fmla="*/ 714 h 760"/>
                  <a:gd name="T48" fmla="*/ 914 w 1369"/>
                  <a:gd name="T49" fmla="*/ 686 h 760"/>
                  <a:gd name="T50" fmla="*/ 1325 w 1369"/>
                  <a:gd name="T51" fmla="*/ 452 h 760"/>
                  <a:gd name="T52" fmla="*/ 1325 w 1369"/>
                  <a:gd name="T53" fmla="*/ 54 h 760"/>
                  <a:gd name="T54" fmla="*/ 854 w 1369"/>
                  <a:gd name="T55" fmla="*/ 236 h 760"/>
                  <a:gd name="T56" fmla="*/ 783 w 1369"/>
                  <a:gd name="T57" fmla="*/ 247 h 760"/>
                  <a:gd name="T58" fmla="*/ 428 w 1369"/>
                  <a:gd name="T59" fmla="*/ 222 h 760"/>
                  <a:gd name="T60" fmla="*/ 395 w 1369"/>
                  <a:gd name="T61" fmla="*/ 225 h 760"/>
                  <a:gd name="T62" fmla="*/ 91 w 1369"/>
                  <a:gd name="T63" fmla="*/ 320 h 760"/>
                  <a:gd name="T64" fmla="*/ 0 w 1369"/>
                  <a:gd name="T65" fmla="*/ 320 h 760"/>
                  <a:gd name="T66" fmla="*/ 16 w 1369"/>
                  <a:gd name="T67" fmla="*/ 301 h 760"/>
                  <a:gd name="T68" fmla="*/ 26 w 1369"/>
                  <a:gd name="T69" fmla="*/ 294 h 760"/>
                  <a:gd name="T70" fmla="*/ 381 w 1369"/>
                  <a:gd name="T71" fmla="*/ 183 h 760"/>
                  <a:gd name="T72" fmla="*/ 431 w 1369"/>
                  <a:gd name="T73" fmla="*/ 178 h 760"/>
                  <a:gd name="T74" fmla="*/ 786 w 1369"/>
                  <a:gd name="T75" fmla="*/ 203 h 760"/>
                  <a:gd name="T76" fmla="*/ 838 w 1369"/>
                  <a:gd name="T77" fmla="*/ 195 h 760"/>
                  <a:gd name="T78" fmla="*/ 1339 w 1369"/>
                  <a:gd name="T79" fmla="*/ 2 h 760"/>
                  <a:gd name="T80" fmla="*/ 1347 w 1369"/>
                  <a:gd name="T81" fmla="*/ 0 h 760"/>
                  <a:gd name="T82" fmla="*/ 1359 w 1369"/>
                  <a:gd name="T83" fmla="*/ 4 h 760"/>
                  <a:gd name="T84" fmla="*/ 1369 w 1369"/>
                  <a:gd name="T85" fmla="*/ 22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9" h="760">
                    <a:moveTo>
                      <a:pt x="1369" y="22"/>
                    </a:moveTo>
                    <a:cubicBezTo>
                      <a:pt x="1369" y="465"/>
                      <a:pt x="1369" y="465"/>
                      <a:pt x="1369" y="465"/>
                    </a:cubicBezTo>
                    <a:cubicBezTo>
                      <a:pt x="1369" y="473"/>
                      <a:pt x="1365" y="480"/>
                      <a:pt x="1358" y="484"/>
                    </a:cubicBezTo>
                    <a:cubicBezTo>
                      <a:pt x="936" y="724"/>
                      <a:pt x="936" y="724"/>
                      <a:pt x="936" y="724"/>
                    </a:cubicBezTo>
                    <a:cubicBezTo>
                      <a:pt x="892" y="749"/>
                      <a:pt x="843" y="760"/>
                      <a:pt x="794" y="758"/>
                    </a:cubicBezTo>
                    <a:cubicBezTo>
                      <a:pt x="535" y="744"/>
                      <a:pt x="535" y="744"/>
                      <a:pt x="535" y="744"/>
                    </a:cubicBezTo>
                    <a:cubicBezTo>
                      <a:pt x="491" y="742"/>
                      <a:pt x="491" y="742"/>
                      <a:pt x="491" y="742"/>
                    </a:cubicBezTo>
                    <a:cubicBezTo>
                      <a:pt x="369" y="736"/>
                      <a:pt x="369" y="736"/>
                      <a:pt x="369" y="736"/>
                    </a:cubicBezTo>
                    <a:cubicBezTo>
                      <a:pt x="310" y="733"/>
                      <a:pt x="264" y="684"/>
                      <a:pt x="264" y="625"/>
                    </a:cubicBezTo>
                    <a:cubicBezTo>
                      <a:pt x="264" y="568"/>
                      <a:pt x="307" y="521"/>
                      <a:pt x="364" y="515"/>
                    </a:cubicBezTo>
                    <a:cubicBezTo>
                      <a:pt x="491" y="503"/>
                      <a:pt x="491" y="503"/>
                      <a:pt x="491" y="503"/>
                    </a:cubicBezTo>
                    <a:cubicBezTo>
                      <a:pt x="535" y="500"/>
                      <a:pt x="535" y="500"/>
                      <a:pt x="535" y="500"/>
                    </a:cubicBezTo>
                    <a:cubicBezTo>
                      <a:pt x="535" y="471"/>
                      <a:pt x="535" y="471"/>
                      <a:pt x="535" y="471"/>
                    </a:cubicBezTo>
                    <a:cubicBezTo>
                      <a:pt x="595" y="495"/>
                      <a:pt x="595" y="495"/>
                      <a:pt x="595" y="495"/>
                    </a:cubicBezTo>
                    <a:cubicBezTo>
                      <a:pt x="605" y="499"/>
                      <a:pt x="610" y="509"/>
                      <a:pt x="609" y="519"/>
                    </a:cubicBezTo>
                    <a:cubicBezTo>
                      <a:pt x="607" y="529"/>
                      <a:pt x="599" y="536"/>
                      <a:pt x="589" y="537"/>
                    </a:cubicBezTo>
                    <a:cubicBezTo>
                      <a:pt x="535" y="543"/>
                      <a:pt x="535" y="543"/>
                      <a:pt x="535" y="543"/>
                    </a:cubicBezTo>
                    <a:cubicBezTo>
                      <a:pt x="491" y="547"/>
                      <a:pt x="491" y="547"/>
                      <a:pt x="491" y="547"/>
                    </a:cubicBezTo>
                    <a:cubicBezTo>
                      <a:pt x="368" y="559"/>
                      <a:pt x="368" y="559"/>
                      <a:pt x="368" y="559"/>
                    </a:cubicBezTo>
                    <a:cubicBezTo>
                      <a:pt x="334" y="562"/>
                      <a:pt x="308" y="591"/>
                      <a:pt x="308" y="625"/>
                    </a:cubicBezTo>
                    <a:cubicBezTo>
                      <a:pt x="308" y="661"/>
                      <a:pt x="336" y="690"/>
                      <a:pt x="371" y="692"/>
                    </a:cubicBezTo>
                    <a:cubicBezTo>
                      <a:pt x="491" y="698"/>
                      <a:pt x="491" y="698"/>
                      <a:pt x="491" y="698"/>
                    </a:cubicBezTo>
                    <a:cubicBezTo>
                      <a:pt x="535" y="700"/>
                      <a:pt x="535" y="700"/>
                      <a:pt x="535" y="700"/>
                    </a:cubicBezTo>
                    <a:cubicBezTo>
                      <a:pt x="796" y="714"/>
                      <a:pt x="796" y="714"/>
                      <a:pt x="796" y="714"/>
                    </a:cubicBezTo>
                    <a:cubicBezTo>
                      <a:pt x="837" y="716"/>
                      <a:pt x="878" y="706"/>
                      <a:pt x="914" y="686"/>
                    </a:cubicBezTo>
                    <a:cubicBezTo>
                      <a:pt x="1325" y="452"/>
                      <a:pt x="1325" y="452"/>
                      <a:pt x="1325" y="452"/>
                    </a:cubicBezTo>
                    <a:cubicBezTo>
                      <a:pt x="1325" y="54"/>
                      <a:pt x="1325" y="54"/>
                      <a:pt x="1325" y="54"/>
                    </a:cubicBezTo>
                    <a:cubicBezTo>
                      <a:pt x="854" y="236"/>
                      <a:pt x="854" y="236"/>
                      <a:pt x="854" y="236"/>
                    </a:cubicBezTo>
                    <a:cubicBezTo>
                      <a:pt x="832" y="245"/>
                      <a:pt x="807" y="249"/>
                      <a:pt x="783" y="247"/>
                    </a:cubicBezTo>
                    <a:cubicBezTo>
                      <a:pt x="428" y="222"/>
                      <a:pt x="428" y="222"/>
                      <a:pt x="428" y="222"/>
                    </a:cubicBezTo>
                    <a:cubicBezTo>
                      <a:pt x="417" y="221"/>
                      <a:pt x="405" y="222"/>
                      <a:pt x="395" y="225"/>
                    </a:cubicBezTo>
                    <a:cubicBezTo>
                      <a:pt x="91" y="320"/>
                      <a:pt x="91" y="320"/>
                      <a:pt x="91" y="320"/>
                    </a:cubicBezTo>
                    <a:cubicBezTo>
                      <a:pt x="0" y="320"/>
                      <a:pt x="0" y="320"/>
                      <a:pt x="0" y="320"/>
                    </a:cubicBezTo>
                    <a:cubicBezTo>
                      <a:pt x="16" y="301"/>
                      <a:pt x="16" y="301"/>
                      <a:pt x="16" y="301"/>
                    </a:cubicBezTo>
                    <a:cubicBezTo>
                      <a:pt x="18" y="298"/>
                      <a:pt x="22" y="296"/>
                      <a:pt x="26" y="294"/>
                    </a:cubicBezTo>
                    <a:cubicBezTo>
                      <a:pt x="381" y="183"/>
                      <a:pt x="381" y="183"/>
                      <a:pt x="381" y="183"/>
                    </a:cubicBezTo>
                    <a:cubicBezTo>
                      <a:pt x="398" y="178"/>
                      <a:pt x="414" y="176"/>
                      <a:pt x="431" y="178"/>
                    </a:cubicBezTo>
                    <a:cubicBezTo>
                      <a:pt x="786" y="203"/>
                      <a:pt x="786" y="203"/>
                      <a:pt x="786" y="203"/>
                    </a:cubicBezTo>
                    <a:cubicBezTo>
                      <a:pt x="804" y="204"/>
                      <a:pt x="822" y="202"/>
                      <a:pt x="838" y="195"/>
                    </a:cubicBezTo>
                    <a:cubicBezTo>
                      <a:pt x="1339" y="2"/>
                      <a:pt x="1339" y="2"/>
                      <a:pt x="1339" y="2"/>
                    </a:cubicBezTo>
                    <a:cubicBezTo>
                      <a:pt x="1342" y="1"/>
                      <a:pt x="1344" y="0"/>
                      <a:pt x="1347" y="0"/>
                    </a:cubicBezTo>
                    <a:cubicBezTo>
                      <a:pt x="1351" y="0"/>
                      <a:pt x="1356" y="1"/>
                      <a:pt x="1359" y="4"/>
                    </a:cubicBezTo>
                    <a:cubicBezTo>
                      <a:pt x="1365" y="8"/>
                      <a:pt x="1369" y="15"/>
                      <a:pt x="1369"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1" name="Freeform 10"/>
              <p:cNvSpPr>
                <a:spLocks/>
              </p:cNvSpPr>
              <p:nvPr/>
            </p:nvSpPr>
            <p:spPr bwMode="auto">
              <a:xfrm>
                <a:off x="6118078" y="3400832"/>
                <a:ext cx="1523" cy="3045"/>
              </a:xfrm>
              <a:custGeom>
                <a:avLst/>
                <a:gdLst>
                  <a:gd name="T0" fmla="*/ 1 w 1"/>
                  <a:gd name="T1" fmla="*/ 1 h 2"/>
                  <a:gd name="T2" fmla="*/ 0 w 1"/>
                  <a:gd name="T3" fmla="*/ 2 h 2"/>
                  <a:gd name="T4" fmla="*/ 0 w 1"/>
                  <a:gd name="T5" fmla="*/ 0 h 2"/>
                  <a:gd name="T6" fmla="*/ 1 w 1"/>
                  <a:gd name="T7" fmla="*/ 1 h 2"/>
                </a:gdLst>
                <a:ahLst/>
                <a:cxnLst>
                  <a:cxn ang="0">
                    <a:pos x="T0" y="T1"/>
                  </a:cxn>
                  <a:cxn ang="0">
                    <a:pos x="T2" y="T3"/>
                  </a:cxn>
                  <a:cxn ang="0">
                    <a:pos x="T4" y="T5"/>
                  </a:cxn>
                  <a:cxn ang="0">
                    <a:pos x="T6" y="T7"/>
                  </a:cxn>
                </a:cxnLst>
                <a:rect l="0" t="0" r="r" b="b"/>
                <a:pathLst>
                  <a:path w="1" h="2">
                    <a:moveTo>
                      <a:pt x="1" y="1"/>
                    </a:moveTo>
                    <a:lnTo>
                      <a:pt x="0" y="2"/>
                    </a:lnTo>
                    <a:lnTo>
                      <a:pt x="0" y="0"/>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2" name="Freeform 11"/>
              <p:cNvSpPr>
                <a:spLocks noEditPoints="1"/>
              </p:cNvSpPr>
              <p:nvPr/>
            </p:nvSpPr>
            <p:spPr bwMode="auto">
              <a:xfrm>
                <a:off x="5372009" y="3303387"/>
                <a:ext cx="776521" cy="508545"/>
              </a:xfrm>
              <a:custGeom>
                <a:avLst/>
                <a:gdLst>
                  <a:gd name="T0" fmla="*/ 1044 w 1088"/>
                  <a:gd name="T1" fmla="*/ 0 h 712"/>
                  <a:gd name="T2" fmla="*/ 44 w 1088"/>
                  <a:gd name="T3" fmla="*/ 0 h 712"/>
                  <a:gd name="T4" fmla="*/ 0 w 1088"/>
                  <a:gd name="T5" fmla="*/ 44 h 712"/>
                  <a:gd name="T6" fmla="*/ 0 w 1088"/>
                  <a:gd name="T7" fmla="*/ 668 h 712"/>
                  <a:gd name="T8" fmla="*/ 44 w 1088"/>
                  <a:gd name="T9" fmla="*/ 712 h 712"/>
                  <a:gd name="T10" fmla="*/ 1044 w 1088"/>
                  <a:gd name="T11" fmla="*/ 712 h 712"/>
                  <a:gd name="T12" fmla="*/ 1088 w 1088"/>
                  <a:gd name="T13" fmla="*/ 668 h 712"/>
                  <a:gd name="T14" fmla="*/ 1088 w 1088"/>
                  <a:gd name="T15" fmla="*/ 425 h 712"/>
                  <a:gd name="T16" fmla="*/ 1044 w 1088"/>
                  <a:gd name="T17" fmla="*/ 422 h 712"/>
                  <a:gd name="T18" fmla="*/ 1044 w 1088"/>
                  <a:gd name="T19" fmla="*/ 456 h 712"/>
                  <a:gd name="T20" fmla="*/ 44 w 1088"/>
                  <a:gd name="T21" fmla="*/ 456 h 712"/>
                  <a:gd name="T22" fmla="*/ 44 w 1088"/>
                  <a:gd name="T23" fmla="*/ 44 h 712"/>
                  <a:gd name="T24" fmla="*/ 1044 w 1088"/>
                  <a:gd name="T25" fmla="*/ 44 h 712"/>
                  <a:gd name="T26" fmla="*/ 1044 w 1088"/>
                  <a:gd name="T27" fmla="*/ 136 h 712"/>
                  <a:gd name="T28" fmla="*/ 1048 w 1088"/>
                  <a:gd name="T29" fmla="*/ 138 h 712"/>
                  <a:gd name="T30" fmla="*/ 1044 w 1088"/>
                  <a:gd name="T31" fmla="*/ 139 h 712"/>
                  <a:gd name="T32" fmla="*/ 1088 w 1088"/>
                  <a:gd name="T33" fmla="*/ 136 h 712"/>
                  <a:gd name="T34" fmla="*/ 1088 w 1088"/>
                  <a:gd name="T35" fmla="*/ 44 h 712"/>
                  <a:gd name="T36" fmla="*/ 1044 w 1088"/>
                  <a:gd name="T37" fmla="*/ 0 h 712"/>
                  <a:gd name="T38" fmla="*/ 1044 w 1088"/>
                  <a:gd name="T39" fmla="*/ 576 h 712"/>
                  <a:gd name="T40" fmla="*/ 1044 w 1088"/>
                  <a:gd name="T41" fmla="*/ 668 h 712"/>
                  <a:gd name="T42" fmla="*/ 44 w 1088"/>
                  <a:gd name="T43" fmla="*/ 668 h 712"/>
                  <a:gd name="T44" fmla="*/ 44 w 1088"/>
                  <a:gd name="T45" fmla="*/ 576 h 712"/>
                  <a:gd name="T46" fmla="*/ 1044 w 1088"/>
                  <a:gd name="T47" fmla="*/ 576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8" h="712">
                    <a:moveTo>
                      <a:pt x="1044" y="0"/>
                    </a:moveTo>
                    <a:cubicBezTo>
                      <a:pt x="44" y="0"/>
                      <a:pt x="44" y="0"/>
                      <a:pt x="44" y="0"/>
                    </a:cubicBezTo>
                    <a:cubicBezTo>
                      <a:pt x="19" y="0"/>
                      <a:pt x="0" y="20"/>
                      <a:pt x="0" y="44"/>
                    </a:cubicBezTo>
                    <a:cubicBezTo>
                      <a:pt x="0" y="668"/>
                      <a:pt x="0" y="668"/>
                      <a:pt x="0" y="668"/>
                    </a:cubicBezTo>
                    <a:cubicBezTo>
                      <a:pt x="0" y="692"/>
                      <a:pt x="19" y="712"/>
                      <a:pt x="44" y="712"/>
                    </a:cubicBezTo>
                    <a:cubicBezTo>
                      <a:pt x="1044" y="712"/>
                      <a:pt x="1044" y="712"/>
                      <a:pt x="1044" y="712"/>
                    </a:cubicBezTo>
                    <a:cubicBezTo>
                      <a:pt x="1068" y="712"/>
                      <a:pt x="1088" y="692"/>
                      <a:pt x="1088" y="668"/>
                    </a:cubicBezTo>
                    <a:cubicBezTo>
                      <a:pt x="1088" y="425"/>
                      <a:pt x="1088" y="425"/>
                      <a:pt x="1088" y="425"/>
                    </a:cubicBezTo>
                    <a:cubicBezTo>
                      <a:pt x="1044" y="422"/>
                      <a:pt x="1044" y="422"/>
                      <a:pt x="1044" y="422"/>
                    </a:cubicBezTo>
                    <a:cubicBezTo>
                      <a:pt x="1044" y="456"/>
                      <a:pt x="1044" y="456"/>
                      <a:pt x="1044" y="456"/>
                    </a:cubicBezTo>
                    <a:cubicBezTo>
                      <a:pt x="44" y="456"/>
                      <a:pt x="44" y="456"/>
                      <a:pt x="44" y="456"/>
                    </a:cubicBezTo>
                    <a:cubicBezTo>
                      <a:pt x="44" y="44"/>
                      <a:pt x="44" y="44"/>
                      <a:pt x="44" y="44"/>
                    </a:cubicBezTo>
                    <a:cubicBezTo>
                      <a:pt x="1044" y="44"/>
                      <a:pt x="1044" y="44"/>
                      <a:pt x="1044" y="44"/>
                    </a:cubicBezTo>
                    <a:cubicBezTo>
                      <a:pt x="1044" y="136"/>
                      <a:pt x="1044" y="136"/>
                      <a:pt x="1044" y="136"/>
                    </a:cubicBezTo>
                    <a:cubicBezTo>
                      <a:pt x="1048" y="138"/>
                      <a:pt x="1048" y="138"/>
                      <a:pt x="1048" y="138"/>
                    </a:cubicBezTo>
                    <a:cubicBezTo>
                      <a:pt x="1044" y="139"/>
                      <a:pt x="1044" y="139"/>
                      <a:pt x="1044" y="139"/>
                    </a:cubicBezTo>
                    <a:cubicBezTo>
                      <a:pt x="1088" y="136"/>
                      <a:pt x="1088" y="136"/>
                      <a:pt x="1088" y="136"/>
                    </a:cubicBezTo>
                    <a:cubicBezTo>
                      <a:pt x="1088" y="44"/>
                      <a:pt x="1088" y="44"/>
                      <a:pt x="1088" y="44"/>
                    </a:cubicBezTo>
                    <a:cubicBezTo>
                      <a:pt x="1088" y="20"/>
                      <a:pt x="1068" y="0"/>
                      <a:pt x="1044" y="0"/>
                    </a:cubicBezTo>
                    <a:close/>
                    <a:moveTo>
                      <a:pt x="1044" y="576"/>
                    </a:moveTo>
                    <a:cubicBezTo>
                      <a:pt x="1044" y="668"/>
                      <a:pt x="1044" y="668"/>
                      <a:pt x="1044" y="668"/>
                    </a:cubicBezTo>
                    <a:cubicBezTo>
                      <a:pt x="44" y="668"/>
                      <a:pt x="44" y="668"/>
                      <a:pt x="44" y="668"/>
                    </a:cubicBezTo>
                    <a:cubicBezTo>
                      <a:pt x="44" y="576"/>
                      <a:pt x="44" y="576"/>
                      <a:pt x="44" y="576"/>
                    </a:cubicBezTo>
                    <a:lnTo>
                      <a:pt x="1044" y="57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spTree>
    <p:extLst>
      <p:ext uri="{BB962C8B-B14F-4D97-AF65-F5344CB8AC3E}">
        <p14:creationId xmlns:p14="http://schemas.microsoft.com/office/powerpoint/2010/main" val="3801034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500313"/>
            <a:ext cx="2967037" cy="2462213"/>
          </a:xfrm>
        </p:spPr>
        <p:txBody>
          <a:bodyPr/>
          <a:lstStyle/>
          <a:p>
            <a:pPr>
              <a:lnSpc>
                <a:spcPts val="3200"/>
              </a:lnSpc>
            </a:pPr>
            <a:r>
              <a:rPr lang="en-US" dirty="0"/>
              <a:t>Metrobus service is divided into Regional and Non-Regional services</a:t>
            </a:r>
          </a:p>
        </p:txBody>
      </p:sp>
      <p:sp>
        <p:nvSpPr>
          <p:cNvPr id="3" name="Content Placeholder 2"/>
          <p:cNvSpPr>
            <a:spLocks noGrp="1"/>
          </p:cNvSpPr>
          <p:nvPr>
            <p:ph idx="1"/>
          </p:nvPr>
        </p:nvSpPr>
        <p:spPr>
          <a:xfrm>
            <a:off x="4310742" y="1155770"/>
            <a:ext cx="7268643" cy="1410010"/>
          </a:xfrm>
        </p:spPr>
        <p:txBody>
          <a:bodyPr/>
          <a:lstStyle/>
          <a:p>
            <a:pPr marL="0" lvl="1" indent="0">
              <a:lnSpc>
                <a:spcPts val="2600"/>
              </a:lnSpc>
              <a:buClrTx/>
              <a:buNone/>
            </a:pPr>
            <a:r>
              <a:rPr lang="en-US" sz="2400" dirty="0">
                <a:solidFill>
                  <a:srgbClr val="5D696B"/>
                </a:solidFill>
              </a:rPr>
              <a:t>Definitions of “Regional” and “Non-Regional” routes are widely shared, including through the annual budget documents</a:t>
            </a:r>
          </a:p>
          <a:p>
            <a:pPr marL="0" lvl="1" indent="0">
              <a:buClrTx/>
              <a:buNone/>
            </a:pPr>
            <a:endParaRPr lang="en-US" sz="2400" dirty="0">
              <a:solidFill>
                <a:srgbClr val="5D696B"/>
              </a:solidFill>
            </a:endParaRPr>
          </a:p>
          <a:p>
            <a:pPr marL="0" lvl="1" indent="0">
              <a:buClrTx/>
              <a:buNone/>
            </a:pPr>
            <a:endParaRPr lang="en-US" sz="2400" dirty="0">
              <a:solidFill>
                <a:srgbClr val="5D696B"/>
              </a:solidFill>
            </a:endParaRPr>
          </a:p>
          <a:p>
            <a:pPr marL="0" lvl="1" indent="0">
              <a:buClrTx/>
              <a:buNone/>
            </a:pPr>
            <a:endParaRPr lang="en-US" sz="2400" dirty="0">
              <a:solidFill>
                <a:srgbClr val="5D696B"/>
              </a:solidFill>
            </a:endParaRPr>
          </a:p>
          <a:p>
            <a:pPr marL="0" lvl="1" indent="0">
              <a:buClrTx/>
              <a:buNone/>
            </a:pPr>
            <a:endParaRPr lang="en-US" sz="2400" dirty="0">
              <a:solidFill>
                <a:srgbClr val="5D696B"/>
              </a:solidFill>
            </a:endParaRPr>
          </a:p>
          <a:p>
            <a:endParaRPr lang="en-US" sz="2400" dirty="0">
              <a:solidFill>
                <a:srgbClr val="5D696B"/>
              </a:solidFill>
            </a:endParaRPr>
          </a:p>
        </p:txBody>
      </p:sp>
      <p:sp>
        <p:nvSpPr>
          <p:cNvPr id="4" name="Slide Number Placeholder 3"/>
          <p:cNvSpPr>
            <a:spLocks noGrp="1"/>
          </p:cNvSpPr>
          <p:nvPr>
            <p:ph type="sldNum" sz="quarter" idx="12"/>
          </p:nvPr>
        </p:nvSpPr>
        <p:spPr/>
        <p:txBody>
          <a:bodyPr/>
          <a:lstStyle/>
          <a:p>
            <a:fld id="{BBDE5477-E857-49F4-AAAF-4FAD287E2330}" type="slidenum">
              <a:rPr lang="en-US" smtClean="0"/>
              <a:pPr/>
              <a:t>31</a:t>
            </a:fld>
            <a:endParaRPr lang="en-US" dirty="0"/>
          </a:p>
        </p:txBody>
      </p:sp>
      <p:graphicFrame>
        <p:nvGraphicFramePr>
          <p:cNvPr id="6" name="Content Placeholder 4"/>
          <p:cNvGraphicFramePr>
            <a:graphicFrameLocks/>
          </p:cNvGraphicFramePr>
          <p:nvPr>
            <p:extLst/>
          </p:nvPr>
        </p:nvGraphicFramePr>
        <p:xfrm>
          <a:off x="4310742" y="2662231"/>
          <a:ext cx="7226575" cy="1672679"/>
        </p:xfrm>
        <a:graphic>
          <a:graphicData uri="http://schemas.openxmlformats.org/drawingml/2006/table">
            <a:tbl>
              <a:tblPr firstRow="1" bandRow="1">
                <a:tableStyleId>{21E4AEA4-8DFA-4A89-87EB-49C32662AFE0}</a:tableStyleId>
              </a:tblPr>
              <a:tblGrid>
                <a:gridCol w="4607627">
                  <a:extLst>
                    <a:ext uri="{9D8B030D-6E8A-4147-A177-3AD203B41FA5}">
                      <a16:colId xmlns:a16="http://schemas.microsoft.com/office/drawing/2014/main" val="20000"/>
                    </a:ext>
                  </a:extLst>
                </a:gridCol>
                <a:gridCol w="2618948">
                  <a:extLst>
                    <a:ext uri="{9D8B030D-6E8A-4147-A177-3AD203B41FA5}">
                      <a16:colId xmlns:a16="http://schemas.microsoft.com/office/drawing/2014/main" val="20001"/>
                    </a:ext>
                  </a:extLst>
                </a:gridCol>
              </a:tblGrid>
              <a:tr h="293034">
                <a:tc>
                  <a:txBody>
                    <a:bodyPr/>
                    <a:lstStyle/>
                    <a:p>
                      <a:pPr algn="ctr"/>
                      <a:r>
                        <a:rPr lang="en-US" sz="1500" dirty="0">
                          <a:solidFill>
                            <a:schemeClr val="tx1"/>
                          </a:solidFill>
                        </a:rPr>
                        <a:t>Regional Routes</a:t>
                      </a:r>
                      <a:endParaRPr lang="en-US" sz="1500" dirty="0">
                        <a:solidFill>
                          <a:schemeClr val="tx1"/>
                        </a:solidFill>
                        <a:latin typeface="Arial" panose="020B0604020202020204" pitchFamily="34" charset="0"/>
                        <a:cs typeface="Arial" panose="020B0604020202020204" pitchFamily="34" charset="0"/>
                      </a:endParaRPr>
                    </a:p>
                  </a:txBody>
                  <a:tcPr marL="0"/>
                </a:tc>
                <a:tc>
                  <a:txBody>
                    <a:bodyPr/>
                    <a:lstStyle/>
                    <a:p>
                      <a:pPr algn="ctr"/>
                      <a:r>
                        <a:rPr lang="en-US" sz="1500" dirty="0">
                          <a:solidFill>
                            <a:schemeClr val="tx1"/>
                          </a:solidFill>
                        </a:rPr>
                        <a:t>Non-Regional Routes</a:t>
                      </a:r>
                      <a:endParaRPr lang="en-US" sz="1500" dirty="0">
                        <a:solidFill>
                          <a:schemeClr val="tx1"/>
                        </a:solidFill>
                        <a:latin typeface="Arial" panose="020B0604020202020204" pitchFamily="34" charset="0"/>
                        <a:cs typeface="Arial" panose="020B0604020202020204" pitchFamily="34" charset="0"/>
                      </a:endParaRPr>
                    </a:p>
                  </a:txBody>
                  <a:tcPr marL="0"/>
                </a:tc>
                <a:extLst>
                  <a:ext uri="{0D108BD9-81ED-4DB2-BD59-A6C34878D82A}">
                    <a16:rowId xmlns:a16="http://schemas.microsoft.com/office/drawing/2014/main" val="10000"/>
                  </a:ext>
                </a:extLst>
              </a:tr>
              <a:tr h="1352639">
                <a:tc>
                  <a:txBody>
                    <a:bodyPr/>
                    <a:lstStyle/>
                    <a:p>
                      <a:pPr marL="3175" marR="0" lvl="1" indent="0" algn="ctr" defTabSz="914400" rtl="0" eaLnBrk="1" fontAlgn="auto" latinLnBrk="0" hangingPunct="1">
                        <a:lnSpc>
                          <a:spcPct val="100000"/>
                        </a:lnSpc>
                        <a:spcBef>
                          <a:spcPts val="0"/>
                        </a:spcBef>
                        <a:spcAft>
                          <a:spcPts val="0"/>
                        </a:spcAft>
                        <a:buClr>
                          <a:schemeClr val="tx2">
                            <a:lumMod val="100000"/>
                          </a:schemeClr>
                        </a:buClr>
                        <a:buSzPct val="100000"/>
                        <a:buFont typeface="Arla InterFace"/>
                        <a:buNone/>
                        <a:tabLst/>
                        <a:defRPr/>
                      </a:pPr>
                      <a:endParaRPr lang="en-US" sz="1400" kern="1200" baseline="0" dirty="0"/>
                    </a:p>
                    <a:p>
                      <a:pPr marL="3175" lvl="1" indent="0" algn="ctr">
                        <a:buClr>
                          <a:schemeClr val="tx2">
                            <a:lumMod val="100000"/>
                          </a:schemeClr>
                        </a:buClr>
                        <a:buSzPct val="100000"/>
                        <a:buFont typeface="Arla InterFace"/>
                        <a:buNone/>
                      </a:pPr>
                      <a:endParaRPr lang="en-US" sz="1400" kern="1200" dirty="0">
                        <a:solidFill>
                          <a:schemeClr val="tx1"/>
                        </a:solidFill>
                        <a:latin typeface="Arial" panose="020B0604020202020204" pitchFamily="34" charset="0"/>
                        <a:ea typeface="+mn-ea"/>
                        <a:cs typeface="Arial" panose="020B0604020202020204" pitchFamily="34" charset="0"/>
                      </a:endParaRPr>
                    </a:p>
                  </a:txBody>
                  <a:tcPr marL="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t>Any</a:t>
                      </a:r>
                      <a:r>
                        <a:rPr lang="en-US" sz="1400" kern="1200" baseline="0" dirty="0"/>
                        <a:t> routes that do not meet the criteria of a regional route</a:t>
                      </a:r>
                      <a:endParaRPr lang="en-US" sz="1400" kern="1200"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kern="1200" dirty="0"/>
                    </a:p>
                    <a:p>
                      <a:endParaRPr lang="en-US" sz="1400" dirty="0">
                        <a:solidFill>
                          <a:srgbClr val="575757"/>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nvPr>
        </p:nvGraphicFramePr>
        <p:xfrm>
          <a:off x="4310742" y="3100568"/>
          <a:ext cx="4512624" cy="1097280"/>
        </p:xfrm>
        <a:graphic>
          <a:graphicData uri="http://schemas.openxmlformats.org/drawingml/2006/table">
            <a:tbl>
              <a:tblPr firstRow="1" bandRow="1">
                <a:tableStyleId>{5C22544A-7EE6-4342-B048-85BDC9FD1C3A}</a:tableStyleId>
              </a:tblPr>
              <a:tblGrid>
                <a:gridCol w="1699655">
                  <a:extLst>
                    <a:ext uri="{9D8B030D-6E8A-4147-A177-3AD203B41FA5}">
                      <a16:colId xmlns:a16="http://schemas.microsoft.com/office/drawing/2014/main" val="20000"/>
                    </a:ext>
                  </a:extLst>
                </a:gridCol>
                <a:gridCol w="392394">
                  <a:extLst>
                    <a:ext uri="{9D8B030D-6E8A-4147-A177-3AD203B41FA5}">
                      <a16:colId xmlns:a16="http://schemas.microsoft.com/office/drawing/2014/main" val="20001"/>
                    </a:ext>
                  </a:extLst>
                </a:gridCol>
                <a:gridCol w="2420575">
                  <a:extLst>
                    <a:ext uri="{9D8B030D-6E8A-4147-A177-3AD203B41FA5}">
                      <a16:colId xmlns:a16="http://schemas.microsoft.com/office/drawing/2014/main" val="20002"/>
                    </a:ext>
                  </a:extLst>
                </a:gridCol>
              </a:tblGrid>
              <a:tr h="9024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kern="1200" dirty="0">
                          <a:solidFill>
                            <a:schemeClr val="tx1"/>
                          </a:solidFill>
                          <a:latin typeface="Arial" panose="020B0604020202020204" pitchFamily="34" charset="0"/>
                          <a:ea typeface="+mn-ea"/>
                          <a:cs typeface="Arial" panose="020B0604020202020204" pitchFamily="34" charset="0"/>
                        </a:rPr>
                        <a:t>Interjurisdictional Connection (at least ½ mile in each jurisdiction)</a:t>
                      </a:r>
                    </a:p>
                    <a:p>
                      <a:pPr marL="0" algn="l" defTabSz="914400" rtl="0" eaLnBrk="1" latinLnBrk="0" hangingPunct="1"/>
                      <a:endParaRPr lang="en-US" sz="1400" b="0" kern="1200" dirty="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US" sz="1400" b="1" kern="1200" dirty="0">
                          <a:solidFill>
                            <a:schemeClr val="tx1"/>
                          </a:solidFill>
                          <a:latin typeface="Arial" panose="020B0604020202020204" pitchFamily="34" charset="0"/>
                          <a:ea typeface="+mn-ea"/>
                          <a:cs typeface="Arial" panose="020B0604020202020204" pitchFamily="34" charset="0"/>
                        </a:rPr>
                        <a:t>OR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285750" indent="-285750" algn="l" defTabSz="914400" rtl="0" eaLnBrk="1" latinLnBrk="0" hangingPunct="1">
                        <a:buFont typeface="Arial" panose="020B0604020202020204" pitchFamily="34" charset="0"/>
                        <a:buChar char="•"/>
                      </a:pPr>
                      <a:r>
                        <a:rPr lang="en-US" sz="1300" b="0" kern="1200" dirty="0">
                          <a:solidFill>
                            <a:schemeClr val="tx1"/>
                          </a:solidFill>
                          <a:latin typeface="Arial" panose="020B0604020202020204" pitchFamily="34" charset="0"/>
                          <a:ea typeface="+mn-ea"/>
                          <a:cs typeface="Arial" panose="020B0604020202020204" pitchFamily="34" charset="0"/>
                        </a:rPr>
                        <a:t>Serves at least 1 COG               Regional Activity Center</a:t>
                      </a:r>
                    </a:p>
                    <a:p>
                      <a:pPr marL="285750" indent="-285750" algn="l" defTabSz="914400" rtl="0" eaLnBrk="1" latinLnBrk="0" hangingPunct="1">
                        <a:buFont typeface="Arial" panose="020B0604020202020204" pitchFamily="34" charset="0"/>
                        <a:buChar char="•"/>
                      </a:pPr>
                      <a:r>
                        <a:rPr lang="en-US" sz="1300" b="0" kern="1200" dirty="0">
                          <a:solidFill>
                            <a:schemeClr val="tx1"/>
                          </a:solidFill>
                          <a:latin typeface="Arial" panose="020B0604020202020204" pitchFamily="34" charset="0"/>
                          <a:ea typeface="+mn-ea"/>
                          <a:cs typeface="Arial" panose="020B0604020202020204" pitchFamily="34" charset="0"/>
                        </a:rPr>
                        <a:t>Travels significant distance/regional artery</a:t>
                      </a:r>
                    </a:p>
                    <a:p>
                      <a:pPr marL="285750" indent="-285750" algn="l" defTabSz="914400" rtl="0" eaLnBrk="1" latinLnBrk="0" hangingPunct="1">
                        <a:buFont typeface="Arial" panose="020B0604020202020204" pitchFamily="34" charset="0"/>
                        <a:buChar char="•"/>
                      </a:pPr>
                      <a:r>
                        <a:rPr lang="en-US" sz="1300" b="0" kern="1200" dirty="0">
                          <a:solidFill>
                            <a:schemeClr val="tx1"/>
                          </a:solidFill>
                          <a:latin typeface="Arial" panose="020B0604020202020204" pitchFamily="34" charset="0"/>
                          <a:ea typeface="+mn-ea"/>
                          <a:cs typeface="Arial" panose="020B0604020202020204" pitchFamily="34" charset="0"/>
                        </a:rPr>
                        <a:t>Achieves cost efficiency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9853683" y="4553721"/>
            <a:ext cx="1683633" cy="1683633"/>
          </a:xfrm>
          <a:prstGeom prst="rect">
            <a:avLst/>
          </a:prstGeom>
        </p:spPr>
      </p:pic>
      <p:sp>
        <p:nvSpPr>
          <p:cNvPr id="8" name="Content Placeholder 2"/>
          <p:cNvSpPr txBox="1">
            <a:spLocks/>
          </p:cNvSpPr>
          <p:nvPr/>
        </p:nvSpPr>
        <p:spPr>
          <a:xfrm>
            <a:off x="4310742" y="4709719"/>
            <a:ext cx="5542941" cy="1183081"/>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20000"/>
              </a:lnSpc>
              <a:spcBef>
                <a:spcPts val="0"/>
              </a:spcBef>
              <a:buClr>
                <a:srgbClr val="F7C315"/>
              </a:buClr>
              <a:buFont typeface="Wingdings" panose="05000000000000000000" pitchFamily="2" charset="2"/>
              <a:buChar char="§"/>
              <a:defRPr sz="1800" kern="1200">
                <a:solidFill>
                  <a:schemeClr val="bg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20000"/>
              </a:lnSpc>
              <a:spcBef>
                <a:spcPts val="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120000"/>
              </a:lnSpc>
              <a:spcBef>
                <a:spcPts val="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120000"/>
              </a:lnSpc>
              <a:spcBef>
                <a:spcPts val="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2600"/>
              </a:lnSpc>
            </a:pPr>
            <a:r>
              <a:rPr lang="en-US" sz="2400" dirty="0">
                <a:solidFill>
                  <a:srgbClr val="5D696B"/>
                </a:solidFill>
              </a:rPr>
              <a:t>Funding allocation process allows for </a:t>
            </a:r>
            <a:r>
              <a:rPr lang="en-US" sz="2400" b="1" dirty="0">
                <a:solidFill>
                  <a:schemeClr val="accent1"/>
                </a:solidFill>
              </a:rPr>
              <a:t>negotiation</a:t>
            </a:r>
            <a:r>
              <a:rPr lang="en-US" sz="2400" dirty="0">
                <a:solidFill>
                  <a:srgbClr val="5D696B"/>
                </a:solidFill>
              </a:rPr>
              <a:t> of Regional and </a:t>
            </a:r>
          </a:p>
          <a:p>
            <a:pPr>
              <a:lnSpc>
                <a:spcPts val="2600"/>
              </a:lnSpc>
            </a:pPr>
            <a:r>
              <a:rPr lang="en-US" sz="2400" dirty="0">
                <a:solidFill>
                  <a:srgbClr val="5D696B"/>
                </a:solidFill>
              </a:rPr>
              <a:t>Non-Regional route designation</a:t>
            </a:r>
          </a:p>
          <a:p>
            <a:pPr marL="285750" indent="-285750">
              <a:buFont typeface="Arial" panose="020B0604020202020204" pitchFamily="34" charset="0"/>
              <a:buChar char="•"/>
            </a:pPr>
            <a:endParaRPr lang="en-US" sz="2400" dirty="0">
              <a:solidFill>
                <a:srgbClr val="5D696B"/>
              </a:solidFill>
            </a:endParaRPr>
          </a:p>
        </p:txBody>
      </p:sp>
    </p:spTree>
    <p:extLst>
      <p:ext uri="{BB962C8B-B14F-4D97-AF65-F5344CB8AC3E}">
        <p14:creationId xmlns:p14="http://schemas.microsoft.com/office/powerpoint/2010/main" val="2655496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85800" y="2489495"/>
            <a:ext cx="4050792" cy="3894365"/>
          </a:xfrm>
        </p:spPr>
        <p:txBody>
          <a:bodyPr/>
          <a:lstStyle/>
          <a:p>
            <a:pPr marL="285750" indent="-285750">
              <a:lnSpc>
                <a:spcPts val="2000"/>
              </a:lnSpc>
              <a:spcAft>
                <a:spcPts val="1800"/>
              </a:spcAft>
              <a:buClr>
                <a:schemeClr val="bg1"/>
              </a:buClr>
              <a:buFont typeface="Arial" panose="020B0604020202020204" pitchFamily="34" charset="0"/>
              <a:buChar char="•"/>
            </a:pPr>
            <a:r>
              <a:rPr lang="en-US" b="1" dirty="0">
                <a:solidFill>
                  <a:schemeClr val="accent2"/>
                </a:solidFill>
              </a:rPr>
              <a:t>81% </a:t>
            </a:r>
            <a:r>
              <a:rPr lang="en-US" dirty="0"/>
              <a:t>of people within the region </a:t>
            </a:r>
            <a:br>
              <a:rPr lang="en-US" dirty="0"/>
            </a:br>
            <a:r>
              <a:rPr lang="en-US" dirty="0"/>
              <a:t>can access bus</a:t>
            </a:r>
          </a:p>
          <a:p>
            <a:pPr marL="285750" indent="-285750">
              <a:lnSpc>
                <a:spcPts val="2000"/>
              </a:lnSpc>
              <a:spcAft>
                <a:spcPts val="1800"/>
              </a:spcAft>
              <a:buClr>
                <a:schemeClr val="bg1"/>
              </a:buClr>
              <a:buFont typeface="Arial" panose="020B0604020202020204" pitchFamily="34" charset="0"/>
              <a:buChar char="•"/>
            </a:pPr>
            <a:r>
              <a:rPr lang="en-US" b="1" dirty="0">
                <a:solidFill>
                  <a:schemeClr val="accent2"/>
                </a:solidFill>
              </a:rPr>
              <a:t>48% </a:t>
            </a:r>
            <a:r>
              <a:rPr lang="en-US" dirty="0"/>
              <a:t>of people within the region </a:t>
            </a:r>
            <a:br>
              <a:rPr lang="en-US" dirty="0"/>
            </a:br>
            <a:r>
              <a:rPr lang="en-US" dirty="0"/>
              <a:t>have access to high-frequency transit during the peak periods </a:t>
            </a:r>
            <a:br>
              <a:rPr lang="en-US" dirty="0"/>
            </a:br>
            <a:r>
              <a:rPr lang="en-US" dirty="0"/>
              <a:t>(15-mins or better)</a:t>
            </a:r>
          </a:p>
        </p:txBody>
      </p:sp>
      <p:sp>
        <p:nvSpPr>
          <p:cNvPr id="3" name="Slide Number Placeholder 2"/>
          <p:cNvSpPr>
            <a:spLocks noGrp="1"/>
          </p:cNvSpPr>
          <p:nvPr>
            <p:ph type="sldNum" sz="quarter" idx="12"/>
          </p:nvPr>
        </p:nvSpPr>
        <p:spPr/>
        <p:txBody>
          <a:bodyPr/>
          <a:lstStyle/>
          <a:p>
            <a:fld id="{BBDE5477-E857-49F4-AAAF-4FAD287E2330}" type="slidenum">
              <a:rPr lang="en-US" smtClean="0"/>
              <a:pPr/>
              <a:t>32</a:t>
            </a:fld>
            <a:endParaRPr lang="en-US"/>
          </a:p>
        </p:txBody>
      </p:sp>
      <p:pic>
        <p:nvPicPr>
          <p:cNvPr id="6" name="Picture 5">
            <a:extLst>
              <a:ext uri="{FF2B5EF4-FFF2-40B4-BE49-F238E27FC236}">
                <a16:creationId xmlns:a16="http://schemas.microsoft.com/office/drawing/2014/main" id="{73EC049C-F9F0-4C77-9549-D37D887A92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0825" y="0"/>
            <a:ext cx="6858000" cy="6858000"/>
          </a:xfrm>
          <a:prstGeom prst="rect">
            <a:avLst/>
          </a:prstGeom>
        </p:spPr>
      </p:pic>
      <p:sp>
        <p:nvSpPr>
          <p:cNvPr id="7" name="Title 7"/>
          <p:cNvSpPr>
            <a:spLocks noGrp="1"/>
          </p:cNvSpPr>
          <p:nvPr>
            <p:ph type="title"/>
          </p:nvPr>
        </p:nvSpPr>
        <p:spPr>
          <a:xfrm>
            <a:off x="685801" y="1095378"/>
            <a:ext cx="4538036" cy="523754"/>
          </a:xfrm>
        </p:spPr>
        <p:txBody>
          <a:bodyPr/>
          <a:lstStyle/>
          <a:p>
            <a:r>
              <a:rPr lang="en-US" dirty="0"/>
              <a:t>Transit is </a:t>
            </a:r>
            <a:r>
              <a:rPr lang="en-US" dirty="0">
                <a:solidFill>
                  <a:schemeClr val="accent2"/>
                </a:solidFill>
              </a:rPr>
              <a:t>accessible</a:t>
            </a:r>
            <a:r>
              <a:rPr lang="en-US" dirty="0"/>
              <a:t> </a:t>
            </a:r>
            <a:br>
              <a:rPr lang="en-US" dirty="0"/>
            </a:br>
            <a:r>
              <a:rPr lang="en-US" dirty="0"/>
              <a:t>to most people in the region</a:t>
            </a:r>
          </a:p>
        </p:txBody>
      </p:sp>
    </p:spTree>
    <p:extLst>
      <p:ext uri="{BB962C8B-B14F-4D97-AF65-F5344CB8AC3E}">
        <p14:creationId xmlns:p14="http://schemas.microsoft.com/office/powerpoint/2010/main" val="1445626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85800" y="2489270"/>
            <a:ext cx="4048125" cy="3894365"/>
          </a:xfrm>
        </p:spPr>
        <p:txBody>
          <a:bodyPr/>
          <a:lstStyle/>
          <a:p>
            <a:pPr marL="285750" indent="-285750">
              <a:lnSpc>
                <a:spcPts val="2000"/>
              </a:lnSpc>
              <a:spcAft>
                <a:spcPts val="1800"/>
              </a:spcAft>
              <a:buClr>
                <a:schemeClr val="bg1"/>
              </a:buClr>
              <a:buFont typeface="Arial" panose="020B0604020202020204" pitchFamily="34" charset="0"/>
              <a:buChar char="•"/>
            </a:pPr>
            <a:r>
              <a:rPr lang="en-US" b="1" dirty="0">
                <a:solidFill>
                  <a:schemeClr val="accent2"/>
                </a:solidFill>
              </a:rPr>
              <a:t>81% </a:t>
            </a:r>
            <a:r>
              <a:rPr lang="en-US" dirty="0"/>
              <a:t>of people within the region </a:t>
            </a:r>
            <a:br>
              <a:rPr lang="en-US" dirty="0"/>
            </a:br>
            <a:r>
              <a:rPr lang="en-US" dirty="0"/>
              <a:t>can access bus</a:t>
            </a:r>
          </a:p>
          <a:p>
            <a:pPr marL="285750" indent="-285750">
              <a:lnSpc>
                <a:spcPts val="2000"/>
              </a:lnSpc>
              <a:spcAft>
                <a:spcPts val="1800"/>
              </a:spcAft>
              <a:buClr>
                <a:schemeClr val="bg1"/>
              </a:buClr>
              <a:buFont typeface="Arial" panose="020B0604020202020204" pitchFamily="34" charset="0"/>
              <a:buChar char="•"/>
            </a:pPr>
            <a:r>
              <a:rPr lang="en-US" b="1" dirty="0">
                <a:solidFill>
                  <a:schemeClr val="accent2"/>
                </a:solidFill>
              </a:rPr>
              <a:t>48% </a:t>
            </a:r>
            <a:r>
              <a:rPr lang="en-US" dirty="0"/>
              <a:t>of people within the region </a:t>
            </a:r>
            <a:br>
              <a:rPr lang="en-US" dirty="0"/>
            </a:br>
            <a:r>
              <a:rPr lang="en-US" dirty="0"/>
              <a:t>have access to high-frequency transit during the peak periods </a:t>
            </a:r>
            <a:br>
              <a:rPr lang="en-US" dirty="0"/>
            </a:br>
            <a:r>
              <a:rPr lang="en-US" dirty="0"/>
              <a:t>(15-mins or better)</a:t>
            </a:r>
          </a:p>
          <a:p>
            <a:pPr marL="285750" indent="-285750">
              <a:lnSpc>
                <a:spcPts val="2000"/>
              </a:lnSpc>
              <a:spcAft>
                <a:spcPts val="1800"/>
              </a:spcAft>
              <a:buClr>
                <a:schemeClr val="bg1"/>
              </a:buClr>
              <a:buFont typeface="Arial" panose="020B0604020202020204" pitchFamily="34" charset="0"/>
              <a:buChar char="•"/>
            </a:pPr>
            <a:r>
              <a:rPr lang="en-US" b="1" dirty="0">
                <a:solidFill>
                  <a:schemeClr val="accent2"/>
                </a:solidFill>
              </a:rPr>
              <a:t>77% </a:t>
            </a:r>
            <a:r>
              <a:rPr lang="en-US" dirty="0"/>
              <a:t>of the transit-dependent population has access to high-frequency bus service bus during </a:t>
            </a:r>
            <a:br>
              <a:rPr lang="en-US" dirty="0"/>
            </a:br>
            <a:r>
              <a:rPr lang="en-US" dirty="0"/>
              <a:t>the peak periods</a:t>
            </a:r>
          </a:p>
        </p:txBody>
      </p:sp>
      <p:sp>
        <p:nvSpPr>
          <p:cNvPr id="3" name="Slide Number Placeholder 2"/>
          <p:cNvSpPr>
            <a:spLocks noGrp="1"/>
          </p:cNvSpPr>
          <p:nvPr>
            <p:ph type="sldNum" sz="quarter" idx="12"/>
          </p:nvPr>
        </p:nvSpPr>
        <p:spPr/>
        <p:txBody>
          <a:bodyPr/>
          <a:lstStyle/>
          <a:p>
            <a:fld id="{BBDE5477-E857-49F4-AAAF-4FAD287E2330}" type="slidenum">
              <a:rPr lang="en-US" smtClean="0"/>
              <a:pPr/>
              <a:t>33</a:t>
            </a:fld>
            <a:endParaRPr lang="en-US"/>
          </a:p>
        </p:txBody>
      </p:sp>
      <p:pic>
        <p:nvPicPr>
          <p:cNvPr id="6" name="Picture 5">
            <a:extLst>
              <a:ext uri="{FF2B5EF4-FFF2-40B4-BE49-F238E27FC236}">
                <a16:creationId xmlns:a16="http://schemas.microsoft.com/office/drawing/2014/main" id="{EB0723BA-CD19-4196-B811-065BCB538C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3967" y="0"/>
            <a:ext cx="6858000" cy="6858000"/>
          </a:xfrm>
          <a:prstGeom prst="rect">
            <a:avLst/>
          </a:prstGeom>
        </p:spPr>
      </p:pic>
      <p:sp>
        <p:nvSpPr>
          <p:cNvPr id="7" name="Title 7"/>
          <p:cNvSpPr>
            <a:spLocks noGrp="1"/>
          </p:cNvSpPr>
          <p:nvPr>
            <p:ph type="title"/>
          </p:nvPr>
        </p:nvSpPr>
        <p:spPr>
          <a:xfrm>
            <a:off x="685801" y="1095378"/>
            <a:ext cx="4538036" cy="523754"/>
          </a:xfrm>
        </p:spPr>
        <p:txBody>
          <a:bodyPr/>
          <a:lstStyle/>
          <a:p>
            <a:r>
              <a:rPr lang="en-US" dirty="0"/>
              <a:t>Transit is </a:t>
            </a:r>
            <a:r>
              <a:rPr lang="en-US" dirty="0">
                <a:solidFill>
                  <a:schemeClr val="accent2"/>
                </a:solidFill>
              </a:rPr>
              <a:t>accessible</a:t>
            </a:r>
            <a:r>
              <a:rPr lang="en-US" dirty="0"/>
              <a:t> </a:t>
            </a:r>
            <a:br>
              <a:rPr lang="en-US" dirty="0"/>
            </a:br>
            <a:r>
              <a:rPr lang="en-US" dirty="0"/>
              <a:t>to most people in the region</a:t>
            </a:r>
          </a:p>
        </p:txBody>
      </p:sp>
    </p:spTree>
    <p:extLst>
      <p:ext uri="{BB962C8B-B14F-4D97-AF65-F5344CB8AC3E}">
        <p14:creationId xmlns:p14="http://schemas.microsoft.com/office/powerpoint/2010/main" val="3197079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098553"/>
            <a:ext cx="10842583" cy="523754"/>
          </a:xfrm>
        </p:spPr>
        <p:txBody>
          <a:bodyPr/>
          <a:lstStyle/>
          <a:p>
            <a:pPr>
              <a:lnSpc>
                <a:spcPts val="3200"/>
              </a:lnSpc>
            </a:pPr>
            <a:r>
              <a:rPr lang="en-US" dirty="0"/>
              <a:t>Buses carry </a:t>
            </a:r>
            <a:r>
              <a:rPr lang="en-US" dirty="0">
                <a:solidFill>
                  <a:schemeClr val="accent2"/>
                </a:solidFill>
              </a:rPr>
              <a:t>600,000 people </a:t>
            </a:r>
            <a:r>
              <a:rPr lang="en-US" dirty="0"/>
              <a:t>every day in our region</a:t>
            </a:r>
          </a:p>
        </p:txBody>
      </p:sp>
      <p:grpSp>
        <p:nvGrpSpPr>
          <p:cNvPr id="16" name="Group 15"/>
          <p:cNvGrpSpPr/>
          <p:nvPr/>
        </p:nvGrpSpPr>
        <p:grpSpPr>
          <a:xfrm>
            <a:off x="625089" y="4431680"/>
            <a:ext cx="3015723" cy="1755876"/>
            <a:chOff x="559773" y="4126872"/>
            <a:chExt cx="3015723" cy="1755876"/>
          </a:xfrm>
        </p:grpSpPr>
        <p:sp>
          <p:nvSpPr>
            <p:cNvPr id="8" name="TextBox 7"/>
            <p:cNvSpPr txBox="1"/>
            <p:nvPr/>
          </p:nvSpPr>
          <p:spPr>
            <a:xfrm>
              <a:off x="559773" y="5217951"/>
              <a:ext cx="3015723" cy="664797"/>
            </a:xfrm>
            <a:prstGeom prst="rect">
              <a:avLst/>
            </a:prstGeom>
            <a:noFill/>
          </p:spPr>
          <p:txBody>
            <a:bodyPr wrap="square" lIns="0" tIns="0" rIns="0" bIns="0" rtlCol="0" anchor="t">
              <a:spAutoFit/>
            </a:bodyPr>
            <a:lstStyle/>
            <a:p>
              <a:pPr algn="ctr">
                <a:lnSpc>
                  <a:spcPct val="90000"/>
                </a:lnSpc>
                <a:spcAft>
                  <a:spcPts val="600"/>
                </a:spcAft>
              </a:pPr>
              <a:r>
                <a:rPr lang="en-US" sz="2400" dirty="0">
                  <a:solidFill>
                    <a:schemeClr val="bg1"/>
                  </a:solidFill>
                </a:rPr>
                <a:t>Delivering</a:t>
              </a:r>
              <a:r>
                <a:rPr lang="en-US" sz="2400" dirty="0">
                  <a:solidFill>
                    <a:schemeClr val="accent2"/>
                  </a:solidFill>
                </a:rPr>
                <a:t> access </a:t>
              </a:r>
              <a:r>
                <a:rPr lang="en-US" sz="2400" dirty="0">
                  <a:solidFill>
                    <a:schemeClr val="bg1"/>
                  </a:solidFill>
                </a:rPr>
                <a:t>throughout the region</a:t>
              </a:r>
            </a:p>
          </p:txBody>
        </p:sp>
        <p:grpSp>
          <p:nvGrpSpPr>
            <p:cNvPr id="10" name="bcgIcons_OpportunityMapping">
              <a:extLst>
                <a:ext uri="{FF2B5EF4-FFF2-40B4-BE49-F238E27FC236}">
                  <a16:creationId xmlns:a16="http://schemas.microsoft.com/office/drawing/2014/main" id="{46B5D44F-F94F-4B85-B541-EC962994502E}"/>
                </a:ext>
              </a:extLst>
            </p:cNvPr>
            <p:cNvGrpSpPr>
              <a:grpSpLocks noChangeAspect="1"/>
            </p:cNvGrpSpPr>
            <p:nvPr/>
          </p:nvGrpSpPr>
          <p:grpSpPr bwMode="auto">
            <a:xfrm>
              <a:off x="1482712" y="4126872"/>
              <a:ext cx="1169845" cy="1170930"/>
              <a:chOff x="1682" y="0"/>
              <a:chExt cx="4316" cy="4320"/>
            </a:xfrm>
          </p:grpSpPr>
          <p:sp>
            <p:nvSpPr>
              <p:cNvPr id="11" name="AutoShape 13">
                <a:extLst>
                  <a:ext uri="{FF2B5EF4-FFF2-40B4-BE49-F238E27FC236}">
                    <a16:creationId xmlns:a16="http://schemas.microsoft.com/office/drawing/2014/main" id="{7765EE75-DEB8-47F5-BF32-7AC230F4B238}"/>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GB" sz="1799" dirty="0">
                  <a:solidFill>
                    <a:srgbClr val="000000"/>
                  </a:solidFill>
                </a:endParaRPr>
              </a:p>
            </p:txBody>
          </p:sp>
          <p:sp>
            <p:nvSpPr>
              <p:cNvPr id="12" name="Freeform 15">
                <a:extLst>
                  <a:ext uri="{FF2B5EF4-FFF2-40B4-BE49-F238E27FC236}">
                    <a16:creationId xmlns:a16="http://schemas.microsoft.com/office/drawing/2014/main" id="{020B003A-B175-4CB8-A390-319627008B64}"/>
                  </a:ext>
                </a:extLst>
              </p:cNvPr>
              <p:cNvSpPr>
                <a:spLocks noEditPoints="1"/>
              </p:cNvSpPr>
              <p:nvPr/>
            </p:nvSpPr>
            <p:spPr bwMode="auto">
              <a:xfrm>
                <a:off x="2604" y="877"/>
                <a:ext cx="2493" cy="1855"/>
              </a:xfrm>
              <a:custGeom>
                <a:avLst/>
                <a:gdLst>
                  <a:gd name="T0" fmla="*/ 300 w 1331"/>
                  <a:gd name="T1" fmla="*/ 3 h 989"/>
                  <a:gd name="T2" fmla="*/ 0 w 1331"/>
                  <a:gd name="T3" fmla="*/ 310 h 989"/>
                  <a:gd name="T4" fmla="*/ 294 w 1331"/>
                  <a:gd name="T5" fmla="*/ 984 h 989"/>
                  <a:gd name="T6" fmla="*/ 306 w 1331"/>
                  <a:gd name="T7" fmla="*/ 984 h 989"/>
                  <a:gd name="T8" fmla="*/ 597 w 1331"/>
                  <a:gd name="T9" fmla="*/ 310 h 989"/>
                  <a:gd name="T10" fmla="*/ 300 w 1331"/>
                  <a:gd name="T11" fmla="*/ 3 h 989"/>
                  <a:gd name="T12" fmla="*/ 419 w 1331"/>
                  <a:gd name="T13" fmla="*/ 226 h 989"/>
                  <a:gd name="T14" fmla="*/ 364 w 1331"/>
                  <a:gd name="T15" fmla="*/ 279 h 989"/>
                  <a:gd name="T16" fmla="*/ 362 w 1331"/>
                  <a:gd name="T17" fmla="*/ 284 h 989"/>
                  <a:gd name="T18" fmla="*/ 374 w 1331"/>
                  <a:gd name="T19" fmla="*/ 359 h 989"/>
                  <a:gd name="T20" fmla="*/ 367 w 1331"/>
                  <a:gd name="T21" fmla="*/ 364 h 989"/>
                  <a:gd name="T22" fmla="*/ 300 w 1331"/>
                  <a:gd name="T23" fmla="*/ 328 h 989"/>
                  <a:gd name="T24" fmla="*/ 295 w 1331"/>
                  <a:gd name="T25" fmla="*/ 328 h 989"/>
                  <a:gd name="T26" fmla="*/ 228 w 1331"/>
                  <a:gd name="T27" fmla="*/ 363 h 989"/>
                  <a:gd name="T28" fmla="*/ 220 w 1331"/>
                  <a:gd name="T29" fmla="*/ 357 h 989"/>
                  <a:gd name="T30" fmla="*/ 234 w 1331"/>
                  <a:gd name="T31" fmla="*/ 282 h 989"/>
                  <a:gd name="T32" fmla="*/ 232 w 1331"/>
                  <a:gd name="T33" fmla="*/ 277 h 989"/>
                  <a:gd name="T34" fmla="*/ 179 w 1331"/>
                  <a:gd name="T35" fmla="*/ 224 h 989"/>
                  <a:gd name="T36" fmla="*/ 182 w 1331"/>
                  <a:gd name="T37" fmla="*/ 215 h 989"/>
                  <a:gd name="T38" fmla="*/ 256 w 1331"/>
                  <a:gd name="T39" fmla="*/ 204 h 989"/>
                  <a:gd name="T40" fmla="*/ 261 w 1331"/>
                  <a:gd name="T41" fmla="*/ 202 h 989"/>
                  <a:gd name="T42" fmla="*/ 295 w 1331"/>
                  <a:gd name="T43" fmla="*/ 134 h 989"/>
                  <a:gd name="T44" fmla="*/ 304 w 1331"/>
                  <a:gd name="T45" fmla="*/ 134 h 989"/>
                  <a:gd name="T46" fmla="*/ 337 w 1331"/>
                  <a:gd name="T47" fmla="*/ 202 h 989"/>
                  <a:gd name="T48" fmla="*/ 341 w 1331"/>
                  <a:gd name="T49" fmla="*/ 206 h 989"/>
                  <a:gd name="T50" fmla="*/ 416 w 1331"/>
                  <a:gd name="T51" fmla="*/ 217 h 989"/>
                  <a:gd name="T52" fmla="*/ 419 w 1331"/>
                  <a:gd name="T53" fmla="*/ 226 h 989"/>
                  <a:gd name="T54" fmla="*/ 1146 w 1331"/>
                  <a:gd name="T55" fmla="*/ 0 h 989"/>
                  <a:gd name="T56" fmla="*/ 958 w 1331"/>
                  <a:gd name="T57" fmla="*/ 192 h 989"/>
                  <a:gd name="T58" fmla="*/ 1142 w 1331"/>
                  <a:gd name="T59" fmla="*/ 613 h 989"/>
                  <a:gd name="T60" fmla="*/ 1149 w 1331"/>
                  <a:gd name="T61" fmla="*/ 613 h 989"/>
                  <a:gd name="T62" fmla="*/ 1331 w 1331"/>
                  <a:gd name="T63" fmla="*/ 192 h 989"/>
                  <a:gd name="T64" fmla="*/ 1146 w 1331"/>
                  <a:gd name="T65" fmla="*/ 0 h 989"/>
                  <a:gd name="T66" fmla="*/ 1220 w 1331"/>
                  <a:gd name="T67" fmla="*/ 155 h 989"/>
                  <a:gd name="T68" fmla="*/ 1186 w 1331"/>
                  <a:gd name="T69" fmla="*/ 188 h 989"/>
                  <a:gd name="T70" fmla="*/ 1185 w 1331"/>
                  <a:gd name="T71" fmla="*/ 191 h 989"/>
                  <a:gd name="T72" fmla="*/ 1192 w 1331"/>
                  <a:gd name="T73" fmla="*/ 238 h 989"/>
                  <a:gd name="T74" fmla="*/ 1187 w 1331"/>
                  <a:gd name="T75" fmla="*/ 241 h 989"/>
                  <a:gd name="T76" fmla="*/ 1146 w 1331"/>
                  <a:gd name="T77" fmla="*/ 219 h 989"/>
                  <a:gd name="T78" fmla="*/ 1143 w 1331"/>
                  <a:gd name="T79" fmla="*/ 218 h 989"/>
                  <a:gd name="T80" fmla="*/ 1101 w 1331"/>
                  <a:gd name="T81" fmla="*/ 240 h 989"/>
                  <a:gd name="T82" fmla="*/ 1096 w 1331"/>
                  <a:gd name="T83" fmla="*/ 237 h 989"/>
                  <a:gd name="T84" fmla="*/ 1104 w 1331"/>
                  <a:gd name="T85" fmla="*/ 190 h 989"/>
                  <a:gd name="T86" fmla="*/ 1103 w 1331"/>
                  <a:gd name="T87" fmla="*/ 187 h 989"/>
                  <a:gd name="T88" fmla="*/ 1070 w 1331"/>
                  <a:gd name="T89" fmla="*/ 153 h 989"/>
                  <a:gd name="T90" fmla="*/ 1072 w 1331"/>
                  <a:gd name="T91" fmla="*/ 148 h 989"/>
                  <a:gd name="T92" fmla="*/ 1118 w 1331"/>
                  <a:gd name="T93" fmla="*/ 141 h 989"/>
                  <a:gd name="T94" fmla="*/ 1121 w 1331"/>
                  <a:gd name="T95" fmla="*/ 139 h 989"/>
                  <a:gd name="T96" fmla="*/ 1142 w 1331"/>
                  <a:gd name="T97" fmla="*/ 97 h 989"/>
                  <a:gd name="T98" fmla="*/ 1149 w 1331"/>
                  <a:gd name="T99" fmla="*/ 97 h 989"/>
                  <a:gd name="T100" fmla="*/ 1169 w 1331"/>
                  <a:gd name="T101" fmla="*/ 140 h 989"/>
                  <a:gd name="T102" fmla="*/ 1171 w 1331"/>
                  <a:gd name="T103" fmla="*/ 142 h 989"/>
                  <a:gd name="T104" fmla="*/ 1218 w 1331"/>
                  <a:gd name="T105" fmla="*/ 149 h 989"/>
                  <a:gd name="T106" fmla="*/ 1220 w 1331"/>
                  <a:gd name="T107" fmla="*/ 155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31" h="989">
                    <a:moveTo>
                      <a:pt x="300" y="3"/>
                    </a:moveTo>
                    <a:cubicBezTo>
                      <a:pt x="134" y="3"/>
                      <a:pt x="0" y="142"/>
                      <a:pt x="0" y="310"/>
                    </a:cubicBezTo>
                    <a:cubicBezTo>
                      <a:pt x="0" y="465"/>
                      <a:pt x="251" y="910"/>
                      <a:pt x="294" y="984"/>
                    </a:cubicBezTo>
                    <a:cubicBezTo>
                      <a:pt x="296" y="989"/>
                      <a:pt x="303" y="989"/>
                      <a:pt x="306" y="984"/>
                    </a:cubicBezTo>
                    <a:cubicBezTo>
                      <a:pt x="348" y="910"/>
                      <a:pt x="597" y="465"/>
                      <a:pt x="597" y="310"/>
                    </a:cubicBezTo>
                    <a:cubicBezTo>
                      <a:pt x="597" y="142"/>
                      <a:pt x="466" y="3"/>
                      <a:pt x="300" y="3"/>
                    </a:cubicBezTo>
                    <a:close/>
                    <a:moveTo>
                      <a:pt x="419" y="226"/>
                    </a:moveTo>
                    <a:cubicBezTo>
                      <a:pt x="364" y="279"/>
                      <a:pt x="364" y="279"/>
                      <a:pt x="364" y="279"/>
                    </a:cubicBezTo>
                    <a:cubicBezTo>
                      <a:pt x="363" y="280"/>
                      <a:pt x="362" y="282"/>
                      <a:pt x="362" y="284"/>
                    </a:cubicBezTo>
                    <a:cubicBezTo>
                      <a:pt x="374" y="359"/>
                      <a:pt x="374" y="359"/>
                      <a:pt x="374" y="359"/>
                    </a:cubicBezTo>
                    <a:cubicBezTo>
                      <a:pt x="375" y="363"/>
                      <a:pt x="371" y="366"/>
                      <a:pt x="367" y="364"/>
                    </a:cubicBezTo>
                    <a:cubicBezTo>
                      <a:pt x="300" y="328"/>
                      <a:pt x="300" y="328"/>
                      <a:pt x="300" y="328"/>
                    </a:cubicBezTo>
                    <a:cubicBezTo>
                      <a:pt x="298" y="327"/>
                      <a:pt x="297" y="327"/>
                      <a:pt x="295" y="328"/>
                    </a:cubicBezTo>
                    <a:cubicBezTo>
                      <a:pt x="228" y="363"/>
                      <a:pt x="228" y="363"/>
                      <a:pt x="228" y="363"/>
                    </a:cubicBezTo>
                    <a:cubicBezTo>
                      <a:pt x="224" y="365"/>
                      <a:pt x="219" y="361"/>
                      <a:pt x="220" y="357"/>
                    </a:cubicBezTo>
                    <a:cubicBezTo>
                      <a:pt x="234" y="282"/>
                      <a:pt x="234" y="282"/>
                      <a:pt x="234" y="282"/>
                    </a:cubicBezTo>
                    <a:cubicBezTo>
                      <a:pt x="234" y="280"/>
                      <a:pt x="234" y="278"/>
                      <a:pt x="232" y="277"/>
                    </a:cubicBezTo>
                    <a:cubicBezTo>
                      <a:pt x="179" y="224"/>
                      <a:pt x="179" y="224"/>
                      <a:pt x="179" y="224"/>
                    </a:cubicBezTo>
                    <a:cubicBezTo>
                      <a:pt x="176" y="221"/>
                      <a:pt x="177" y="215"/>
                      <a:pt x="182" y="215"/>
                    </a:cubicBezTo>
                    <a:cubicBezTo>
                      <a:pt x="256" y="204"/>
                      <a:pt x="256" y="204"/>
                      <a:pt x="256" y="204"/>
                    </a:cubicBezTo>
                    <a:cubicBezTo>
                      <a:pt x="258" y="204"/>
                      <a:pt x="260" y="203"/>
                      <a:pt x="261" y="202"/>
                    </a:cubicBezTo>
                    <a:cubicBezTo>
                      <a:pt x="295" y="134"/>
                      <a:pt x="295" y="134"/>
                      <a:pt x="295" y="134"/>
                    </a:cubicBezTo>
                    <a:cubicBezTo>
                      <a:pt x="297" y="130"/>
                      <a:pt x="302" y="130"/>
                      <a:pt x="304" y="134"/>
                    </a:cubicBezTo>
                    <a:cubicBezTo>
                      <a:pt x="337" y="202"/>
                      <a:pt x="337" y="202"/>
                      <a:pt x="337" y="202"/>
                    </a:cubicBezTo>
                    <a:cubicBezTo>
                      <a:pt x="338" y="204"/>
                      <a:pt x="339" y="205"/>
                      <a:pt x="341" y="206"/>
                    </a:cubicBezTo>
                    <a:cubicBezTo>
                      <a:pt x="416" y="217"/>
                      <a:pt x="416" y="217"/>
                      <a:pt x="416" y="217"/>
                    </a:cubicBezTo>
                    <a:cubicBezTo>
                      <a:pt x="420" y="218"/>
                      <a:pt x="422" y="223"/>
                      <a:pt x="419" y="226"/>
                    </a:cubicBezTo>
                    <a:close/>
                    <a:moveTo>
                      <a:pt x="1146" y="0"/>
                    </a:moveTo>
                    <a:cubicBezTo>
                      <a:pt x="1042" y="0"/>
                      <a:pt x="958" y="87"/>
                      <a:pt x="958" y="192"/>
                    </a:cubicBezTo>
                    <a:cubicBezTo>
                      <a:pt x="958" y="289"/>
                      <a:pt x="1115" y="567"/>
                      <a:pt x="1142" y="613"/>
                    </a:cubicBezTo>
                    <a:cubicBezTo>
                      <a:pt x="1144" y="616"/>
                      <a:pt x="1148" y="616"/>
                      <a:pt x="1149" y="613"/>
                    </a:cubicBezTo>
                    <a:cubicBezTo>
                      <a:pt x="1176" y="567"/>
                      <a:pt x="1331" y="289"/>
                      <a:pt x="1331" y="192"/>
                    </a:cubicBezTo>
                    <a:cubicBezTo>
                      <a:pt x="1331" y="87"/>
                      <a:pt x="1249" y="0"/>
                      <a:pt x="1146" y="0"/>
                    </a:cubicBezTo>
                    <a:close/>
                    <a:moveTo>
                      <a:pt x="1220" y="155"/>
                    </a:moveTo>
                    <a:cubicBezTo>
                      <a:pt x="1186" y="188"/>
                      <a:pt x="1186" y="188"/>
                      <a:pt x="1186" y="188"/>
                    </a:cubicBezTo>
                    <a:cubicBezTo>
                      <a:pt x="1185" y="188"/>
                      <a:pt x="1185" y="190"/>
                      <a:pt x="1185" y="191"/>
                    </a:cubicBezTo>
                    <a:cubicBezTo>
                      <a:pt x="1192" y="238"/>
                      <a:pt x="1192" y="238"/>
                      <a:pt x="1192" y="238"/>
                    </a:cubicBezTo>
                    <a:cubicBezTo>
                      <a:pt x="1193" y="240"/>
                      <a:pt x="1190" y="242"/>
                      <a:pt x="1187" y="241"/>
                    </a:cubicBezTo>
                    <a:cubicBezTo>
                      <a:pt x="1146" y="219"/>
                      <a:pt x="1146" y="219"/>
                      <a:pt x="1146" y="219"/>
                    </a:cubicBezTo>
                    <a:cubicBezTo>
                      <a:pt x="1145" y="218"/>
                      <a:pt x="1144" y="218"/>
                      <a:pt x="1143" y="218"/>
                    </a:cubicBezTo>
                    <a:cubicBezTo>
                      <a:pt x="1101" y="240"/>
                      <a:pt x="1101" y="240"/>
                      <a:pt x="1101" y="240"/>
                    </a:cubicBezTo>
                    <a:cubicBezTo>
                      <a:pt x="1098" y="241"/>
                      <a:pt x="1095" y="239"/>
                      <a:pt x="1096" y="237"/>
                    </a:cubicBezTo>
                    <a:cubicBezTo>
                      <a:pt x="1104" y="190"/>
                      <a:pt x="1104" y="190"/>
                      <a:pt x="1104" y="190"/>
                    </a:cubicBezTo>
                    <a:cubicBezTo>
                      <a:pt x="1104" y="189"/>
                      <a:pt x="1104" y="188"/>
                      <a:pt x="1103" y="187"/>
                    </a:cubicBezTo>
                    <a:cubicBezTo>
                      <a:pt x="1070" y="153"/>
                      <a:pt x="1070" y="153"/>
                      <a:pt x="1070" y="153"/>
                    </a:cubicBezTo>
                    <a:cubicBezTo>
                      <a:pt x="1068" y="151"/>
                      <a:pt x="1069" y="148"/>
                      <a:pt x="1072" y="148"/>
                    </a:cubicBezTo>
                    <a:cubicBezTo>
                      <a:pt x="1118" y="141"/>
                      <a:pt x="1118" y="141"/>
                      <a:pt x="1118" y="141"/>
                    </a:cubicBezTo>
                    <a:cubicBezTo>
                      <a:pt x="1120" y="141"/>
                      <a:pt x="1121" y="141"/>
                      <a:pt x="1121" y="139"/>
                    </a:cubicBezTo>
                    <a:cubicBezTo>
                      <a:pt x="1142" y="97"/>
                      <a:pt x="1142" y="97"/>
                      <a:pt x="1142" y="97"/>
                    </a:cubicBezTo>
                    <a:cubicBezTo>
                      <a:pt x="1144" y="95"/>
                      <a:pt x="1147" y="95"/>
                      <a:pt x="1149" y="97"/>
                    </a:cubicBezTo>
                    <a:cubicBezTo>
                      <a:pt x="1169" y="140"/>
                      <a:pt x="1169" y="140"/>
                      <a:pt x="1169" y="140"/>
                    </a:cubicBezTo>
                    <a:cubicBezTo>
                      <a:pt x="1169" y="141"/>
                      <a:pt x="1170" y="142"/>
                      <a:pt x="1171" y="142"/>
                    </a:cubicBezTo>
                    <a:cubicBezTo>
                      <a:pt x="1218" y="149"/>
                      <a:pt x="1218" y="149"/>
                      <a:pt x="1218" y="149"/>
                    </a:cubicBezTo>
                    <a:cubicBezTo>
                      <a:pt x="1221" y="150"/>
                      <a:pt x="1222" y="153"/>
                      <a:pt x="1220" y="1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sz="1799" dirty="0">
                  <a:solidFill>
                    <a:srgbClr val="000000"/>
                  </a:solidFill>
                </a:endParaRPr>
              </a:p>
            </p:txBody>
          </p:sp>
          <p:sp>
            <p:nvSpPr>
              <p:cNvPr id="13" name="Freeform 16">
                <a:extLst>
                  <a:ext uri="{FF2B5EF4-FFF2-40B4-BE49-F238E27FC236}">
                    <a16:creationId xmlns:a16="http://schemas.microsoft.com/office/drawing/2014/main" id="{0E02D212-17FD-448F-87B5-CCA177AA39B1}"/>
                  </a:ext>
                </a:extLst>
              </p:cNvPr>
              <p:cNvSpPr>
                <a:spLocks noEditPoints="1"/>
              </p:cNvSpPr>
              <p:nvPr/>
            </p:nvSpPr>
            <p:spPr bwMode="auto">
              <a:xfrm>
                <a:off x="1864" y="712"/>
                <a:ext cx="3956" cy="2665"/>
              </a:xfrm>
              <a:custGeom>
                <a:avLst/>
                <a:gdLst>
                  <a:gd name="T0" fmla="*/ 663 w 2112"/>
                  <a:gd name="T1" fmla="*/ 1199 h 1421"/>
                  <a:gd name="T2" fmla="*/ 469 w 2112"/>
                  <a:gd name="T3" fmla="*/ 844 h 1421"/>
                  <a:gd name="T4" fmla="*/ 695 w 2112"/>
                  <a:gd name="T5" fmla="*/ 0 h 1421"/>
                  <a:gd name="T6" fmla="*/ 920 w 2112"/>
                  <a:gd name="T7" fmla="*/ 844 h 1421"/>
                  <a:gd name="T8" fmla="*/ 727 w 2112"/>
                  <a:gd name="T9" fmla="*/ 1199 h 1421"/>
                  <a:gd name="T10" fmla="*/ 695 w 2112"/>
                  <a:gd name="T11" fmla="*/ 1218 h 1421"/>
                  <a:gd name="T12" fmla="*/ 352 w 2112"/>
                  <a:gd name="T13" fmla="*/ 395 h 1421"/>
                  <a:gd name="T14" fmla="*/ 662 w 2112"/>
                  <a:gd name="T15" fmla="*/ 1110 h 1421"/>
                  <a:gd name="T16" fmla="*/ 728 w 2112"/>
                  <a:gd name="T17" fmla="*/ 1110 h 1421"/>
                  <a:gd name="T18" fmla="*/ 1036 w 2112"/>
                  <a:gd name="T19" fmla="*/ 395 h 1421"/>
                  <a:gd name="T20" fmla="*/ 1344 w 2112"/>
                  <a:gd name="T21" fmla="*/ 593 h 1421"/>
                  <a:gd name="T22" fmla="*/ 1081 w 2112"/>
                  <a:gd name="T23" fmla="*/ 587 h 1421"/>
                  <a:gd name="T24" fmla="*/ 1364 w 2112"/>
                  <a:gd name="T25" fmla="*/ 631 h 1421"/>
                  <a:gd name="T26" fmla="*/ 2110 w 2112"/>
                  <a:gd name="T27" fmla="*/ 1377 h 1421"/>
                  <a:gd name="T28" fmla="*/ 1876 w 2112"/>
                  <a:gd name="T29" fmla="*/ 587 h 1421"/>
                  <a:gd name="T30" fmla="*/ 1736 w 2112"/>
                  <a:gd name="T31" fmla="*/ 592 h 1421"/>
                  <a:gd name="T32" fmla="*/ 1876 w 2112"/>
                  <a:gd name="T33" fmla="*/ 631 h 1421"/>
                  <a:gd name="T34" fmla="*/ 2064 w 2112"/>
                  <a:gd name="T35" fmla="*/ 1377 h 1421"/>
                  <a:gd name="T36" fmla="*/ 232 w 2112"/>
                  <a:gd name="T37" fmla="*/ 631 h 1421"/>
                  <a:gd name="T38" fmla="*/ 324 w 2112"/>
                  <a:gd name="T39" fmla="*/ 631 h 1421"/>
                  <a:gd name="T40" fmla="*/ 236 w 2112"/>
                  <a:gd name="T41" fmla="*/ 587 h 1421"/>
                  <a:gd name="T42" fmla="*/ 2 w 2112"/>
                  <a:gd name="T43" fmla="*/ 1377 h 1421"/>
                  <a:gd name="T44" fmla="*/ 45 w 2112"/>
                  <a:gd name="T45" fmla="*/ 1421 h 1421"/>
                  <a:gd name="T46" fmla="*/ 2104 w 2112"/>
                  <a:gd name="T47" fmla="*/ 1405 h 1421"/>
                  <a:gd name="T48" fmla="*/ 1541 w 2112"/>
                  <a:gd name="T49" fmla="*/ 826 h 1421"/>
                  <a:gd name="T50" fmla="*/ 1487 w 2112"/>
                  <a:gd name="T51" fmla="*/ 765 h 1421"/>
                  <a:gd name="T52" fmla="*/ 1276 w 2112"/>
                  <a:gd name="T53" fmla="*/ 270 h 1421"/>
                  <a:gd name="T54" fmla="*/ 1804 w 2112"/>
                  <a:gd name="T55" fmla="*/ 270 h 1421"/>
                  <a:gd name="T56" fmla="*/ 1594 w 2112"/>
                  <a:gd name="T57" fmla="*/ 765 h 1421"/>
                  <a:gd name="T58" fmla="*/ 1541 w 2112"/>
                  <a:gd name="T59" fmla="*/ 826 h 1421"/>
                  <a:gd name="T60" fmla="*/ 1541 w 2112"/>
                  <a:gd name="T61" fmla="*/ 44 h 1421"/>
                  <a:gd name="T62" fmla="*/ 1423 w 2112"/>
                  <a:gd name="T63" fmla="*/ 553 h 1421"/>
                  <a:gd name="T64" fmla="*/ 1541 w 2112"/>
                  <a:gd name="T65" fmla="*/ 770 h 1421"/>
                  <a:gd name="T66" fmla="*/ 1658 w 2112"/>
                  <a:gd name="T67" fmla="*/ 553 h 1421"/>
                  <a:gd name="T68" fmla="*/ 1541 w 2112"/>
                  <a:gd name="T69" fmla="*/ 44 h 1421"/>
                  <a:gd name="T70" fmla="*/ 1195 w 2112"/>
                  <a:gd name="T71" fmla="*/ 908 h 1421"/>
                  <a:gd name="T72" fmla="*/ 1195 w 2112"/>
                  <a:gd name="T73" fmla="*/ 826 h 1421"/>
                  <a:gd name="T74" fmla="*/ 1449 w 2112"/>
                  <a:gd name="T75" fmla="*/ 787 h 1421"/>
                  <a:gd name="T76" fmla="*/ 1195 w 2112"/>
                  <a:gd name="T77" fmla="*/ 782 h 1421"/>
                  <a:gd name="T78" fmla="*/ 1195 w 2112"/>
                  <a:gd name="T79" fmla="*/ 952 h 1421"/>
                  <a:gd name="T80" fmla="*/ 1659 w 2112"/>
                  <a:gd name="T81" fmla="*/ 1063 h 1421"/>
                  <a:gd name="T82" fmla="*/ 793 w 2112"/>
                  <a:gd name="T83" fmla="*/ 1174 h 1421"/>
                  <a:gd name="T84" fmla="*/ 1548 w 2112"/>
                  <a:gd name="T85" fmla="*/ 1218 h 1421"/>
                  <a:gd name="T86" fmla="*/ 1548 w 2112"/>
                  <a:gd name="T87" fmla="*/ 908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12" h="1421">
                    <a:moveTo>
                      <a:pt x="695" y="1218"/>
                    </a:moveTo>
                    <a:cubicBezTo>
                      <a:pt x="681" y="1218"/>
                      <a:pt x="669" y="1211"/>
                      <a:pt x="663" y="1199"/>
                    </a:cubicBezTo>
                    <a:cubicBezTo>
                      <a:pt x="624" y="1132"/>
                      <a:pt x="624" y="1132"/>
                      <a:pt x="624" y="1132"/>
                    </a:cubicBezTo>
                    <a:cubicBezTo>
                      <a:pt x="623" y="1131"/>
                      <a:pt x="545" y="997"/>
                      <a:pt x="469" y="844"/>
                    </a:cubicBezTo>
                    <a:cubicBezTo>
                      <a:pt x="360" y="627"/>
                      <a:pt x="308" y="480"/>
                      <a:pt x="308" y="395"/>
                    </a:cubicBezTo>
                    <a:cubicBezTo>
                      <a:pt x="308" y="177"/>
                      <a:pt x="481" y="0"/>
                      <a:pt x="695" y="0"/>
                    </a:cubicBezTo>
                    <a:cubicBezTo>
                      <a:pt x="907" y="0"/>
                      <a:pt x="1080" y="177"/>
                      <a:pt x="1080" y="395"/>
                    </a:cubicBezTo>
                    <a:cubicBezTo>
                      <a:pt x="1080" y="480"/>
                      <a:pt x="1027" y="627"/>
                      <a:pt x="920" y="844"/>
                    </a:cubicBezTo>
                    <a:cubicBezTo>
                      <a:pt x="844" y="997"/>
                      <a:pt x="767" y="1131"/>
                      <a:pt x="766" y="1132"/>
                    </a:cubicBezTo>
                    <a:cubicBezTo>
                      <a:pt x="727" y="1199"/>
                      <a:pt x="727" y="1199"/>
                      <a:pt x="727" y="1199"/>
                    </a:cubicBezTo>
                    <a:cubicBezTo>
                      <a:pt x="721" y="1211"/>
                      <a:pt x="709" y="1218"/>
                      <a:pt x="695" y="1218"/>
                    </a:cubicBezTo>
                    <a:cubicBezTo>
                      <a:pt x="695" y="1218"/>
                      <a:pt x="695" y="1218"/>
                      <a:pt x="695" y="1218"/>
                    </a:cubicBezTo>
                    <a:close/>
                    <a:moveTo>
                      <a:pt x="695" y="44"/>
                    </a:moveTo>
                    <a:cubicBezTo>
                      <a:pt x="506" y="44"/>
                      <a:pt x="352" y="202"/>
                      <a:pt x="352" y="395"/>
                    </a:cubicBezTo>
                    <a:cubicBezTo>
                      <a:pt x="352" y="473"/>
                      <a:pt x="403" y="614"/>
                      <a:pt x="508" y="825"/>
                    </a:cubicBezTo>
                    <a:cubicBezTo>
                      <a:pt x="584" y="976"/>
                      <a:pt x="661" y="1109"/>
                      <a:pt x="662" y="1110"/>
                    </a:cubicBezTo>
                    <a:cubicBezTo>
                      <a:pt x="695" y="1167"/>
                      <a:pt x="695" y="1167"/>
                      <a:pt x="695" y="1167"/>
                    </a:cubicBezTo>
                    <a:cubicBezTo>
                      <a:pt x="728" y="1110"/>
                      <a:pt x="728" y="1110"/>
                      <a:pt x="728" y="1110"/>
                    </a:cubicBezTo>
                    <a:cubicBezTo>
                      <a:pt x="729" y="1109"/>
                      <a:pt x="805" y="976"/>
                      <a:pt x="880" y="825"/>
                    </a:cubicBezTo>
                    <a:cubicBezTo>
                      <a:pt x="985" y="614"/>
                      <a:pt x="1036" y="473"/>
                      <a:pt x="1036" y="395"/>
                    </a:cubicBezTo>
                    <a:cubicBezTo>
                      <a:pt x="1036" y="202"/>
                      <a:pt x="883" y="44"/>
                      <a:pt x="695" y="44"/>
                    </a:cubicBezTo>
                    <a:close/>
                    <a:moveTo>
                      <a:pt x="1344" y="593"/>
                    </a:moveTo>
                    <a:cubicBezTo>
                      <a:pt x="1343" y="591"/>
                      <a:pt x="1343" y="589"/>
                      <a:pt x="1342" y="587"/>
                    </a:cubicBezTo>
                    <a:cubicBezTo>
                      <a:pt x="1081" y="587"/>
                      <a:pt x="1081" y="587"/>
                      <a:pt x="1081" y="587"/>
                    </a:cubicBezTo>
                    <a:cubicBezTo>
                      <a:pt x="1076" y="601"/>
                      <a:pt x="1070" y="616"/>
                      <a:pt x="1064" y="631"/>
                    </a:cubicBezTo>
                    <a:cubicBezTo>
                      <a:pt x="1364" y="631"/>
                      <a:pt x="1364" y="631"/>
                      <a:pt x="1364" y="631"/>
                    </a:cubicBezTo>
                    <a:cubicBezTo>
                      <a:pt x="1357" y="619"/>
                      <a:pt x="1351" y="606"/>
                      <a:pt x="1344" y="593"/>
                    </a:cubicBezTo>
                    <a:close/>
                    <a:moveTo>
                      <a:pt x="2110" y="1377"/>
                    </a:moveTo>
                    <a:cubicBezTo>
                      <a:pt x="1921" y="615"/>
                      <a:pt x="1921" y="615"/>
                      <a:pt x="1921" y="615"/>
                    </a:cubicBezTo>
                    <a:cubicBezTo>
                      <a:pt x="1916" y="596"/>
                      <a:pt x="1894" y="587"/>
                      <a:pt x="1876" y="587"/>
                    </a:cubicBezTo>
                    <a:cubicBezTo>
                      <a:pt x="1739" y="587"/>
                      <a:pt x="1739" y="587"/>
                      <a:pt x="1739" y="587"/>
                    </a:cubicBezTo>
                    <a:cubicBezTo>
                      <a:pt x="1738" y="589"/>
                      <a:pt x="1737" y="591"/>
                      <a:pt x="1736" y="592"/>
                    </a:cubicBezTo>
                    <a:cubicBezTo>
                      <a:pt x="1730" y="605"/>
                      <a:pt x="1723" y="618"/>
                      <a:pt x="1717" y="631"/>
                    </a:cubicBezTo>
                    <a:cubicBezTo>
                      <a:pt x="1876" y="631"/>
                      <a:pt x="1876" y="631"/>
                      <a:pt x="1876" y="631"/>
                    </a:cubicBezTo>
                    <a:cubicBezTo>
                      <a:pt x="1877" y="631"/>
                      <a:pt x="1879" y="631"/>
                      <a:pt x="1880" y="631"/>
                    </a:cubicBezTo>
                    <a:cubicBezTo>
                      <a:pt x="2064" y="1377"/>
                      <a:pt x="2064" y="1377"/>
                      <a:pt x="2064" y="1377"/>
                    </a:cubicBezTo>
                    <a:cubicBezTo>
                      <a:pt x="48" y="1377"/>
                      <a:pt x="48" y="1377"/>
                      <a:pt x="48" y="1377"/>
                    </a:cubicBezTo>
                    <a:cubicBezTo>
                      <a:pt x="232" y="631"/>
                      <a:pt x="232" y="631"/>
                      <a:pt x="232" y="631"/>
                    </a:cubicBezTo>
                    <a:cubicBezTo>
                      <a:pt x="233" y="631"/>
                      <a:pt x="235" y="631"/>
                      <a:pt x="236" y="631"/>
                    </a:cubicBezTo>
                    <a:cubicBezTo>
                      <a:pt x="324" y="631"/>
                      <a:pt x="324" y="631"/>
                      <a:pt x="324" y="631"/>
                    </a:cubicBezTo>
                    <a:cubicBezTo>
                      <a:pt x="318" y="616"/>
                      <a:pt x="312" y="601"/>
                      <a:pt x="307" y="587"/>
                    </a:cubicBezTo>
                    <a:cubicBezTo>
                      <a:pt x="236" y="587"/>
                      <a:pt x="236" y="587"/>
                      <a:pt x="236" y="587"/>
                    </a:cubicBezTo>
                    <a:cubicBezTo>
                      <a:pt x="218" y="587"/>
                      <a:pt x="196" y="596"/>
                      <a:pt x="191" y="615"/>
                    </a:cubicBezTo>
                    <a:cubicBezTo>
                      <a:pt x="2" y="1377"/>
                      <a:pt x="2" y="1377"/>
                      <a:pt x="2" y="1377"/>
                    </a:cubicBezTo>
                    <a:cubicBezTo>
                      <a:pt x="0" y="1387"/>
                      <a:pt x="2" y="1397"/>
                      <a:pt x="8" y="1405"/>
                    </a:cubicBezTo>
                    <a:cubicBezTo>
                      <a:pt x="16" y="1415"/>
                      <a:pt x="30" y="1421"/>
                      <a:pt x="45" y="1421"/>
                    </a:cubicBezTo>
                    <a:cubicBezTo>
                      <a:pt x="2067" y="1421"/>
                      <a:pt x="2067" y="1421"/>
                      <a:pt x="2067" y="1421"/>
                    </a:cubicBezTo>
                    <a:cubicBezTo>
                      <a:pt x="2082" y="1421"/>
                      <a:pt x="2096" y="1415"/>
                      <a:pt x="2104" y="1405"/>
                    </a:cubicBezTo>
                    <a:cubicBezTo>
                      <a:pt x="2110" y="1397"/>
                      <a:pt x="2112" y="1387"/>
                      <a:pt x="2110" y="1377"/>
                    </a:cubicBezTo>
                    <a:close/>
                    <a:moveTo>
                      <a:pt x="1541" y="826"/>
                    </a:moveTo>
                    <a:cubicBezTo>
                      <a:pt x="1529" y="826"/>
                      <a:pt x="1519" y="819"/>
                      <a:pt x="1513" y="810"/>
                    </a:cubicBezTo>
                    <a:cubicBezTo>
                      <a:pt x="1487" y="765"/>
                      <a:pt x="1487" y="765"/>
                      <a:pt x="1487" y="765"/>
                    </a:cubicBezTo>
                    <a:cubicBezTo>
                      <a:pt x="1487" y="764"/>
                      <a:pt x="1435" y="675"/>
                      <a:pt x="1384" y="573"/>
                    </a:cubicBezTo>
                    <a:cubicBezTo>
                      <a:pt x="1310" y="425"/>
                      <a:pt x="1276" y="329"/>
                      <a:pt x="1276" y="270"/>
                    </a:cubicBezTo>
                    <a:cubicBezTo>
                      <a:pt x="1276" y="122"/>
                      <a:pt x="1395" y="0"/>
                      <a:pt x="1541" y="0"/>
                    </a:cubicBezTo>
                    <a:cubicBezTo>
                      <a:pt x="1686" y="0"/>
                      <a:pt x="1804" y="122"/>
                      <a:pt x="1804" y="270"/>
                    </a:cubicBezTo>
                    <a:cubicBezTo>
                      <a:pt x="1804" y="329"/>
                      <a:pt x="1770" y="425"/>
                      <a:pt x="1697" y="573"/>
                    </a:cubicBezTo>
                    <a:cubicBezTo>
                      <a:pt x="1647" y="675"/>
                      <a:pt x="1595" y="764"/>
                      <a:pt x="1594" y="765"/>
                    </a:cubicBezTo>
                    <a:cubicBezTo>
                      <a:pt x="1569" y="809"/>
                      <a:pt x="1569" y="809"/>
                      <a:pt x="1569" y="809"/>
                    </a:cubicBezTo>
                    <a:cubicBezTo>
                      <a:pt x="1563" y="819"/>
                      <a:pt x="1552" y="826"/>
                      <a:pt x="1541" y="826"/>
                    </a:cubicBezTo>
                    <a:cubicBezTo>
                      <a:pt x="1541" y="826"/>
                      <a:pt x="1541" y="826"/>
                      <a:pt x="1541" y="826"/>
                    </a:cubicBezTo>
                    <a:close/>
                    <a:moveTo>
                      <a:pt x="1541" y="44"/>
                    </a:moveTo>
                    <a:cubicBezTo>
                      <a:pt x="1419" y="44"/>
                      <a:pt x="1320" y="146"/>
                      <a:pt x="1320" y="270"/>
                    </a:cubicBezTo>
                    <a:cubicBezTo>
                      <a:pt x="1320" y="321"/>
                      <a:pt x="1354" y="416"/>
                      <a:pt x="1423" y="553"/>
                    </a:cubicBezTo>
                    <a:cubicBezTo>
                      <a:pt x="1474" y="655"/>
                      <a:pt x="1525" y="742"/>
                      <a:pt x="1525" y="743"/>
                    </a:cubicBezTo>
                    <a:cubicBezTo>
                      <a:pt x="1541" y="770"/>
                      <a:pt x="1541" y="770"/>
                      <a:pt x="1541" y="770"/>
                    </a:cubicBezTo>
                    <a:cubicBezTo>
                      <a:pt x="1556" y="743"/>
                      <a:pt x="1556" y="743"/>
                      <a:pt x="1556" y="743"/>
                    </a:cubicBezTo>
                    <a:cubicBezTo>
                      <a:pt x="1557" y="742"/>
                      <a:pt x="1607" y="655"/>
                      <a:pt x="1658" y="553"/>
                    </a:cubicBezTo>
                    <a:cubicBezTo>
                      <a:pt x="1726" y="416"/>
                      <a:pt x="1760" y="321"/>
                      <a:pt x="1760" y="270"/>
                    </a:cubicBezTo>
                    <a:cubicBezTo>
                      <a:pt x="1760" y="146"/>
                      <a:pt x="1662" y="44"/>
                      <a:pt x="1541" y="44"/>
                    </a:cubicBezTo>
                    <a:close/>
                    <a:moveTo>
                      <a:pt x="1548" y="908"/>
                    </a:moveTo>
                    <a:cubicBezTo>
                      <a:pt x="1195" y="908"/>
                      <a:pt x="1195" y="908"/>
                      <a:pt x="1195" y="908"/>
                    </a:cubicBezTo>
                    <a:cubicBezTo>
                      <a:pt x="1172" y="908"/>
                      <a:pt x="1154" y="889"/>
                      <a:pt x="1154" y="867"/>
                    </a:cubicBezTo>
                    <a:cubicBezTo>
                      <a:pt x="1154" y="844"/>
                      <a:pt x="1172" y="826"/>
                      <a:pt x="1195" y="826"/>
                    </a:cubicBezTo>
                    <a:cubicBezTo>
                      <a:pt x="1471" y="826"/>
                      <a:pt x="1471" y="826"/>
                      <a:pt x="1471" y="826"/>
                    </a:cubicBezTo>
                    <a:cubicBezTo>
                      <a:pt x="1449" y="787"/>
                      <a:pt x="1449" y="787"/>
                      <a:pt x="1449" y="787"/>
                    </a:cubicBezTo>
                    <a:cubicBezTo>
                      <a:pt x="1449" y="787"/>
                      <a:pt x="1448" y="785"/>
                      <a:pt x="1446" y="782"/>
                    </a:cubicBezTo>
                    <a:cubicBezTo>
                      <a:pt x="1195" y="782"/>
                      <a:pt x="1195" y="782"/>
                      <a:pt x="1195" y="782"/>
                    </a:cubicBezTo>
                    <a:cubicBezTo>
                      <a:pt x="1148" y="782"/>
                      <a:pt x="1110" y="820"/>
                      <a:pt x="1110" y="867"/>
                    </a:cubicBezTo>
                    <a:cubicBezTo>
                      <a:pt x="1110" y="914"/>
                      <a:pt x="1148" y="952"/>
                      <a:pt x="1195" y="952"/>
                    </a:cubicBezTo>
                    <a:cubicBezTo>
                      <a:pt x="1548" y="952"/>
                      <a:pt x="1548" y="952"/>
                      <a:pt x="1548" y="952"/>
                    </a:cubicBezTo>
                    <a:cubicBezTo>
                      <a:pt x="1609" y="952"/>
                      <a:pt x="1659" y="1002"/>
                      <a:pt x="1659" y="1063"/>
                    </a:cubicBezTo>
                    <a:cubicBezTo>
                      <a:pt x="1659" y="1124"/>
                      <a:pt x="1609" y="1174"/>
                      <a:pt x="1548" y="1174"/>
                    </a:cubicBezTo>
                    <a:cubicBezTo>
                      <a:pt x="793" y="1174"/>
                      <a:pt x="793" y="1174"/>
                      <a:pt x="793" y="1174"/>
                    </a:cubicBezTo>
                    <a:cubicBezTo>
                      <a:pt x="767" y="1218"/>
                      <a:pt x="767" y="1218"/>
                      <a:pt x="767" y="1218"/>
                    </a:cubicBezTo>
                    <a:cubicBezTo>
                      <a:pt x="1548" y="1218"/>
                      <a:pt x="1548" y="1218"/>
                      <a:pt x="1548" y="1218"/>
                    </a:cubicBezTo>
                    <a:cubicBezTo>
                      <a:pt x="1633" y="1218"/>
                      <a:pt x="1703" y="1148"/>
                      <a:pt x="1703" y="1063"/>
                    </a:cubicBezTo>
                    <a:cubicBezTo>
                      <a:pt x="1703" y="977"/>
                      <a:pt x="1633" y="908"/>
                      <a:pt x="1548" y="9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sz="1799" dirty="0">
                  <a:solidFill>
                    <a:srgbClr val="000000"/>
                  </a:solidFill>
                </a:endParaRPr>
              </a:p>
            </p:txBody>
          </p:sp>
        </p:grpSp>
      </p:grpSp>
      <p:grpSp>
        <p:nvGrpSpPr>
          <p:cNvPr id="6" name="Group 5"/>
          <p:cNvGrpSpPr/>
          <p:nvPr/>
        </p:nvGrpSpPr>
        <p:grpSpPr>
          <a:xfrm>
            <a:off x="4828577" y="2041021"/>
            <a:ext cx="2513988" cy="1798486"/>
            <a:chOff x="4612923" y="2041021"/>
            <a:chExt cx="2513988" cy="1798486"/>
          </a:xfrm>
        </p:grpSpPr>
        <p:sp>
          <p:nvSpPr>
            <p:cNvPr id="19" name="TextBox 18"/>
            <p:cNvSpPr txBox="1"/>
            <p:nvPr/>
          </p:nvSpPr>
          <p:spPr>
            <a:xfrm>
              <a:off x="4612923" y="3174710"/>
              <a:ext cx="2513988" cy="664797"/>
            </a:xfrm>
            <a:prstGeom prst="rect">
              <a:avLst/>
            </a:prstGeom>
            <a:noFill/>
          </p:spPr>
          <p:txBody>
            <a:bodyPr wrap="square" lIns="0" tIns="0" rIns="0" bIns="0" rtlCol="0" anchor="t">
              <a:spAutoFit/>
            </a:bodyPr>
            <a:lstStyle/>
            <a:p>
              <a:pPr algn="ctr">
                <a:lnSpc>
                  <a:spcPct val="90000"/>
                </a:lnSpc>
                <a:spcAft>
                  <a:spcPts val="600"/>
                </a:spcAft>
              </a:pPr>
              <a:r>
                <a:rPr lang="en-US" sz="2400" dirty="0">
                  <a:solidFill>
                    <a:schemeClr val="bg1"/>
                  </a:solidFill>
                </a:rPr>
                <a:t>Reducing</a:t>
              </a:r>
              <a:r>
                <a:rPr lang="en-US" sz="2400" dirty="0">
                  <a:solidFill>
                    <a:srgbClr val="EEB500"/>
                  </a:solidFill>
                </a:rPr>
                <a:t> congestion</a:t>
              </a:r>
              <a:endParaRPr lang="en-US" sz="2400" dirty="0">
                <a:solidFill>
                  <a:srgbClr val="FFFFFF"/>
                </a:solidFill>
              </a:endParaRPr>
            </a:p>
          </p:txBody>
        </p:sp>
        <p:pic>
          <p:nvPicPr>
            <p:cNvPr id="20" name="Picture 19"/>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16672" b="22649"/>
            <a:stretch/>
          </p:blipFill>
          <p:spPr>
            <a:xfrm>
              <a:off x="5088315" y="2041021"/>
              <a:ext cx="1563205" cy="948554"/>
            </a:xfrm>
            <a:prstGeom prst="trapezoid">
              <a:avLst>
                <a:gd name="adj" fmla="val 49660"/>
              </a:avLst>
            </a:prstGeom>
          </p:spPr>
        </p:pic>
      </p:grpSp>
      <p:grpSp>
        <p:nvGrpSpPr>
          <p:cNvPr id="18" name="Group 17"/>
          <p:cNvGrpSpPr/>
          <p:nvPr/>
        </p:nvGrpSpPr>
        <p:grpSpPr>
          <a:xfrm>
            <a:off x="4830643" y="4269643"/>
            <a:ext cx="2513988" cy="1917913"/>
            <a:chOff x="4612923" y="3964835"/>
            <a:chExt cx="2513988" cy="1917913"/>
          </a:xfrm>
        </p:grpSpPr>
        <p:sp>
          <p:nvSpPr>
            <p:cNvPr id="9" name="TextBox 8"/>
            <p:cNvSpPr txBox="1"/>
            <p:nvPr/>
          </p:nvSpPr>
          <p:spPr>
            <a:xfrm>
              <a:off x="4612923" y="5217951"/>
              <a:ext cx="2513988" cy="664797"/>
            </a:xfrm>
            <a:prstGeom prst="rect">
              <a:avLst/>
            </a:prstGeom>
            <a:noFill/>
          </p:spPr>
          <p:txBody>
            <a:bodyPr wrap="square" lIns="0" tIns="0" rIns="0" bIns="0" rtlCol="0" anchor="t">
              <a:spAutoFit/>
            </a:bodyPr>
            <a:lstStyle/>
            <a:p>
              <a:pPr algn="ctr">
                <a:lnSpc>
                  <a:spcPct val="90000"/>
                </a:lnSpc>
                <a:spcAft>
                  <a:spcPts val="600"/>
                </a:spcAft>
              </a:pPr>
              <a:r>
                <a:rPr lang="en-US" sz="2400" dirty="0">
                  <a:solidFill>
                    <a:schemeClr val="bg1"/>
                  </a:solidFill>
                </a:rPr>
                <a:t>Using roadway space </a:t>
              </a:r>
              <a:r>
                <a:rPr lang="en-US" sz="2400" dirty="0">
                  <a:solidFill>
                    <a:schemeClr val="accent2"/>
                  </a:solidFill>
                </a:rPr>
                <a:t>efficiently</a:t>
              </a:r>
            </a:p>
          </p:txBody>
        </p:sp>
        <p:grpSp>
          <p:nvGrpSpPr>
            <p:cNvPr id="21" name="bcgIcons_StraightRoad">
              <a:extLst>
                <a:ext uri="{FF2B5EF4-FFF2-40B4-BE49-F238E27FC236}">
                  <a16:creationId xmlns:a16="http://schemas.microsoft.com/office/drawing/2014/main" id="{F2E7AE22-BC28-41FF-AA49-3C69C6361E5E}"/>
                </a:ext>
              </a:extLst>
            </p:cNvPr>
            <p:cNvGrpSpPr>
              <a:grpSpLocks noChangeAspect="1"/>
            </p:cNvGrpSpPr>
            <p:nvPr/>
          </p:nvGrpSpPr>
          <p:grpSpPr bwMode="auto">
            <a:xfrm>
              <a:off x="5160876" y="3964835"/>
              <a:ext cx="1418082" cy="1419396"/>
              <a:chOff x="1682" y="0"/>
              <a:chExt cx="4316" cy="4320"/>
            </a:xfrm>
          </p:grpSpPr>
          <p:sp>
            <p:nvSpPr>
              <p:cNvPr id="22" name="AutoShape 8">
                <a:extLst>
                  <a:ext uri="{FF2B5EF4-FFF2-40B4-BE49-F238E27FC236}">
                    <a16:creationId xmlns:a16="http://schemas.microsoft.com/office/drawing/2014/main" id="{B4B71DC5-2763-4225-879B-6303208BE042}"/>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23" name="Freeform 22">
                <a:extLst>
                  <a:ext uri="{FF2B5EF4-FFF2-40B4-BE49-F238E27FC236}">
                    <a16:creationId xmlns:a16="http://schemas.microsoft.com/office/drawing/2014/main" id="{1113CB0B-D677-4162-A4EA-07AB8905CD28}"/>
                  </a:ext>
                </a:extLst>
              </p:cNvPr>
              <p:cNvSpPr>
                <a:spLocks noEditPoints="1"/>
              </p:cNvSpPr>
              <p:nvPr/>
            </p:nvSpPr>
            <p:spPr bwMode="auto">
              <a:xfrm>
                <a:off x="2231" y="1044"/>
                <a:ext cx="3227" cy="2205"/>
              </a:xfrm>
              <a:custGeom>
                <a:avLst/>
                <a:gdLst>
                  <a:gd name="T0" fmla="*/ 963 w 1723"/>
                  <a:gd name="T1" fmla="*/ 0 h 1176"/>
                  <a:gd name="T2" fmla="*/ 760 w 1723"/>
                  <a:gd name="T3" fmla="*/ 0 h 1176"/>
                  <a:gd name="T4" fmla="*/ 0 w 1723"/>
                  <a:gd name="T5" fmla="*/ 1176 h 1176"/>
                  <a:gd name="T6" fmla="*/ 1723 w 1723"/>
                  <a:gd name="T7" fmla="*/ 1176 h 1176"/>
                  <a:gd name="T8" fmla="*/ 963 w 1723"/>
                  <a:gd name="T9" fmla="*/ 0 h 1176"/>
                  <a:gd name="T10" fmla="*/ 883 w 1723"/>
                  <a:gd name="T11" fmla="*/ 1054 h 1176"/>
                  <a:gd name="T12" fmla="*/ 861 w 1723"/>
                  <a:gd name="T13" fmla="*/ 1076 h 1176"/>
                  <a:gd name="T14" fmla="*/ 839 w 1723"/>
                  <a:gd name="T15" fmla="*/ 1054 h 1176"/>
                  <a:gd name="T16" fmla="*/ 839 w 1723"/>
                  <a:gd name="T17" fmla="*/ 727 h 1176"/>
                  <a:gd name="T18" fmla="*/ 861 w 1723"/>
                  <a:gd name="T19" fmla="*/ 705 h 1176"/>
                  <a:gd name="T20" fmla="*/ 883 w 1723"/>
                  <a:gd name="T21" fmla="*/ 727 h 1176"/>
                  <a:gd name="T22" fmla="*/ 883 w 1723"/>
                  <a:gd name="T23" fmla="*/ 1054 h 1176"/>
                  <a:gd name="T24" fmla="*/ 883 w 1723"/>
                  <a:gd name="T25" fmla="*/ 555 h 1176"/>
                  <a:gd name="T26" fmla="*/ 861 w 1723"/>
                  <a:gd name="T27" fmla="*/ 577 h 1176"/>
                  <a:gd name="T28" fmla="*/ 839 w 1723"/>
                  <a:gd name="T29" fmla="*/ 555 h 1176"/>
                  <a:gd name="T30" fmla="*/ 839 w 1723"/>
                  <a:gd name="T31" fmla="*/ 314 h 1176"/>
                  <a:gd name="T32" fmla="*/ 861 w 1723"/>
                  <a:gd name="T33" fmla="*/ 292 h 1176"/>
                  <a:gd name="T34" fmla="*/ 883 w 1723"/>
                  <a:gd name="T35" fmla="*/ 314 h 1176"/>
                  <a:gd name="T36" fmla="*/ 883 w 1723"/>
                  <a:gd name="T37" fmla="*/ 555 h 1176"/>
                  <a:gd name="T38" fmla="*/ 883 w 1723"/>
                  <a:gd name="T39" fmla="*/ 177 h 1176"/>
                  <a:gd name="T40" fmla="*/ 861 w 1723"/>
                  <a:gd name="T41" fmla="*/ 199 h 1176"/>
                  <a:gd name="T42" fmla="*/ 839 w 1723"/>
                  <a:gd name="T43" fmla="*/ 177 h 1176"/>
                  <a:gd name="T44" fmla="*/ 839 w 1723"/>
                  <a:gd name="T45" fmla="*/ 50 h 1176"/>
                  <a:gd name="T46" fmla="*/ 861 w 1723"/>
                  <a:gd name="T47" fmla="*/ 28 h 1176"/>
                  <a:gd name="T48" fmla="*/ 883 w 1723"/>
                  <a:gd name="T49" fmla="*/ 50 h 1176"/>
                  <a:gd name="T50" fmla="*/ 883 w 1723"/>
                  <a:gd name="T51" fmla="*/ 177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23" h="1176">
                    <a:moveTo>
                      <a:pt x="963" y="0"/>
                    </a:moveTo>
                    <a:cubicBezTo>
                      <a:pt x="760" y="0"/>
                      <a:pt x="760" y="0"/>
                      <a:pt x="760" y="0"/>
                    </a:cubicBezTo>
                    <a:cubicBezTo>
                      <a:pt x="0" y="1176"/>
                      <a:pt x="0" y="1176"/>
                      <a:pt x="0" y="1176"/>
                    </a:cubicBezTo>
                    <a:cubicBezTo>
                      <a:pt x="1723" y="1176"/>
                      <a:pt x="1723" y="1176"/>
                      <a:pt x="1723" y="1176"/>
                    </a:cubicBezTo>
                    <a:lnTo>
                      <a:pt x="963" y="0"/>
                    </a:lnTo>
                    <a:close/>
                    <a:moveTo>
                      <a:pt x="883" y="1054"/>
                    </a:moveTo>
                    <a:cubicBezTo>
                      <a:pt x="883" y="1066"/>
                      <a:pt x="873" y="1076"/>
                      <a:pt x="861" y="1076"/>
                    </a:cubicBezTo>
                    <a:cubicBezTo>
                      <a:pt x="849" y="1076"/>
                      <a:pt x="839" y="1066"/>
                      <a:pt x="839" y="1054"/>
                    </a:cubicBezTo>
                    <a:cubicBezTo>
                      <a:pt x="839" y="727"/>
                      <a:pt x="839" y="727"/>
                      <a:pt x="839" y="727"/>
                    </a:cubicBezTo>
                    <a:cubicBezTo>
                      <a:pt x="839" y="715"/>
                      <a:pt x="849" y="705"/>
                      <a:pt x="861" y="705"/>
                    </a:cubicBezTo>
                    <a:cubicBezTo>
                      <a:pt x="873" y="705"/>
                      <a:pt x="883" y="715"/>
                      <a:pt x="883" y="727"/>
                    </a:cubicBezTo>
                    <a:lnTo>
                      <a:pt x="883" y="1054"/>
                    </a:lnTo>
                    <a:close/>
                    <a:moveTo>
                      <a:pt x="883" y="555"/>
                    </a:moveTo>
                    <a:cubicBezTo>
                      <a:pt x="883" y="567"/>
                      <a:pt x="873" y="577"/>
                      <a:pt x="861" y="577"/>
                    </a:cubicBezTo>
                    <a:cubicBezTo>
                      <a:pt x="849" y="577"/>
                      <a:pt x="839" y="567"/>
                      <a:pt x="839" y="555"/>
                    </a:cubicBezTo>
                    <a:cubicBezTo>
                      <a:pt x="839" y="314"/>
                      <a:pt x="839" y="314"/>
                      <a:pt x="839" y="314"/>
                    </a:cubicBezTo>
                    <a:cubicBezTo>
                      <a:pt x="839" y="302"/>
                      <a:pt x="849" y="292"/>
                      <a:pt x="861" y="292"/>
                    </a:cubicBezTo>
                    <a:cubicBezTo>
                      <a:pt x="873" y="292"/>
                      <a:pt x="883" y="302"/>
                      <a:pt x="883" y="314"/>
                    </a:cubicBezTo>
                    <a:lnTo>
                      <a:pt x="883" y="555"/>
                    </a:lnTo>
                    <a:close/>
                    <a:moveTo>
                      <a:pt x="883" y="177"/>
                    </a:moveTo>
                    <a:cubicBezTo>
                      <a:pt x="883" y="189"/>
                      <a:pt x="873" y="199"/>
                      <a:pt x="861" y="199"/>
                    </a:cubicBezTo>
                    <a:cubicBezTo>
                      <a:pt x="849" y="199"/>
                      <a:pt x="839" y="189"/>
                      <a:pt x="839" y="177"/>
                    </a:cubicBezTo>
                    <a:cubicBezTo>
                      <a:pt x="839" y="50"/>
                      <a:pt x="839" y="50"/>
                      <a:pt x="839" y="50"/>
                    </a:cubicBezTo>
                    <a:cubicBezTo>
                      <a:pt x="839" y="37"/>
                      <a:pt x="849" y="28"/>
                      <a:pt x="861" y="28"/>
                    </a:cubicBezTo>
                    <a:cubicBezTo>
                      <a:pt x="873" y="28"/>
                      <a:pt x="883" y="37"/>
                      <a:pt x="883" y="50"/>
                    </a:cubicBezTo>
                    <a:lnTo>
                      <a:pt x="883" y="1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24" name="Freeform 23">
                <a:extLst>
                  <a:ext uri="{FF2B5EF4-FFF2-40B4-BE49-F238E27FC236}">
                    <a16:creationId xmlns:a16="http://schemas.microsoft.com/office/drawing/2014/main" id="{56D3BFF0-1265-476F-AF90-C1808C074D11}"/>
                  </a:ext>
                </a:extLst>
              </p:cNvPr>
              <p:cNvSpPr>
                <a:spLocks noEditPoints="1"/>
              </p:cNvSpPr>
              <p:nvPr/>
            </p:nvSpPr>
            <p:spPr bwMode="auto">
              <a:xfrm>
                <a:off x="2032" y="1052"/>
                <a:ext cx="3625" cy="2201"/>
              </a:xfrm>
              <a:custGeom>
                <a:avLst/>
                <a:gdLst>
                  <a:gd name="T0" fmla="*/ 0 w 3625"/>
                  <a:gd name="T1" fmla="*/ 2201 h 2201"/>
                  <a:gd name="T2" fmla="*/ 1420 w 3625"/>
                  <a:gd name="T3" fmla="*/ 0 h 2201"/>
                  <a:gd name="T4" fmla="*/ 1520 w 3625"/>
                  <a:gd name="T5" fmla="*/ 0 h 2201"/>
                  <a:gd name="T6" fmla="*/ 98 w 3625"/>
                  <a:gd name="T7" fmla="*/ 2201 h 2201"/>
                  <a:gd name="T8" fmla="*/ 0 w 3625"/>
                  <a:gd name="T9" fmla="*/ 2201 h 2201"/>
                  <a:gd name="T10" fmla="*/ 2106 w 3625"/>
                  <a:gd name="T11" fmla="*/ 0 h 2201"/>
                  <a:gd name="T12" fmla="*/ 3526 w 3625"/>
                  <a:gd name="T13" fmla="*/ 2201 h 2201"/>
                  <a:gd name="T14" fmla="*/ 3625 w 3625"/>
                  <a:gd name="T15" fmla="*/ 2201 h 2201"/>
                  <a:gd name="T16" fmla="*/ 2203 w 3625"/>
                  <a:gd name="T17" fmla="*/ 0 h 2201"/>
                  <a:gd name="T18" fmla="*/ 2106 w 3625"/>
                  <a:gd name="T19" fmla="*/ 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25" h="2201">
                    <a:moveTo>
                      <a:pt x="0" y="2201"/>
                    </a:moveTo>
                    <a:lnTo>
                      <a:pt x="1420" y="0"/>
                    </a:lnTo>
                    <a:lnTo>
                      <a:pt x="1520" y="0"/>
                    </a:lnTo>
                    <a:lnTo>
                      <a:pt x="98" y="2201"/>
                    </a:lnTo>
                    <a:lnTo>
                      <a:pt x="0" y="2201"/>
                    </a:lnTo>
                    <a:close/>
                    <a:moveTo>
                      <a:pt x="2106" y="0"/>
                    </a:moveTo>
                    <a:lnTo>
                      <a:pt x="3526" y="2201"/>
                    </a:lnTo>
                    <a:lnTo>
                      <a:pt x="3625" y="2201"/>
                    </a:lnTo>
                    <a:lnTo>
                      <a:pt x="2203" y="0"/>
                    </a:lnTo>
                    <a:lnTo>
                      <a:pt x="21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grpSp>
      </p:grpSp>
      <p:grpSp>
        <p:nvGrpSpPr>
          <p:cNvPr id="15" name="Group 14"/>
          <p:cNvGrpSpPr/>
          <p:nvPr/>
        </p:nvGrpSpPr>
        <p:grpSpPr>
          <a:xfrm>
            <a:off x="8330497" y="2023682"/>
            <a:ext cx="3248888" cy="1815825"/>
            <a:chOff x="8330497" y="2023682"/>
            <a:chExt cx="3248888" cy="1815825"/>
          </a:xfrm>
        </p:grpSpPr>
        <p:sp>
          <p:nvSpPr>
            <p:cNvPr id="7" name="TextBox 6"/>
            <p:cNvSpPr txBox="1"/>
            <p:nvPr/>
          </p:nvSpPr>
          <p:spPr>
            <a:xfrm>
              <a:off x="8330497" y="3174710"/>
              <a:ext cx="3248888" cy="664797"/>
            </a:xfrm>
            <a:prstGeom prst="rect">
              <a:avLst/>
            </a:prstGeom>
            <a:noFill/>
          </p:spPr>
          <p:txBody>
            <a:bodyPr wrap="square" lIns="0" tIns="0" rIns="0" bIns="0" rtlCol="0" anchor="t">
              <a:spAutoFit/>
            </a:bodyPr>
            <a:lstStyle/>
            <a:p>
              <a:pPr algn="ctr">
                <a:lnSpc>
                  <a:spcPct val="90000"/>
                </a:lnSpc>
                <a:spcAft>
                  <a:spcPts val="600"/>
                </a:spcAft>
              </a:pPr>
              <a:r>
                <a:rPr lang="en-US" sz="2400" dirty="0">
                  <a:solidFill>
                    <a:schemeClr val="bg1"/>
                  </a:solidFill>
                </a:rPr>
                <a:t>Providing</a:t>
              </a:r>
              <a:r>
                <a:rPr lang="en-US" sz="2400" dirty="0">
                  <a:solidFill>
                    <a:schemeClr val="accent2"/>
                  </a:solidFill>
                </a:rPr>
                <a:t> affordable</a:t>
              </a:r>
              <a:r>
                <a:rPr lang="en-US" sz="2400" dirty="0">
                  <a:solidFill>
                    <a:schemeClr val="bg1"/>
                  </a:solidFill>
                </a:rPr>
                <a:t> transportation</a:t>
              </a:r>
              <a:endParaRPr lang="en-US" sz="2400" dirty="0">
                <a:solidFill>
                  <a:srgbClr val="FFFFFF"/>
                </a:solidFill>
              </a:endParaRPr>
            </a:p>
          </p:txBody>
        </p:sp>
        <p:grpSp>
          <p:nvGrpSpPr>
            <p:cNvPr id="25" name="Group 24"/>
            <p:cNvGrpSpPr>
              <a:grpSpLocks noChangeAspect="1"/>
            </p:cNvGrpSpPr>
            <p:nvPr/>
          </p:nvGrpSpPr>
          <p:grpSpPr>
            <a:xfrm>
              <a:off x="9412116" y="2023682"/>
              <a:ext cx="1085651" cy="1085651"/>
              <a:chOff x="5267325" y="2576513"/>
              <a:chExt cx="1644650" cy="1644650"/>
            </a:xfrm>
          </p:grpSpPr>
          <p:sp>
            <p:nvSpPr>
              <p:cNvPr id="26" name="AutoShape 39"/>
              <p:cNvSpPr>
                <a:spLocks noChangeAspect="1" noChangeArrowheads="1" noTextEdit="1"/>
              </p:cNvSpPr>
              <p:nvPr/>
            </p:nvSpPr>
            <p:spPr bwMode="auto">
              <a:xfrm>
                <a:off x="5267325" y="2576513"/>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7" name="Group 26"/>
              <p:cNvGrpSpPr/>
              <p:nvPr/>
            </p:nvGrpSpPr>
            <p:grpSpPr>
              <a:xfrm>
                <a:off x="5439004" y="2800351"/>
                <a:ext cx="1303466" cy="1198562"/>
                <a:chOff x="5439004" y="2800351"/>
                <a:chExt cx="1303466" cy="1198562"/>
              </a:xfrm>
            </p:grpSpPr>
            <p:sp>
              <p:nvSpPr>
                <p:cNvPr id="28" name="Freeform 27"/>
                <p:cNvSpPr>
                  <a:spLocks/>
                </p:cNvSpPr>
                <p:nvPr/>
              </p:nvSpPr>
              <p:spPr bwMode="auto">
                <a:xfrm>
                  <a:off x="5439004" y="3084513"/>
                  <a:ext cx="1303466" cy="914400"/>
                </a:xfrm>
                <a:custGeom>
                  <a:avLst/>
                  <a:gdLst>
                    <a:gd name="connsiteX0" fmla="*/ 1172545 w 1303466"/>
                    <a:gd name="connsiteY0" fmla="*/ 74613 h 914400"/>
                    <a:gd name="connsiteX1" fmla="*/ 1145461 w 1303466"/>
                    <a:gd name="connsiteY1" fmla="*/ 94369 h 914400"/>
                    <a:gd name="connsiteX2" fmla="*/ 1146886 w 1303466"/>
                    <a:gd name="connsiteY2" fmla="*/ 116241 h 914400"/>
                    <a:gd name="connsiteX3" fmla="*/ 1176822 w 1303466"/>
                    <a:gd name="connsiteY3" fmla="*/ 146580 h 914400"/>
                    <a:gd name="connsiteX4" fmla="*/ 1192503 w 1303466"/>
                    <a:gd name="connsiteY4" fmla="*/ 157163 h 914400"/>
                    <a:gd name="connsiteX5" fmla="*/ 1200343 w 1303466"/>
                    <a:gd name="connsiteY5" fmla="*/ 145169 h 914400"/>
                    <a:gd name="connsiteX6" fmla="*/ 1210321 w 1303466"/>
                    <a:gd name="connsiteY6" fmla="*/ 119769 h 914400"/>
                    <a:gd name="connsiteX7" fmla="*/ 1180386 w 1303466"/>
                    <a:gd name="connsiteY7" fmla="*/ 76024 h 914400"/>
                    <a:gd name="connsiteX8" fmla="*/ 1179673 w 1303466"/>
                    <a:gd name="connsiteY8" fmla="*/ 75319 h 914400"/>
                    <a:gd name="connsiteX9" fmla="*/ 1178960 w 1303466"/>
                    <a:gd name="connsiteY9" fmla="*/ 75319 h 914400"/>
                    <a:gd name="connsiteX10" fmla="*/ 1176822 w 1303466"/>
                    <a:gd name="connsiteY10" fmla="*/ 74613 h 914400"/>
                    <a:gd name="connsiteX11" fmla="*/ 1175396 w 1303466"/>
                    <a:gd name="connsiteY11" fmla="*/ 74613 h 914400"/>
                    <a:gd name="connsiteX12" fmla="*/ 1174684 w 1303466"/>
                    <a:gd name="connsiteY12" fmla="*/ 74613 h 914400"/>
                    <a:gd name="connsiteX13" fmla="*/ 1172545 w 1303466"/>
                    <a:gd name="connsiteY13" fmla="*/ 74613 h 914400"/>
                    <a:gd name="connsiteX14" fmla="*/ 205492 w 1303466"/>
                    <a:gd name="connsiteY14" fmla="*/ 31750 h 914400"/>
                    <a:gd name="connsiteX15" fmla="*/ 156270 w 1303466"/>
                    <a:gd name="connsiteY15" fmla="*/ 48854 h 914400"/>
                    <a:gd name="connsiteX16" fmla="*/ 155557 w 1303466"/>
                    <a:gd name="connsiteY16" fmla="*/ 49566 h 914400"/>
                    <a:gd name="connsiteX17" fmla="*/ 156270 w 1303466"/>
                    <a:gd name="connsiteY17" fmla="*/ 75934 h 914400"/>
                    <a:gd name="connsiteX18" fmla="*/ 244727 w 1303466"/>
                    <a:gd name="connsiteY18" fmla="*/ 211337 h 914400"/>
                    <a:gd name="connsiteX19" fmla="*/ 239020 w 1303466"/>
                    <a:gd name="connsiteY19" fmla="*/ 235567 h 914400"/>
                    <a:gd name="connsiteX20" fmla="*/ 237594 w 1303466"/>
                    <a:gd name="connsiteY20" fmla="*/ 237705 h 914400"/>
                    <a:gd name="connsiteX21" fmla="*/ 144856 w 1303466"/>
                    <a:gd name="connsiteY21" fmla="*/ 341751 h 914400"/>
                    <a:gd name="connsiteX22" fmla="*/ 139149 w 1303466"/>
                    <a:gd name="connsiteY22" fmla="*/ 346027 h 914400"/>
                    <a:gd name="connsiteX23" fmla="*/ 132729 w 1303466"/>
                    <a:gd name="connsiteY23" fmla="*/ 346740 h 914400"/>
                    <a:gd name="connsiteX24" fmla="*/ 102768 w 1303466"/>
                    <a:gd name="connsiteY24" fmla="*/ 351016 h 914400"/>
                    <a:gd name="connsiteX25" fmla="*/ 98488 w 1303466"/>
                    <a:gd name="connsiteY25" fmla="*/ 351728 h 914400"/>
                    <a:gd name="connsiteX26" fmla="*/ 59966 w 1303466"/>
                    <a:gd name="connsiteY26" fmla="*/ 358855 h 914400"/>
                    <a:gd name="connsiteX27" fmla="*/ 30005 w 1303466"/>
                    <a:gd name="connsiteY27" fmla="*/ 392349 h 914400"/>
                    <a:gd name="connsiteX28" fmla="*/ 56399 w 1303466"/>
                    <a:gd name="connsiteY28" fmla="*/ 557683 h 914400"/>
                    <a:gd name="connsiteX29" fmla="*/ 59966 w 1303466"/>
                    <a:gd name="connsiteY29" fmla="*/ 564810 h 914400"/>
                    <a:gd name="connsiteX30" fmla="*/ 67099 w 1303466"/>
                    <a:gd name="connsiteY30" fmla="*/ 566948 h 914400"/>
                    <a:gd name="connsiteX31" fmla="*/ 234740 w 1303466"/>
                    <a:gd name="connsiteY31" fmla="*/ 649615 h 914400"/>
                    <a:gd name="connsiteX32" fmla="*/ 235453 w 1303466"/>
                    <a:gd name="connsiteY32" fmla="*/ 650327 h 914400"/>
                    <a:gd name="connsiteX33" fmla="*/ 236167 w 1303466"/>
                    <a:gd name="connsiteY33" fmla="*/ 650327 h 914400"/>
                    <a:gd name="connsiteX34" fmla="*/ 382407 w 1303466"/>
                    <a:gd name="connsiteY34" fmla="*/ 732282 h 914400"/>
                    <a:gd name="connsiteX35" fmla="*/ 401667 w 1303466"/>
                    <a:gd name="connsiteY35" fmla="*/ 741546 h 914400"/>
                    <a:gd name="connsiteX36" fmla="*/ 400954 w 1303466"/>
                    <a:gd name="connsiteY36" fmla="*/ 762926 h 914400"/>
                    <a:gd name="connsiteX37" fmla="*/ 407374 w 1303466"/>
                    <a:gd name="connsiteY37" fmla="*/ 852006 h 914400"/>
                    <a:gd name="connsiteX38" fmla="*/ 408088 w 1303466"/>
                    <a:gd name="connsiteY38" fmla="*/ 855570 h 914400"/>
                    <a:gd name="connsiteX39" fmla="*/ 409514 w 1303466"/>
                    <a:gd name="connsiteY39" fmla="*/ 859845 h 914400"/>
                    <a:gd name="connsiteX40" fmla="*/ 413081 w 1303466"/>
                    <a:gd name="connsiteY40" fmla="*/ 863409 h 914400"/>
                    <a:gd name="connsiteX41" fmla="*/ 485844 w 1303466"/>
                    <a:gd name="connsiteY41" fmla="*/ 882650 h 914400"/>
                    <a:gd name="connsiteX42" fmla="*/ 552901 w 1303466"/>
                    <a:gd name="connsiteY42" fmla="*/ 850581 h 914400"/>
                    <a:gd name="connsiteX43" fmla="*/ 558608 w 1303466"/>
                    <a:gd name="connsiteY43" fmla="*/ 804259 h 914400"/>
                    <a:gd name="connsiteX44" fmla="*/ 564314 w 1303466"/>
                    <a:gd name="connsiteY44" fmla="*/ 775041 h 914400"/>
                    <a:gd name="connsiteX45" fmla="*/ 593562 w 1303466"/>
                    <a:gd name="connsiteY45" fmla="*/ 778604 h 914400"/>
                    <a:gd name="connsiteX46" fmla="*/ 677739 w 1303466"/>
                    <a:gd name="connsiteY46" fmla="*/ 784305 h 914400"/>
                    <a:gd name="connsiteX47" fmla="*/ 851087 w 1303466"/>
                    <a:gd name="connsiteY47" fmla="*/ 761500 h 914400"/>
                    <a:gd name="connsiteX48" fmla="*/ 892462 w 1303466"/>
                    <a:gd name="connsiteY48" fmla="*/ 749385 h 914400"/>
                    <a:gd name="connsiteX49" fmla="*/ 891035 w 1303466"/>
                    <a:gd name="connsiteY49" fmla="*/ 792144 h 914400"/>
                    <a:gd name="connsiteX50" fmla="*/ 894602 w 1303466"/>
                    <a:gd name="connsiteY50" fmla="*/ 840604 h 914400"/>
                    <a:gd name="connsiteX51" fmla="*/ 895316 w 1303466"/>
                    <a:gd name="connsiteY51" fmla="*/ 846305 h 914400"/>
                    <a:gd name="connsiteX52" fmla="*/ 956665 w 1303466"/>
                    <a:gd name="connsiteY52" fmla="*/ 876236 h 914400"/>
                    <a:gd name="connsiteX53" fmla="*/ 1008741 w 1303466"/>
                    <a:gd name="connsiteY53" fmla="*/ 871960 h 914400"/>
                    <a:gd name="connsiteX54" fmla="*/ 1046549 w 1303466"/>
                    <a:gd name="connsiteY54" fmla="*/ 857708 h 914400"/>
                    <a:gd name="connsiteX55" fmla="*/ 1047262 w 1303466"/>
                    <a:gd name="connsiteY55" fmla="*/ 856995 h 914400"/>
                    <a:gd name="connsiteX56" fmla="*/ 1052969 w 1303466"/>
                    <a:gd name="connsiteY56" fmla="*/ 842742 h 914400"/>
                    <a:gd name="connsiteX57" fmla="*/ 1052256 w 1303466"/>
                    <a:gd name="connsiteY57" fmla="*/ 842029 h 914400"/>
                    <a:gd name="connsiteX58" fmla="*/ 1052256 w 1303466"/>
                    <a:gd name="connsiteY58" fmla="*/ 841317 h 914400"/>
                    <a:gd name="connsiteX59" fmla="*/ 1064383 w 1303466"/>
                    <a:gd name="connsiteY59" fmla="*/ 737983 h 914400"/>
                    <a:gd name="connsiteX60" fmla="*/ 1064383 w 1303466"/>
                    <a:gd name="connsiteY60" fmla="*/ 735845 h 914400"/>
                    <a:gd name="connsiteX61" fmla="*/ 1065810 w 1303466"/>
                    <a:gd name="connsiteY61" fmla="*/ 733707 h 914400"/>
                    <a:gd name="connsiteX62" fmla="*/ 1133579 w 1303466"/>
                    <a:gd name="connsiteY62" fmla="*/ 628948 h 914400"/>
                    <a:gd name="connsiteX63" fmla="*/ 1135006 w 1303466"/>
                    <a:gd name="connsiteY63" fmla="*/ 626097 h 914400"/>
                    <a:gd name="connsiteX64" fmla="*/ 1137146 w 1303466"/>
                    <a:gd name="connsiteY64" fmla="*/ 623959 h 914400"/>
                    <a:gd name="connsiteX65" fmla="*/ 1183515 w 1303466"/>
                    <a:gd name="connsiteY65" fmla="*/ 384510 h 914400"/>
                    <a:gd name="connsiteX66" fmla="*/ 1144280 w 1303466"/>
                    <a:gd name="connsiteY66" fmla="*/ 271199 h 914400"/>
                    <a:gd name="connsiteX67" fmla="*/ 1143566 w 1303466"/>
                    <a:gd name="connsiteY67" fmla="*/ 270487 h 914400"/>
                    <a:gd name="connsiteX68" fmla="*/ 1143566 w 1303466"/>
                    <a:gd name="connsiteY68" fmla="*/ 269774 h 914400"/>
                    <a:gd name="connsiteX69" fmla="*/ 1127159 w 1303466"/>
                    <a:gd name="connsiteY69" fmla="*/ 246969 h 914400"/>
                    <a:gd name="connsiteX70" fmla="*/ 1114318 w 1303466"/>
                    <a:gd name="connsiteY70" fmla="*/ 229866 h 914400"/>
                    <a:gd name="connsiteX71" fmla="*/ 1109325 w 1303466"/>
                    <a:gd name="connsiteY71" fmla="*/ 224877 h 914400"/>
                    <a:gd name="connsiteX72" fmla="*/ 1095058 w 1303466"/>
                    <a:gd name="connsiteY72" fmla="*/ 209199 h 914400"/>
                    <a:gd name="connsiteX73" fmla="*/ 1093631 w 1303466"/>
                    <a:gd name="connsiteY73" fmla="*/ 207774 h 914400"/>
                    <a:gd name="connsiteX74" fmla="*/ 684160 w 1303466"/>
                    <a:gd name="connsiteY74" fmla="*/ 58831 h 914400"/>
                    <a:gd name="connsiteX75" fmla="*/ 406661 w 1303466"/>
                    <a:gd name="connsiteY75" fmla="*/ 113704 h 914400"/>
                    <a:gd name="connsiteX76" fmla="*/ 390254 w 1303466"/>
                    <a:gd name="connsiteY76" fmla="*/ 120831 h 914400"/>
                    <a:gd name="connsiteX77" fmla="*/ 375986 w 1303466"/>
                    <a:gd name="connsiteY77" fmla="*/ 110141 h 914400"/>
                    <a:gd name="connsiteX78" fmla="*/ 205492 w 1303466"/>
                    <a:gd name="connsiteY78" fmla="*/ 31750 h 914400"/>
                    <a:gd name="connsiteX79" fmla="*/ 204940 w 1303466"/>
                    <a:gd name="connsiteY79" fmla="*/ 0 h 914400"/>
                    <a:gd name="connsiteX80" fmla="*/ 394307 w 1303466"/>
                    <a:gd name="connsiteY80" fmla="*/ 84878 h 914400"/>
                    <a:gd name="connsiteX81" fmla="*/ 684431 w 1303466"/>
                    <a:gd name="connsiteY81" fmla="*/ 27104 h 914400"/>
                    <a:gd name="connsiteX82" fmla="*/ 1114615 w 1303466"/>
                    <a:gd name="connsiteY82" fmla="*/ 183308 h 914400"/>
                    <a:gd name="connsiteX83" fmla="*/ 1116759 w 1303466"/>
                    <a:gd name="connsiteY83" fmla="*/ 185448 h 914400"/>
                    <a:gd name="connsiteX84" fmla="*/ 1118188 w 1303466"/>
                    <a:gd name="connsiteY84" fmla="*/ 186874 h 914400"/>
                    <a:gd name="connsiteX85" fmla="*/ 1119617 w 1303466"/>
                    <a:gd name="connsiteY85" fmla="*/ 188301 h 914400"/>
                    <a:gd name="connsiteX86" fmla="*/ 1132480 w 1303466"/>
                    <a:gd name="connsiteY86" fmla="*/ 202566 h 914400"/>
                    <a:gd name="connsiteX87" fmla="*/ 1158920 w 1303466"/>
                    <a:gd name="connsiteY87" fmla="*/ 186161 h 914400"/>
                    <a:gd name="connsiteX88" fmla="*/ 1168924 w 1303466"/>
                    <a:gd name="connsiteY88" fmla="*/ 179029 h 914400"/>
                    <a:gd name="connsiteX89" fmla="*/ 1158920 w 1303466"/>
                    <a:gd name="connsiteY89" fmla="*/ 171896 h 914400"/>
                    <a:gd name="connsiteX90" fmla="*/ 1120332 w 1303466"/>
                    <a:gd name="connsiteY90" fmla="*/ 131240 h 914400"/>
                    <a:gd name="connsiteX91" fmla="*/ 1118188 w 1303466"/>
                    <a:gd name="connsiteY91" fmla="*/ 79885 h 914400"/>
                    <a:gd name="connsiteX92" fmla="*/ 1177499 w 1303466"/>
                    <a:gd name="connsiteY92" fmla="*/ 42796 h 914400"/>
                    <a:gd name="connsiteX93" fmla="*/ 1188932 w 1303466"/>
                    <a:gd name="connsiteY93" fmla="*/ 44936 h 914400"/>
                    <a:gd name="connsiteX94" fmla="*/ 1241812 w 1303466"/>
                    <a:gd name="connsiteY94" fmla="*/ 121254 h 914400"/>
                    <a:gd name="connsiteX95" fmla="*/ 1227520 w 1303466"/>
                    <a:gd name="connsiteY95" fmla="*/ 162624 h 914400"/>
                    <a:gd name="connsiteX96" fmla="*/ 1222518 w 1303466"/>
                    <a:gd name="connsiteY96" fmla="*/ 171183 h 914400"/>
                    <a:gd name="connsiteX97" fmla="*/ 1232522 w 1303466"/>
                    <a:gd name="connsiteY97" fmla="*/ 175462 h 914400"/>
                    <a:gd name="connsiteX98" fmla="*/ 1289690 w 1303466"/>
                    <a:gd name="connsiteY98" fmla="*/ 191154 h 914400"/>
                    <a:gd name="connsiteX99" fmla="*/ 1303267 w 1303466"/>
                    <a:gd name="connsiteY99" fmla="*/ 208985 h 914400"/>
                    <a:gd name="connsiteX100" fmla="*/ 1295407 w 1303466"/>
                    <a:gd name="connsiteY100" fmla="*/ 221111 h 914400"/>
                    <a:gd name="connsiteX101" fmla="*/ 1286117 w 1303466"/>
                    <a:gd name="connsiteY101" fmla="*/ 223251 h 914400"/>
                    <a:gd name="connsiteX102" fmla="*/ 1285402 w 1303466"/>
                    <a:gd name="connsiteY102" fmla="*/ 223251 h 914400"/>
                    <a:gd name="connsiteX103" fmla="*/ 1203939 w 1303466"/>
                    <a:gd name="connsiteY103" fmla="*/ 197573 h 914400"/>
                    <a:gd name="connsiteX104" fmla="*/ 1198937 w 1303466"/>
                    <a:gd name="connsiteY104" fmla="*/ 195434 h 914400"/>
                    <a:gd name="connsiteX105" fmla="*/ 1194649 w 1303466"/>
                    <a:gd name="connsiteY105" fmla="*/ 199000 h 914400"/>
                    <a:gd name="connsiteX106" fmla="*/ 1153203 w 1303466"/>
                    <a:gd name="connsiteY106" fmla="*/ 227530 h 914400"/>
                    <a:gd name="connsiteX107" fmla="*/ 1172497 w 1303466"/>
                    <a:gd name="connsiteY107" fmla="*/ 255347 h 914400"/>
                    <a:gd name="connsiteX108" fmla="*/ 1215372 w 1303466"/>
                    <a:gd name="connsiteY108" fmla="*/ 378741 h 914400"/>
                    <a:gd name="connsiteX109" fmla="*/ 1162493 w 1303466"/>
                    <a:gd name="connsiteY109" fmla="*/ 644074 h 914400"/>
                    <a:gd name="connsiteX110" fmla="*/ 1161778 w 1303466"/>
                    <a:gd name="connsiteY110" fmla="*/ 644788 h 914400"/>
                    <a:gd name="connsiteX111" fmla="*/ 1161063 w 1303466"/>
                    <a:gd name="connsiteY111" fmla="*/ 645501 h 914400"/>
                    <a:gd name="connsiteX112" fmla="*/ 1095321 w 1303466"/>
                    <a:gd name="connsiteY112" fmla="*/ 746784 h 914400"/>
                    <a:gd name="connsiteX113" fmla="*/ 1084602 w 1303466"/>
                    <a:gd name="connsiteY113" fmla="*/ 838795 h 914400"/>
                    <a:gd name="connsiteX114" fmla="*/ 1071025 w 1303466"/>
                    <a:gd name="connsiteY114" fmla="*/ 879450 h 914400"/>
                    <a:gd name="connsiteX115" fmla="*/ 1014572 w 1303466"/>
                    <a:gd name="connsiteY115" fmla="*/ 903701 h 914400"/>
                    <a:gd name="connsiteX116" fmla="*/ 957405 w 1303466"/>
                    <a:gd name="connsiteY116" fmla="*/ 908694 h 914400"/>
                    <a:gd name="connsiteX117" fmla="*/ 865223 w 1303466"/>
                    <a:gd name="connsiteY117" fmla="*/ 850920 h 914400"/>
                    <a:gd name="connsiteX118" fmla="*/ 864508 w 1303466"/>
                    <a:gd name="connsiteY118" fmla="*/ 845927 h 914400"/>
                    <a:gd name="connsiteX119" fmla="*/ 860220 w 1303466"/>
                    <a:gd name="connsiteY119" fmla="*/ 791719 h 914400"/>
                    <a:gd name="connsiteX120" fmla="*/ 678000 w 1303466"/>
                    <a:gd name="connsiteY120" fmla="*/ 815970 h 914400"/>
                    <a:gd name="connsiteX121" fmla="*/ 590105 w 1303466"/>
                    <a:gd name="connsiteY121" fmla="*/ 810264 h 914400"/>
                    <a:gd name="connsiteX122" fmla="*/ 584388 w 1303466"/>
                    <a:gd name="connsiteY122" fmla="*/ 853773 h 914400"/>
                    <a:gd name="connsiteX123" fmla="*/ 485775 w 1303466"/>
                    <a:gd name="connsiteY123" fmla="*/ 914400 h 914400"/>
                    <a:gd name="connsiteX124" fmla="*/ 391449 w 1303466"/>
                    <a:gd name="connsiteY124" fmla="*/ 886583 h 914400"/>
                    <a:gd name="connsiteX125" fmla="*/ 380730 w 1303466"/>
                    <a:gd name="connsiteY125" fmla="*/ 876597 h 914400"/>
                    <a:gd name="connsiteX126" fmla="*/ 377157 w 1303466"/>
                    <a:gd name="connsiteY126" fmla="*/ 862332 h 914400"/>
                    <a:gd name="connsiteX127" fmla="*/ 369296 w 1303466"/>
                    <a:gd name="connsiteY127" fmla="*/ 761049 h 914400"/>
                    <a:gd name="connsiteX128" fmla="*/ 217088 w 1303466"/>
                    <a:gd name="connsiteY128" fmla="*/ 676171 h 914400"/>
                    <a:gd name="connsiteX129" fmla="*/ 55591 w 1303466"/>
                    <a:gd name="connsiteY129" fmla="*/ 596999 h 914400"/>
                    <a:gd name="connsiteX130" fmla="*/ 37011 w 1303466"/>
                    <a:gd name="connsiteY130" fmla="*/ 589867 h 914400"/>
                    <a:gd name="connsiteX131" fmla="*/ 27722 w 1303466"/>
                    <a:gd name="connsiteY131" fmla="*/ 572748 h 914400"/>
                    <a:gd name="connsiteX132" fmla="*/ 1282 w 1303466"/>
                    <a:gd name="connsiteY132" fmla="*/ 363050 h 914400"/>
                    <a:gd name="connsiteX133" fmla="*/ 49159 w 1303466"/>
                    <a:gd name="connsiteY133" fmla="*/ 328813 h 914400"/>
                    <a:gd name="connsiteX134" fmla="*/ 94179 w 1303466"/>
                    <a:gd name="connsiteY134" fmla="*/ 320254 h 914400"/>
                    <a:gd name="connsiteX135" fmla="*/ 125621 w 1303466"/>
                    <a:gd name="connsiteY135" fmla="*/ 315975 h 914400"/>
                    <a:gd name="connsiteX136" fmla="*/ 211372 w 1303466"/>
                    <a:gd name="connsiteY136" fmla="*/ 218971 h 914400"/>
                    <a:gd name="connsiteX137" fmla="*/ 212801 w 1303466"/>
                    <a:gd name="connsiteY137" fmla="*/ 213265 h 914400"/>
                    <a:gd name="connsiteX138" fmla="*/ 132767 w 1303466"/>
                    <a:gd name="connsiteY138" fmla="*/ 97004 h 914400"/>
                    <a:gd name="connsiteX139" fmla="*/ 113473 w 1303466"/>
                    <a:gd name="connsiteY139" fmla="*/ 63480 h 914400"/>
                    <a:gd name="connsiteX140" fmla="*/ 131337 w 1303466"/>
                    <a:gd name="connsiteY140" fmla="*/ 28531 h 914400"/>
                    <a:gd name="connsiteX141" fmla="*/ 204940 w 1303466"/>
                    <a:gd name="connsiteY141"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303466" h="914400">
                      <a:moveTo>
                        <a:pt x="1172545" y="74613"/>
                      </a:moveTo>
                      <a:cubicBezTo>
                        <a:pt x="1158290" y="74613"/>
                        <a:pt x="1149737" y="86608"/>
                        <a:pt x="1145461" y="94369"/>
                      </a:cubicBezTo>
                      <a:cubicBezTo>
                        <a:pt x="1144035" y="97191"/>
                        <a:pt x="1141184" y="104952"/>
                        <a:pt x="1146886" y="116241"/>
                      </a:cubicBezTo>
                      <a:cubicBezTo>
                        <a:pt x="1150450" y="122591"/>
                        <a:pt x="1158290" y="133174"/>
                        <a:pt x="1176822" y="146580"/>
                      </a:cubicBezTo>
                      <a:cubicBezTo>
                        <a:pt x="1176822" y="146580"/>
                        <a:pt x="1176822" y="146580"/>
                        <a:pt x="1192503" y="157163"/>
                      </a:cubicBezTo>
                      <a:cubicBezTo>
                        <a:pt x="1192503" y="157163"/>
                        <a:pt x="1192503" y="157163"/>
                        <a:pt x="1200343" y="145169"/>
                      </a:cubicBezTo>
                      <a:cubicBezTo>
                        <a:pt x="1206758" y="135996"/>
                        <a:pt x="1209609" y="127530"/>
                        <a:pt x="1210321" y="119769"/>
                      </a:cubicBezTo>
                      <a:cubicBezTo>
                        <a:pt x="1211034" y="99308"/>
                        <a:pt x="1198205" y="80258"/>
                        <a:pt x="1180386" y="76024"/>
                      </a:cubicBezTo>
                      <a:cubicBezTo>
                        <a:pt x="1180386" y="76024"/>
                        <a:pt x="1180386" y="76024"/>
                        <a:pt x="1179673" y="75319"/>
                      </a:cubicBezTo>
                      <a:cubicBezTo>
                        <a:pt x="1179673" y="75319"/>
                        <a:pt x="1179673" y="75319"/>
                        <a:pt x="1178960" y="75319"/>
                      </a:cubicBezTo>
                      <a:cubicBezTo>
                        <a:pt x="1178248" y="75319"/>
                        <a:pt x="1177535" y="74613"/>
                        <a:pt x="1176822" y="74613"/>
                      </a:cubicBezTo>
                      <a:cubicBezTo>
                        <a:pt x="1176822" y="74613"/>
                        <a:pt x="1176822" y="74613"/>
                        <a:pt x="1175396" y="74613"/>
                      </a:cubicBezTo>
                      <a:cubicBezTo>
                        <a:pt x="1175396" y="74613"/>
                        <a:pt x="1175396" y="74613"/>
                        <a:pt x="1174684" y="74613"/>
                      </a:cubicBezTo>
                      <a:cubicBezTo>
                        <a:pt x="1173971" y="74613"/>
                        <a:pt x="1173258" y="74613"/>
                        <a:pt x="1172545" y="74613"/>
                      </a:cubicBezTo>
                      <a:close/>
                      <a:moveTo>
                        <a:pt x="205492" y="31750"/>
                      </a:moveTo>
                      <a:cubicBezTo>
                        <a:pt x="171964" y="31750"/>
                        <a:pt x="157697" y="47428"/>
                        <a:pt x="156270" y="48854"/>
                      </a:cubicBezTo>
                      <a:cubicBezTo>
                        <a:pt x="156270" y="48854"/>
                        <a:pt x="156270" y="48854"/>
                        <a:pt x="155557" y="49566"/>
                      </a:cubicBezTo>
                      <a:cubicBezTo>
                        <a:pt x="149136" y="57405"/>
                        <a:pt x="149850" y="68808"/>
                        <a:pt x="156270" y="75934"/>
                      </a:cubicBezTo>
                      <a:cubicBezTo>
                        <a:pt x="223326" y="148624"/>
                        <a:pt x="241874" y="189958"/>
                        <a:pt x="244727" y="211337"/>
                      </a:cubicBezTo>
                      <a:cubicBezTo>
                        <a:pt x="246154" y="219889"/>
                        <a:pt x="244014" y="228441"/>
                        <a:pt x="239020" y="235567"/>
                      </a:cubicBezTo>
                      <a:cubicBezTo>
                        <a:pt x="239020" y="235567"/>
                        <a:pt x="239020" y="235567"/>
                        <a:pt x="237594" y="237705"/>
                      </a:cubicBezTo>
                      <a:cubicBezTo>
                        <a:pt x="189798" y="304694"/>
                        <a:pt x="159123" y="331774"/>
                        <a:pt x="144856" y="341751"/>
                      </a:cubicBezTo>
                      <a:cubicBezTo>
                        <a:pt x="144856" y="341751"/>
                        <a:pt x="144856" y="341751"/>
                        <a:pt x="139149" y="346027"/>
                      </a:cubicBezTo>
                      <a:cubicBezTo>
                        <a:pt x="139149" y="346027"/>
                        <a:pt x="139149" y="346027"/>
                        <a:pt x="132729" y="346740"/>
                      </a:cubicBezTo>
                      <a:cubicBezTo>
                        <a:pt x="123455" y="348878"/>
                        <a:pt x="112755" y="350303"/>
                        <a:pt x="102768" y="351016"/>
                      </a:cubicBezTo>
                      <a:cubicBezTo>
                        <a:pt x="102768" y="351016"/>
                        <a:pt x="102768" y="351016"/>
                        <a:pt x="98488" y="351728"/>
                      </a:cubicBezTo>
                      <a:cubicBezTo>
                        <a:pt x="84220" y="353866"/>
                        <a:pt x="70666" y="355292"/>
                        <a:pt x="59966" y="358855"/>
                      </a:cubicBezTo>
                      <a:cubicBezTo>
                        <a:pt x="41418" y="364556"/>
                        <a:pt x="32145" y="375958"/>
                        <a:pt x="30005" y="392349"/>
                      </a:cubicBezTo>
                      <a:cubicBezTo>
                        <a:pt x="23584" y="495683"/>
                        <a:pt x="56399" y="556971"/>
                        <a:pt x="56399" y="557683"/>
                      </a:cubicBezTo>
                      <a:cubicBezTo>
                        <a:pt x="56399" y="557683"/>
                        <a:pt x="56399" y="557683"/>
                        <a:pt x="59966" y="564810"/>
                      </a:cubicBezTo>
                      <a:cubicBezTo>
                        <a:pt x="59966" y="564810"/>
                        <a:pt x="59966" y="564810"/>
                        <a:pt x="67099" y="566948"/>
                      </a:cubicBezTo>
                      <a:cubicBezTo>
                        <a:pt x="157697" y="600442"/>
                        <a:pt x="234027" y="648902"/>
                        <a:pt x="234740" y="649615"/>
                      </a:cubicBezTo>
                      <a:cubicBezTo>
                        <a:pt x="234740" y="649615"/>
                        <a:pt x="234740" y="649615"/>
                        <a:pt x="235453" y="650327"/>
                      </a:cubicBezTo>
                      <a:cubicBezTo>
                        <a:pt x="235453" y="650327"/>
                        <a:pt x="235453" y="650327"/>
                        <a:pt x="236167" y="650327"/>
                      </a:cubicBezTo>
                      <a:cubicBezTo>
                        <a:pt x="269695" y="675270"/>
                        <a:pt x="318917" y="703063"/>
                        <a:pt x="382407" y="732282"/>
                      </a:cubicBezTo>
                      <a:cubicBezTo>
                        <a:pt x="382407" y="732282"/>
                        <a:pt x="382407" y="732282"/>
                        <a:pt x="401667" y="741546"/>
                      </a:cubicBezTo>
                      <a:cubicBezTo>
                        <a:pt x="401667" y="741546"/>
                        <a:pt x="401667" y="741546"/>
                        <a:pt x="400954" y="762926"/>
                      </a:cubicBezTo>
                      <a:cubicBezTo>
                        <a:pt x="398101" y="804972"/>
                        <a:pt x="405234" y="840604"/>
                        <a:pt x="407374" y="852006"/>
                      </a:cubicBezTo>
                      <a:cubicBezTo>
                        <a:pt x="407374" y="853432"/>
                        <a:pt x="408088" y="854857"/>
                        <a:pt x="408088" y="855570"/>
                      </a:cubicBezTo>
                      <a:cubicBezTo>
                        <a:pt x="408088" y="855570"/>
                        <a:pt x="408088" y="855570"/>
                        <a:pt x="409514" y="859845"/>
                      </a:cubicBezTo>
                      <a:cubicBezTo>
                        <a:pt x="409514" y="859845"/>
                        <a:pt x="409514" y="859845"/>
                        <a:pt x="413081" y="863409"/>
                      </a:cubicBezTo>
                      <a:cubicBezTo>
                        <a:pt x="425922" y="875524"/>
                        <a:pt x="453030" y="882650"/>
                        <a:pt x="485844" y="882650"/>
                      </a:cubicBezTo>
                      <a:cubicBezTo>
                        <a:pt x="515092" y="882650"/>
                        <a:pt x="550761" y="876949"/>
                        <a:pt x="552901" y="850581"/>
                      </a:cubicBezTo>
                      <a:cubicBezTo>
                        <a:pt x="554327" y="839179"/>
                        <a:pt x="555754" y="822075"/>
                        <a:pt x="558608" y="804259"/>
                      </a:cubicBezTo>
                      <a:cubicBezTo>
                        <a:pt x="558608" y="804259"/>
                        <a:pt x="558608" y="804259"/>
                        <a:pt x="564314" y="775041"/>
                      </a:cubicBezTo>
                      <a:cubicBezTo>
                        <a:pt x="564314" y="775041"/>
                        <a:pt x="564314" y="775041"/>
                        <a:pt x="593562" y="778604"/>
                      </a:cubicBezTo>
                      <a:cubicBezTo>
                        <a:pt x="621384" y="782167"/>
                        <a:pt x="649918" y="784305"/>
                        <a:pt x="677739" y="784305"/>
                      </a:cubicBezTo>
                      <a:cubicBezTo>
                        <a:pt x="752643" y="784305"/>
                        <a:pt x="813279" y="771477"/>
                        <a:pt x="851087" y="761500"/>
                      </a:cubicBezTo>
                      <a:cubicBezTo>
                        <a:pt x="851087" y="761500"/>
                        <a:pt x="851087" y="761500"/>
                        <a:pt x="892462" y="749385"/>
                      </a:cubicBezTo>
                      <a:cubicBezTo>
                        <a:pt x="892462" y="749385"/>
                        <a:pt x="892462" y="749385"/>
                        <a:pt x="891035" y="792144"/>
                      </a:cubicBezTo>
                      <a:cubicBezTo>
                        <a:pt x="890322" y="809960"/>
                        <a:pt x="892462" y="824926"/>
                        <a:pt x="894602" y="840604"/>
                      </a:cubicBezTo>
                      <a:cubicBezTo>
                        <a:pt x="894602" y="840604"/>
                        <a:pt x="894602" y="840604"/>
                        <a:pt x="895316" y="846305"/>
                      </a:cubicBezTo>
                      <a:cubicBezTo>
                        <a:pt x="896742" y="854144"/>
                        <a:pt x="900309" y="876236"/>
                        <a:pt x="956665" y="876236"/>
                      </a:cubicBezTo>
                      <a:cubicBezTo>
                        <a:pt x="972359" y="876236"/>
                        <a:pt x="990906" y="874811"/>
                        <a:pt x="1008741" y="871960"/>
                      </a:cubicBezTo>
                      <a:cubicBezTo>
                        <a:pt x="1035135" y="867685"/>
                        <a:pt x="1042269" y="862696"/>
                        <a:pt x="1046549" y="857708"/>
                      </a:cubicBezTo>
                      <a:cubicBezTo>
                        <a:pt x="1046549" y="857708"/>
                        <a:pt x="1046549" y="857708"/>
                        <a:pt x="1047262" y="856995"/>
                      </a:cubicBezTo>
                      <a:cubicBezTo>
                        <a:pt x="1051542" y="852719"/>
                        <a:pt x="1052969" y="847730"/>
                        <a:pt x="1052969" y="842742"/>
                      </a:cubicBezTo>
                      <a:cubicBezTo>
                        <a:pt x="1052969" y="842742"/>
                        <a:pt x="1052969" y="842742"/>
                        <a:pt x="1052256" y="842029"/>
                      </a:cubicBezTo>
                      <a:cubicBezTo>
                        <a:pt x="1052256" y="842029"/>
                        <a:pt x="1052256" y="842029"/>
                        <a:pt x="1052256" y="841317"/>
                      </a:cubicBezTo>
                      <a:cubicBezTo>
                        <a:pt x="1048689" y="796420"/>
                        <a:pt x="1063670" y="738696"/>
                        <a:pt x="1064383" y="737983"/>
                      </a:cubicBezTo>
                      <a:cubicBezTo>
                        <a:pt x="1064383" y="737983"/>
                        <a:pt x="1064383" y="737983"/>
                        <a:pt x="1064383" y="735845"/>
                      </a:cubicBezTo>
                      <a:cubicBezTo>
                        <a:pt x="1064383" y="735845"/>
                        <a:pt x="1064383" y="735845"/>
                        <a:pt x="1065810" y="733707"/>
                      </a:cubicBezTo>
                      <a:cubicBezTo>
                        <a:pt x="1077937" y="707339"/>
                        <a:pt x="1114318" y="655316"/>
                        <a:pt x="1133579" y="628948"/>
                      </a:cubicBezTo>
                      <a:cubicBezTo>
                        <a:pt x="1133579" y="628948"/>
                        <a:pt x="1133579" y="628948"/>
                        <a:pt x="1135006" y="626097"/>
                      </a:cubicBezTo>
                      <a:cubicBezTo>
                        <a:pt x="1135006" y="626097"/>
                        <a:pt x="1135006" y="626097"/>
                        <a:pt x="1137146" y="623959"/>
                      </a:cubicBezTo>
                      <a:cubicBezTo>
                        <a:pt x="1183515" y="555545"/>
                        <a:pt x="1199922" y="472878"/>
                        <a:pt x="1183515" y="384510"/>
                      </a:cubicBezTo>
                      <a:cubicBezTo>
                        <a:pt x="1171388" y="321085"/>
                        <a:pt x="1146420" y="276188"/>
                        <a:pt x="1144280" y="271199"/>
                      </a:cubicBezTo>
                      <a:cubicBezTo>
                        <a:pt x="1144280" y="271199"/>
                        <a:pt x="1144280" y="271199"/>
                        <a:pt x="1143566" y="270487"/>
                      </a:cubicBezTo>
                      <a:cubicBezTo>
                        <a:pt x="1143566" y="270487"/>
                        <a:pt x="1143566" y="270487"/>
                        <a:pt x="1143566" y="269774"/>
                      </a:cubicBezTo>
                      <a:cubicBezTo>
                        <a:pt x="1140713" y="264073"/>
                        <a:pt x="1132153" y="253383"/>
                        <a:pt x="1127159" y="246969"/>
                      </a:cubicBezTo>
                      <a:cubicBezTo>
                        <a:pt x="1127159" y="246969"/>
                        <a:pt x="1127159" y="246969"/>
                        <a:pt x="1114318" y="229866"/>
                      </a:cubicBezTo>
                      <a:cubicBezTo>
                        <a:pt x="1114318" y="229866"/>
                        <a:pt x="1114318" y="229866"/>
                        <a:pt x="1109325" y="224877"/>
                      </a:cubicBezTo>
                      <a:cubicBezTo>
                        <a:pt x="1103618" y="219176"/>
                        <a:pt x="1098624" y="213475"/>
                        <a:pt x="1095058" y="209199"/>
                      </a:cubicBezTo>
                      <a:cubicBezTo>
                        <a:pt x="1095058" y="209199"/>
                        <a:pt x="1095058" y="209199"/>
                        <a:pt x="1093631" y="207774"/>
                      </a:cubicBezTo>
                      <a:cubicBezTo>
                        <a:pt x="974499" y="108716"/>
                        <a:pt x="836820" y="58831"/>
                        <a:pt x="684160" y="58831"/>
                      </a:cubicBezTo>
                      <a:cubicBezTo>
                        <a:pt x="557894" y="58831"/>
                        <a:pt x="455883" y="93038"/>
                        <a:pt x="406661" y="113704"/>
                      </a:cubicBezTo>
                      <a:cubicBezTo>
                        <a:pt x="406661" y="113704"/>
                        <a:pt x="406661" y="113704"/>
                        <a:pt x="390254" y="120831"/>
                      </a:cubicBezTo>
                      <a:cubicBezTo>
                        <a:pt x="390254" y="120831"/>
                        <a:pt x="390254" y="120831"/>
                        <a:pt x="375986" y="110141"/>
                      </a:cubicBezTo>
                      <a:cubicBezTo>
                        <a:pt x="306077" y="58118"/>
                        <a:pt x="248294" y="31750"/>
                        <a:pt x="205492" y="31750"/>
                      </a:cubicBezTo>
                      <a:close/>
                      <a:moveTo>
                        <a:pt x="204940" y="0"/>
                      </a:moveTo>
                      <a:cubicBezTo>
                        <a:pt x="255676" y="0"/>
                        <a:pt x="317846" y="27817"/>
                        <a:pt x="394307" y="84878"/>
                      </a:cubicBezTo>
                      <a:cubicBezTo>
                        <a:pt x="445043" y="63480"/>
                        <a:pt x="552232" y="27104"/>
                        <a:pt x="684431" y="27104"/>
                      </a:cubicBezTo>
                      <a:cubicBezTo>
                        <a:pt x="845214" y="27104"/>
                        <a:pt x="990276" y="79885"/>
                        <a:pt x="1114615" y="183308"/>
                      </a:cubicBezTo>
                      <a:cubicBezTo>
                        <a:pt x="1114615" y="183308"/>
                        <a:pt x="1114615" y="183308"/>
                        <a:pt x="1116759" y="185448"/>
                      </a:cubicBezTo>
                      <a:cubicBezTo>
                        <a:pt x="1117473" y="185448"/>
                        <a:pt x="1118188" y="186161"/>
                        <a:pt x="1118188" y="186874"/>
                      </a:cubicBezTo>
                      <a:cubicBezTo>
                        <a:pt x="1118188" y="186874"/>
                        <a:pt x="1118188" y="186874"/>
                        <a:pt x="1119617" y="188301"/>
                      </a:cubicBezTo>
                      <a:cubicBezTo>
                        <a:pt x="1123190" y="192580"/>
                        <a:pt x="1127478" y="197573"/>
                        <a:pt x="1132480" y="202566"/>
                      </a:cubicBezTo>
                      <a:cubicBezTo>
                        <a:pt x="1141055" y="198287"/>
                        <a:pt x="1150344" y="192580"/>
                        <a:pt x="1158920" y="186161"/>
                      </a:cubicBezTo>
                      <a:cubicBezTo>
                        <a:pt x="1158920" y="186161"/>
                        <a:pt x="1158920" y="186161"/>
                        <a:pt x="1168924" y="179029"/>
                      </a:cubicBezTo>
                      <a:cubicBezTo>
                        <a:pt x="1168924" y="179029"/>
                        <a:pt x="1168924" y="179029"/>
                        <a:pt x="1158920" y="171896"/>
                      </a:cubicBezTo>
                      <a:cubicBezTo>
                        <a:pt x="1141055" y="158344"/>
                        <a:pt x="1127478" y="144792"/>
                        <a:pt x="1120332" y="131240"/>
                      </a:cubicBezTo>
                      <a:cubicBezTo>
                        <a:pt x="1111042" y="114122"/>
                        <a:pt x="1110327" y="95577"/>
                        <a:pt x="1118188" y="79885"/>
                      </a:cubicBezTo>
                      <a:cubicBezTo>
                        <a:pt x="1131051" y="54921"/>
                        <a:pt x="1153203" y="41369"/>
                        <a:pt x="1177499" y="42796"/>
                      </a:cubicBezTo>
                      <a:cubicBezTo>
                        <a:pt x="1181072" y="42796"/>
                        <a:pt x="1185359" y="43509"/>
                        <a:pt x="1188932" y="44936"/>
                      </a:cubicBezTo>
                      <a:cubicBezTo>
                        <a:pt x="1221804" y="53495"/>
                        <a:pt x="1243956" y="86305"/>
                        <a:pt x="1241812" y="121254"/>
                      </a:cubicBezTo>
                      <a:cubicBezTo>
                        <a:pt x="1241812" y="134806"/>
                        <a:pt x="1236810" y="148358"/>
                        <a:pt x="1227520" y="162624"/>
                      </a:cubicBezTo>
                      <a:cubicBezTo>
                        <a:pt x="1227520" y="162624"/>
                        <a:pt x="1227520" y="162624"/>
                        <a:pt x="1222518" y="171183"/>
                      </a:cubicBezTo>
                      <a:cubicBezTo>
                        <a:pt x="1222518" y="171183"/>
                        <a:pt x="1222518" y="171183"/>
                        <a:pt x="1232522" y="175462"/>
                      </a:cubicBezTo>
                      <a:cubicBezTo>
                        <a:pt x="1253246" y="184021"/>
                        <a:pt x="1273969" y="189727"/>
                        <a:pt x="1289690" y="191154"/>
                      </a:cubicBezTo>
                      <a:cubicBezTo>
                        <a:pt x="1298265" y="191867"/>
                        <a:pt x="1304696" y="200426"/>
                        <a:pt x="1303267" y="208985"/>
                      </a:cubicBezTo>
                      <a:cubicBezTo>
                        <a:pt x="1302552" y="213978"/>
                        <a:pt x="1299694" y="218971"/>
                        <a:pt x="1295407" y="221111"/>
                      </a:cubicBezTo>
                      <a:cubicBezTo>
                        <a:pt x="1292548" y="222537"/>
                        <a:pt x="1289690" y="223251"/>
                        <a:pt x="1286117" y="223251"/>
                      </a:cubicBezTo>
                      <a:cubicBezTo>
                        <a:pt x="1286117" y="223251"/>
                        <a:pt x="1286117" y="223251"/>
                        <a:pt x="1285402" y="223251"/>
                      </a:cubicBezTo>
                      <a:cubicBezTo>
                        <a:pt x="1264679" y="220398"/>
                        <a:pt x="1232522" y="210412"/>
                        <a:pt x="1203939" y="197573"/>
                      </a:cubicBezTo>
                      <a:cubicBezTo>
                        <a:pt x="1203939" y="197573"/>
                        <a:pt x="1203939" y="197573"/>
                        <a:pt x="1198937" y="195434"/>
                      </a:cubicBezTo>
                      <a:cubicBezTo>
                        <a:pt x="1198937" y="195434"/>
                        <a:pt x="1198937" y="195434"/>
                        <a:pt x="1194649" y="199000"/>
                      </a:cubicBezTo>
                      <a:cubicBezTo>
                        <a:pt x="1179643" y="211839"/>
                        <a:pt x="1164636" y="221111"/>
                        <a:pt x="1153203" y="227530"/>
                      </a:cubicBezTo>
                      <a:cubicBezTo>
                        <a:pt x="1161063" y="238229"/>
                        <a:pt x="1168924" y="248215"/>
                        <a:pt x="1172497" y="255347"/>
                      </a:cubicBezTo>
                      <a:cubicBezTo>
                        <a:pt x="1178214" y="265333"/>
                        <a:pt x="1203224" y="312408"/>
                        <a:pt x="1215372" y="378741"/>
                      </a:cubicBezTo>
                      <a:cubicBezTo>
                        <a:pt x="1233237" y="476458"/>
                        <a:pt x="1215372" y="568469"/>
                        <a:pt x="1162493" y="644074"/>
                      </a:cubicBezTo>
                      <a:cubicBezTo>
                        <a:pt x="1162493" y="644074"/>
                        <a:pt x="1162493" y="644074"/>
                        <a:pt x="1161778" y="644788"/>
                      </a:cubicBezTo>
                      <a:cubicBezTo>
                        <a:pt x="1161778" y="644788"/>
                        <a:pt x="1161778" y="644788"/>
                        <a:pt x="1161063" y="645501"/>
                      </a:cubicBezTo>
                      <a:cubicBezTo>
                        <a:pt x="1139626" y="674745"/>
                        <a:pt x="1105325" y="724673"/>
                        <a:pt x="1095321" y="746784"/>
                      </a:cubicBezTo>
                      <a:cubicBezTo>
                        <a:pt x="1092463" y="758196"/>
                        <a:pt x="1081744" y="804558"/>
                        <a:pt x="1084602" y="838795"/>
                      </a:cubicBezTo>
                      <a:cubicBezTo>
                        <a:pt x="1086746" y="853060"/>
                        <a:pt x="1081744" y="868038"/>
                        <a:pt x="1071025" y="879450"/>
                      </a:cubicBezTo>
                      <a:cubicBezTo>
                        <a:pt x="1059591" y="891576"/>
                        <a:pt x="1044585" y="898708"/>
                        <a:pt x="1014572" y="903701"/>
                      </a:cubicBezTo>
                      <a:cubicBezTo>
                        <a:pt x="995993" y="906554"/>
                        <a:pt x="975270" y="908694"/>
                        <a:pt x="957405" y="908694"/>
                      </a:cubicBezTo>
                      <a:cubicBezTo>
                        <a:pt x="887375" y="908694"/>
                        <a:pt x="868796" y="876597"/>
                        <a:pt x="865223" y="850920"/>
                      </a:cubicBezTo>
                      <a:cubicBezTo>
                        <a:pt x="865223" y="850920"/>
                        <a:pt x="865223" y="850920"/>
                        <a:pt x="864508" y="845927"/>
                      </a:cubicBezTo>
                      <a:cubicBezTo>
                        <a:pt x="861650" y="828809"/>
                        <a:pt x="859506" y="812404"/>
                        <a:pt x="860220" y="791719"/>
                      </a:cubicBezTo>
                      <a:cubicBezTo>
                        <a:pt x="813057" y="804558"/>
                        <a:pt x="750888" y="815970"/>
                        <a:pt x="678000" y="815970"/>
                      </a:cubicBezTo>
                      <a:cubicBezTo>
                        <a:pt x="649416" y="815970"/>
                        <a:pt x="619403" y="813830"/>
                        <a:pt x="590105" y="810264"/>
                      </a:cubicBezTo>
                      <a:cubicBezTo>
                        <a:pt x="587247" y="824529"/>
                        <a:pt x="585817" y="840221"/>
                        <a:pt x="584388" y="853773"/>
                      </a:cubicBezTo>
                      <a:cubicBezTo>
                        <a:pt x="582244" y="876597"/>
                        <a:pt x="567238" y="914400"/>
                        <a:pt x="485775" y="914400"/>
                      </a:cubicBezTo>
                      <a:cubicBezTo>
                        <a:pt x="461479" y="914400"/>
                        <a:pt x="417174" y="910834"/>
                        <a:pt x="391449" y="886583"/>
                      </a:cubicBezTo>
                      <a:cubicBezTo>
                        <a:pt x="391449" y="886583"/>
                        <a:pt x="391449" y="886583"/>
                        <a:pt x="380730" y="876597"/>
                      </a:cubicBezTo>
                      <a:cubicBezTo>
                        <a:pt x="380730" y="876597"/>
                        <a:pt x="380730" y="876597"/>
                        <a:pt x="377157" y="862332"/>
                      </a:cubicBezTo>
                      <a:cubicBezTo>
                        <a:pt x="376442" y="858053"/>
                        <a:pt x="365723" y="815257"/>
                        <a:pt x="369296" y="761049"/>
                      </a:cubicBezTo>
                      <a:cubicBezTo>
                        <a:pt x="326421" y="741078"/>
                        <a:pt x="263537" y="709694"/>
                        <a:pt x="217088" y="676171"/>
                      </a:cubicBezTo>
                      <a:cubicBezTo>
                        <a:pt x="206369" y="669039"/>
                        <a:pt x="136339" y="626243"/>
                        <a:pt x="55591" y="596999"/>
                      </a:cubicBezTo>
                      <a:cubicBezTo>
                        <a:pt x="55591" y="596999"/>
                        <a:pt x="55591" y="596999"/>
                        <a:pt x="37011" y="589867"/>
                      </a:cubicBezTo>
                      <a:cubicBezTo>
                        <a:pt x="37011" y="589867"/>
                        <a:pt x="37011" y="589867"/>
                        <a:pt x="27722" y="572748"/>
                      </a:cubicBezTo>
                      <a:cubicBezTo>
                        <a:pt x="24149" y="565616"/>
                        <a:pt x="-6579" y="472892"/>
                        <a:pt x="1282" y="363050"/>
                      </a:cubicBezTo>
                      <a:cubicBezTo>
                        <a:pt x="1996" y="349498"/>
                        <a:pt x="6284" y="343078"/>
                        <a:pt x="49159" y="328813"/>
                      </a:cubicBezTo>
                      <a:cubicBezTo>
                        <a:pt x="62737" y="324534"/>
                        <a:pt x="78458" y="322394"/>
                        <a:pt x="94179" y="320254"/>
                      </a:cubicBezTo>
                      <a:cubicBezTo>
                        <a:pt x="104183" y="319541"/>
                        <a:pt x="116331" y="318114"/>
                        <a:pt x="125621" y="315975"/>
                      </a:cubicBezTo>
                      <a:cubicBezTo>
                        <a:pt x="134196" y="310268"/>
                        <a:pt x="163494" y="286731"/>
                        <a:pt x="211372" y="218971"/>
                      </a:cubicBezTo>
                      <a:cubicBezTo>
                        <a:pt x="212801" y="216831"/>
                        <a:pt x="213515" y="214692"/>
                        <a:pt x="212801" y="213265"/>
                      </a:cubicBezTo>
                      <a:cubicBezTo>
                        <a:pt x="209228" y="198287"/>
                        <a:pt x="193507" y="163337"/>
                        <a:pt x="132767" y="97004"/>
                      </a:cubicBezTo>
                      <a:cubicBezTo>
                        <a:pt x="132767" y="97004"/>
                        <a:pt x="113473" y="77746"/>
                        <a:pt x="113473" y="63480"/>
                      </a:cubicBezTo>
                      <a:cubicBezTo>
                        <a:pt x="113473" y="49215"/>
                        <a:pt x="131337" y="28531"/>
                        <a:pt x="131337" y="28531"/>
                      </a:cubicBezTo>
                      <a:cubicBezTo>
                        <a:pt x="137054" y="22111"/>
                        <a:pt x="159206" y="0"/>
                        <a:pt x="204940"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Freeform 28"/>
                <p:cNvSpPr>
                  <a:spLocks noChangeArrowheads="1"/>
                </p:cNvSpPr>
                <p:nvPr/>
              </p:nvSpPr>
              <p:spPr bwMode="auto">
                <a:xfrm>
                  <a:off x="5500150" y="2800351"/>
                  <a:ext cx="1098253" cy="1136650"/>
                </a:xfrm>
                <a:custGeom>
                  <a:avLst/>
                  <a:gdLst>
                    <a:gd name="connsiteX0" fmla="*/ 275175 w 1098253"/>
                    <a:gd name="connsiteY0" fmla="*/ 608012 h 1136650"/>
                    <a:gd name="connsiteX1" fmla="*/ 237075 w 1098253"/>
                    <a:gd name="connsiteY1" fmla="*/ 646112 h 1136650"/>
                    <a:gd name="connsiteX2" fmla="*/ 275175 w 1098253"/>
                    <a:gd name="connsiteY2" fmla="*/ 684212 h 1136650"/>
                    <a:gd name="connsiteX3" fmla="*/ 313275 w 1098253"/>
                    <a:gd name="connsiteY3" fmla="*/ 646112 h 1136650"/>
                    <a:gd name="connsiteX4" fmla="*/ 275175 w 1098253"/>
                    <a:gd name="connsiteY4" fmla="*/ 608012 h 1136650"/>
                    <a:gd name="connsiteX5" fmla="*/ 621706 w 1098253"/>
                    <a:gd name="connsiteY5" fmla="*/ 471423 h 1136650"/>
                    <a:gd name="connsiteX6" fmla="*/ 479521 w 1098253"/>
                    <a:gd name="connsiteY6" fmla="*/ 504452 h 1136650"/>
                    <a:gd name="connsiteX7" fmla="*/ 472407 w 1098253"/>
                    <a:gd name="connsiteY7" fmla="*/ 525867 h 1136650"/>
                    <a:gd name="connsiteX8" fmla="*/ 493750 w 1098253"/>
                    <a:gd name="connsiteY8" fmla="*/ 532292 h 1136650"/>
                    <a:gd name="connsiteX9" fmla="*/ 787562 w 1098253"/>
                    <a:gd name="connsiteY9" fmla="*/ 535147 h 1136650"/>
                    <a:gd name="connsiteX10" fmla="*/ 793965 w 1098253"/>
                    <a:gd name="connsiteY10" fmla="*/ 536575 h 1136650"/>
                    <a:gd name="connsiteX11" fmla="*/ 808193 w 1098253"/>
                    <a:gd name="connsiteY11" fmla="*/ 526581 h 1136650"/>
                    <a:gd name="connsiteX12" fmla="*/ 799656 w 1098253"/>
                    <a:gd name="connsiteY12" fmla="*/ 505880 h 1136650"/>
                    <a:gd name="connsiteX13" fmla="*/ 621706 w 1098253"/>
                    <a:gd name="connsiteY13" fmla="*/ 471423 h 1136650"/>
                    <a:gd name="connsiteX14" fmla="*/ 144227 w 1098253"/>
                    <a:gd name="connsiteY14" fmla="*/ 346075 h 1136650"/>
                    <a:gd name="connsiteX15" fmla="*/ 144941 w 1098253"/>
                    <a:gd name="connsiteY15" fmla="*/ 346075 h 1136650"/>
                    <a:gd name="connsiteX16" fmla="*/ 296962 w 1098253"/>
                    <a:gd name="connsiteY16" fmla="*/ 418270 h 1136650"/>
                    <a:gd name="connsiteX17" fmla="*/ 325510 w 1098253"/>
                    <a:gd name="connsiteY17" fmla="*/ 439715 h 1136650"/>
                    <a:gd name="connsiteX18" fmla="*/ 358341 w 1098253"/>
                    <a:gd name="connsiteY18" fmla="*/ 426133 h 1136650"/>
                    <a:gd name="connsiteX19" fmla="*/ 623842 w 1098253"/>
                    <a:gd name="connsiteY19" fmla="*/ 373238 h 1136650"/>
                    <a:gd name="connsiteX20" fmla="*/ 1011388 w 1098253"/>
                    <a:gd name="connsiteY20" fmla="*/ 514054 h 1136650"/>
                    <a:gd name="connsiteX21" fmla="*/ 1027089 w 1098253"/>
                    <a:gd name="connsiteY21" fmla="*/ 530495 h 1136650"/>
                    <a:gd name="connsiteX22" fmla="*/ 1030658 w 1098253"/>
                    <a:gd name="connsiteY22" fmla="*/ 534069 h 1136650"/>
                    <a:gd name="connsiteX23" fmla="*/ 1042077 w 1098253"/>
                    <a:gd name="connsiteY23" fmla="*/ 549080 h 1136650"/>
                    <a:gd name="connsiteX24" fmla="*/ 1054924 w 1098253"/>
                    <a:gd name="connsiteY24" fmla="*/ 567665 h 1136650"/>
                    <a:gd name="connsiteX25" fmla="*/ 1055638 w 1098253"/>
                    <a:gd name="connsiteY25" fmla="*/ 568380 h 1136650"/>
                    <a:gd name="connsiteX26" fmla="*/ 1056352 w 1098253"/>
                    <a:gd name="connsiteY26" fmla="*/ 569809 h 1136650"/>
                    <a:gd name="connsiteX27" fmla="*/ 1092751 w 1098253"/>
                    <a:gd name="connsiteY27" fmla="*/ 674171 h 1136650"/>
                    <a:gd name="connsiteX28" fmla="*/ 1052783 w 1098253"/>
                    <a:gd name="connsiteY28" fmla="*/ 887898 h 1136650"/>
                    <a:gd name="connsiteX29" fmla="*/ 1049214 w 1098253"/>
                    <a:gd name="connsiteY29" fmla="*/ 892187 h 1136650"/>
                    <a:gd name="connsiteX30" fmla="*/ 1046360 w 1098253"/>
                    <a:gd name="connsiteY30" fmla="*/ 897190 h 1136650"/>
                    <a:gd name="connsiteX31" fmla="*/ 977130 w 1098253"/>
                    <a:gd name="connsiteY31" fmla="*/ 1005841 h 1136650"/>
                    <a:gd name="connsiteX32" fmla="*/ 974988 w 1098253"/>
                    <a:gd name="connsiteY32" fmla="*/ 1010130 h 1136650"/>
                    <a:gd name="connsiteX33" fmla="*/ 973561 w 1098253"/>
                    <a:gd name="connsiteY33" fmla="*/ 1015133 h 1136650"/>
                    <a:gd name="connsiteX34" fmla="*/ 960714 w 1098253"/>
                    <a:gd name="connsiteY34" fmla="*/ 1122354 h 1136650"/>
                    <a:gd name="connsiteX35" fmla="*/ 942871 w 1098253"/>
                    <a:gd name="connsiteY35" fmla="*/ 1126643 h 1136650"/>
                    <a:gd name="connsiteX36" fmla="*/ 896480 w 1098253"/>
                    <a:gd name="connsiteY36" fmla="*/ 1130217 h 1136650"/>
                    <a:gd name="connsiteX37" fmla="*/ 866504 w 1098253"/>
                    <a:gd name="connsiteY37" fmla="*/ 1125928 h 1136650"/>
                    <a:gd name="connsiteX38" fmla="*/ 865790 w 1098253"/>
                    <a:gd name="connsiteY38" fmla="*/ 1121639 h 1136650"/>
                    <a:gd name="connsiteX39" fmla="*/ 862222 w 1098253"/>
                    <a:gd name="connsiteY39" fmla="*/ 1078751 h 1136650"/>
                    <a:gd name="connsiteX40" fmla="*/ 864363 w 1098253"/>
                    <a:gd name="connsiteY40" fmla="*/ 992974 h 1136650"/>
                    <a:gd name="connsiteX41" fmla="*/ 782286 w 1098253"/>
                    <a:gd name="connsiteY41" fmla="*/ 1015848 h 1136650"/>
                    <a:gd name="connsiteX42" fmla="*/ 617419 w 1098253"/>
                    <a:gd name="connsiteY42" fmla="*/ 1038007 h 1136650"/>
                    <a:gd name="connsiteX43" fmla="*/ 537483 w 1098253"/>
                    <a:gd name="connsiteY43" fmla="*/ 1033003 h 1136650"/>
                    <a:gd name="connsiteX44" fmla="*/ 478245 w 1098253"/>
                    <a:gd name="connsiteY44" fmla="*/ 1025140 h 1136650"/>
                    <a:gd name="connsiteX45" fmla="*/ 467539 w 1098253"/>
                    <a:gd name="connsiteY45" fmla="*/ 1084469 h 1136650"/>
                    <a:gd name="connsiteX46" fmla="*/ 461829 w 1098253"/>
                    <a:gd name="connsiteY46" fmla="*/ 1131647 h 1136650"/>
                    <a:gd name="connsiteX47" fmla="*/ 425430 w 1098253"/>
                    <a:gd name="connsiteY47" fmla="*/ 1136650 h 1136650"/>
                    <a:gd name="connsiteX48" fmla="*/ 376898 w 1098253"/>
                    <a:gd name="connsiteY48" fmla="*/ 1128072 h 1136650"/>
                    <a:gd name="connsiteX49" fmla="*/ 371188 w 1098253"/>
                    <a:gd name="connsiteY49" fmla="*/ 1049444 h 1136650"/>
                    <a:gd name="connsiteX50" fmla="*/ 374043 w 1098253"/>
                    <a:gd name="connsiteY50" fmla="*/ 1007270 h 1136650"/>
                    <a:gd name="connsiteX51" fmla="*/ 335502 w 1098253"/>
                    <a:gd name="connsiteY51" fmla="*/ 989400 h 1136650"/>
                    <a:gd name="connsiteX52" fmla="*/ 194187 w 1098253"/>
                    <a:gd name="connsiteY52" fmla="*/ 910057 h 1136650"/>
                    <a:gd name="connsiteX53" fmla="*/ 192760 w 1098253"/>
                    <a:gd name="connsiteY53" fmla="*/ 909342 h 1136650"/>
                    <a:gd name="connsiteX54" fmla="*/ 191332 w 1098253"/>
                    <a:gd name="connsiteY54" fmla="*/ 907912 h 1136650"/>
                    <a:gd name="connsiteX55" fmla="*/ 22183 w 1098253"/>
                    <a:gd name="connsiteY55" fmla="*/ 824280 h 1136650"/>
                    <a:gd name="connsiteX56" fmla="*/ 771 w 1098253"/>
                    <a:gd name="connsiteY56" fmla="*/ 678460 h 1136650"/>
                    <a:gd name="connsiteX57" fmla="*/ 8622 w 1098253"/>
                    <a:gd name="connsiteY57" fmla="*/ 672026 h 1136650"/>
                    <a:gd name="connsiteX58" fmla="*/ 41453 w 1098253"/>
                    <a:gd name="connsiteY58" fmla="*/ 667023 h 1136650"/>
                    <a:gd name="connsiteX59" fmla="*/ 57155 w 1098253"/>
                    <a:gd name="connsiteY59" fmla="*/ 664878 h 1136650"/>
                    <a:gd name="connsiteX60" fmla="*/ 77852 w 1098253"/>
                    <a:gd name="connsiteY60" fmla="*/ 662019 h 1136650"/>
                    <a:gd name="connsiteX61" fmla="*/ 91413 w 1098253"/>
                    <a:gd name="connsiteY61" fmla="*/ 659160 h 1136650"/>
                    <a:gd name="connsiteX62" fmla="*/ 102118 w 1098253"/>
                    <a:gd name="connsiteY62" fmla="*/ 651297 h 1136650"/>
                    <a:gd name="connsiteX63" fmla="*/ 202038 w 1098253"/>
                    <a:gd name="connsiteY63" fmla="*/ 539787 h 1136650"/>
                    <a:gd name="connsiteX64" fmla="*/ 203466 w 1098253"/>
                    <a:gd name="connsiteY64" fmla="*/ 537643 h 1136650"/>
                    <a:gd name="connsiteX65" fmla="*/ 215599 w 1098253"/>
                    <a:gd name="connsiteY65" fmla="*/ 490466 h 1136650"/>
                    <a:gd name="connsiteX66" fmla="*/ 138518 w 1098253"/>
                    <a:gd name="connsiteY66" fmla="*/ 359656 h 1136650"/>
                    <a:gd name="connsiteX67" fmla="*/ 144227 w 1098253"/>
                    <a:gd name="connsiteY67" fmla="*/ 346075 h 1136650"/>
                    <a:gd name="connsiteX68" fmla="*/ 629768 w 1098253"/>
                    <a:gd name="connsiteY68" fmla="*/ 47625 h 1136650"/>
                    <a:gd name="connsiteX69" fmla="*/ 629768 w 1098253"/>
                    <a:gd name="connsiteY69" fmla="*/ 62657 h 1136650"/>
                    <a:gd name="connsiteX70" fmla="*/ 610810 w 1098253"/>
                    <a:gd name="connsiteY70" fmla="*/ 74825 h 1136650"/>
                    <a:gd name="connsiteX71" fmla="*/ 603788 w 1098253"/>
                    <a:gd name="connsiteY71" fmla="*/ 94868 h 1136650"/>
                    <a:gd name="connsiteX72" fmla="*/ 606597 w 1098253"/>
                    <a:gd name="connsiteY72" fmla="*/ 109183 h 1136650"/>
                    <a:gd name="connsiteX73" fmla="*/ 613619 w 1098253"/>
                    <a:gd name="connsiteY73" fmla="*/ 119920 h 1136650"/>
                    <a:gd name="connsiteX74" fmla="*/ 632577 w 1098253"/>
                    <a:gd name="connsiteY74" fmla="*/ 131373 h 1136650"/>
                    <a:gd name="connsiteX75" fmla="*/ 650833 w 1098253"/>
                    <a:gd name="connsiteY75" fmla="*/ 144257 h 1136650"/>
                    <a:gd name="connsiteX76" fmla="*/ 655748 w 1098253"/>
                    <a:gd name="connsiteY76" fmla="*/ 157142 h 1136650"/>
                    <a:gd name="connsiteX77" fmla="*/ 636088 w 1098253"/>
                    <a:gd name="connsiteY77" fmla="*/ 170742 h 1136650"/>
                    <a:gd name="connsiteX78" fmla="*/ 611512 w 1098253"/>
                    <a:gd name="connsiteY78" fmla="*/ 161436 h 1136650"/>
                    <a:gd name="connsiteX79" fmla="*/ 603788 w 1098253"/>
                    <a:gd name="connsiteY79" fmla="*/ 181479 h 1136650"/>
                    <a:gd name="connsiteX80" fmla="*/ 629768 w 1098253"/>
                    <a:gd name="connsiteY80" fmla="*/ 190068 h 1136650"/>
                    <a:gd name="connsiteX81" fmla="*/ 629768 w 1098253"/>
                    <a:gd name="connsiteY81" fmla="*/ 207963 h 1136650"/>
                    <a:gd name="connsiteX82" fmla="*/ 648727 w 1098253"/>
                    <a:gd name="connsiteY82" fmla="*/ 207963 h 1136650"/>
                    <a:gd name="connsiteX83" fmla="*/ 648727 w 1098253"/>
                    <a:gd name="connsiteY83" fmla="*/ 187921 h 1136650"/>
                    <a:gd name="connsiteX84" fmla="*/ 669089 w 1098253"/>
                    <a:gd name="connsiteY84" fmla="*/ 176468 h 1136650"/>
                    <a:gd name="connsiteX85" fmla="*/ 676813 w 1098253"/>
                    <a:gd name="connsiteY85" fmla="*/ 155710 h 1136650"/>
                    <a:gd name="connsiteX86" fmla="*/ 674005 w 1098253"/>
                    <a:gd name="connsiteY86" fmla="*/ 140678 h 1136650"/>
                    <a:gd name="connsiteX87" fmla="*/ 665579 w 1098253"/>
                    <a:gd name="connsiteY87" fmla="*/ 128510 h 1136650"/>
                    <a:gd name="connsiteX88" fmla="*/ 648727 w 1098253"/>
                    <a:gd name="connsiteY88" fmla="*/ 117057 h 1136650"/>
                    <a:gd name="connsiteX89" fmla="*/ 625555 w 1098253"/>
                    <a:gd name="connsiteY89" fmla="*/ 94868 h 1136650"/>
                    <a:gd name="connsiteX90" fmla="*/ 629768 w 1098253"/>
                    <a:gd name="connsiteY90" fmla="*/ 84846 h 1136650"/>
                    <a:gd name="connsiteX91" fmla="*/ 641003 w 1098253"/>
                    <a:gd name="connsiteY91" fmla="*/ 80552 h 1136650"/>
                    <a:gd name="connsiteX92" fmla="*/ 664876 w 1098253"/>
                    <a:gd name="connsiteY92" fmla="*/ 89141 h 1136650"/>
                    <a:gd name="connsiteX93" fmla="*/ 671196 w 1098253"/>
                    <a:gd name="connsiteY93" fmla="*/ 69815 h 1136650"/>
                    <a:gd name="connsiteX94" fmla="*/ 648727 w 1098253"/>
                    <a:gd name="connsiteY94" fmla="*/ 61941 h 1136650"/>
                    <a:gd name="connsiteX95" fmla="*/ 648727 w 1098253"/>
                    <a:gd name="connsiteY95" fmla="*/ 47625 h 1136650"/>
                    <a:gd name="connsiteX96" fmla="*/ 629768 w 1098253"/>
                    <a:gd name="connsiteY96" fmla="*/ 47625 h 1136650"/>
                    <a:gd name="connsiteX97" fmla="*/ 640300 w 1098253"/>
                    <a:gd name="connsiteY97" fmla="*/ 0 h 1136650"/>
                    <a:gd name="connsiteX98" fmla="*/ 767300 w 1098253"/>
                    <a:gd name="connsiteY98" fmla="*/ 127794 h 1136650"/>
                    <a:gd name="connsiteX99" fmla="*/ 640300 w 1098253"/>
                    <a:gd name="connsiteY99" fmla="*/ 255588 h 1136650"/>
                    <a:gd name="connsiteX100" fmla="*/ 513300 w 1098253"/>
                    <a:gd name="connsiteY100" fmla="*/ 127794 h 1136650"/>
                    <a:gd name="connsiteX101" fmla="*/ 640300 w 1098253"/>
                    <a:gd name="connsiteY101" fmla="*/ 0 h 113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098253" h="1136650">
                      <a:moveTo>
                        <a:pt x="275175" y="608012"/>
                      </a:moveTo>
                      <a:cubicBezTo>
                        <a:pt x="254133" y="608012"/>
                        <a:pt x="237075" y="625070"/>
                        <a:pt x="237075" y="646112"/>
                      </a:cubicBezTo>
                      <a:cubicBezTo>
                        <a:pt x="237075" y="667154"/>
                        <a:pt x="254133" y="684212"/>
                        <a:pt x="275175" y="684212"/>
                      </a:cubicBezTo>
                      <a:cubicBezTo>
                        <a:pt x="296217" y="684212"/>
                        <a:pt x="313275" y="667154"/>
                        <a:pt x="313275" y="646112"/>
                      </a:cubicBezTo>
                      <a:cubicBezTo>
                        <a:pt x="313275" y="625070"/>
                        <a:pt x="296217" y="608012"/>
                        <a:pt x="275175" y="608012"/>
                      </a:cubicBezTo>
                      <a:close/>
                      <a:moveTo>
                        <a:pt x="621706" y="471423"/>
                      </a:moveTo>
                      <a:cubicBezTo>
                        <a:pt x="537768" y="474114"/>
                        <a:pt x="483078" y="502667"/>
                        <a:pt x="479521" y="504452"/>
                      </a:cubicBezTo>
                      <a:cubicBezTo>
                        <a:pt x="471696" y="508735"/>
                        <a:pt x="468850" y="518015"/>
                        <a:pt x="472407" y="525867"/>
                      </a:cubicBezTo>
                      <a:cubicBezTo>
                        <a:pt x="476676" y="533006"/>
                        <a:pt x="485924" y="535861"/>
                        <a:pt x="493750" y="532292"/>
                      </a:cubicBezTo>
                      <a:cubicBezTo>
                        <a:pt x="495172" y="531578"/>
                        <a:pt x="623226" y="465191"/>
                        <a:pt x="787562" y="535147"/>
                      </a:cubicBezTo>
                      <a:cubicBezTo>
                        <a:pt x="789696" y="535861"/>
                        <a:pt x="791831" y="536575"/>
                        <a:pt x="793965" y="536575"/>
                      </a:cubicBezTo>
                      <a:cubicBezTo>
                        <a:pt x="799656" y="536575"/>
                        <a:pt x="806059" y="533006"/>
                        <a:pt x="808193" y="526581"/>
                      </a:cubicBezTo>
                      <a:cubicBezTo>
                        <a:pt x="811750" y="518729"/>
                        <a:pt x="808193" y="509449"/>
                        <a:pt x="799656" y="505880"/>
                      </a:cubicBezTo>
                      <a:cubicBezTo>
                        <a:pt x="732962" y="477504"/>
                        <a:pt x="672069" y="469808"/>
                        <a:pt x="621706" y="471423"/>
                      </a:cubicBezTo>
                      <a:close/>
                      <a:moveTo>
                        <a:pt x="144227" y="346075"/>
                      </a:moveTo>
                      <a:cubicBezTo>
                        <a:pt x="144227" y="346075"/>
                        <a:pt x="144227" y="346075"/>
                        <a:pt x="144941" y="346075"/>
                      </a:cubicBezTo>
                      <a:cubicBezTo>
                        <a:pt x="169921" y="346075"/>
                        <a:pt x="216312" y="358227"/>
                        <a:pt x="296962" y="418270"/>
                      </a:cubicBezTo>
                      <a:cubicBezTo>
                        <a:pt x="296962" y="418270"/>
                        <a:pt x="296962" y="418270"/>
                        <a:pt x="325510" y="439715"/>
                      </a:cubicBezTo>
                      <a:cubicBezTo>
                        <a:pt x="325510" y="439715"/>
                        <a:pt x="325510" y="439715"/>
                        <a:pt x="358341" y="426133"/>
                      </a:cubicBezTo>
                      <a:cubicBezTo>
                        <a:pt x="405446" y="406119"/>
                        <a:pt x="502511" y="373238"/>
                        <a:pt x="623842" y="373238"/>
                      </a:cubicBezTo>
                      <a:cubicBezTo>
                        <a:pt x="768726" y="373238"/>
                        <a:pt x="899335" y="420415"/>
                        <a:pt x="1011388" y="514054"/>
                      </a:cubicBezTo>
                      <a:cubicBezTo>
                        <a:pt x="1016384" y="519058"/>
                        <a:pt x="1021380" y="524777"/>
                        <a:pt x="1027089" y="530495"/>
                      </a:cubicBezTo>
                      <a:cubicBezTo>
                        <a:pt x="1027089" y="530495"/>
                        <a:pt x="1027089" y="530495"/>
                        <a:pt x="1030658" y="534069"/>
                      </a:cubicBezTo>
                      <a:cubicBezTo>
                        <a:pt x="1030658" y="534069"/>
                        <a:pt x="1030658" y="534069"/>
                        <a:pt x="1042077" y="549080"/>
                      </a:cubicBezTo>
                      <a:cubicBezTo>
                        <a:pt x="1044932" y="552654"/>
                        <a:pt x="1053497" y="564091"/>
                        <a:pt x="1054924" y="567665"/>
                      </a:cubicBezTo>
                      <a:cubicBezTo>
                        <a:pt x="1054924" y="567665"/>
                        <a:pt x="1054924" y="567665"/>
                        <a:pt x="1055638" y="568380"/>
                      </a:cubicBezTo>
                      <a:cubicBezTo>
                        <a:pt x="1055638" y="568380"/>
                        <a:pt x="1055638" y="568380"/>
                        <a:pt x="1056352" y="569809"/>
                      </a:cubicBezTo>
                      <a:cubicBezTo>
                        <a:pt x="1057779" y="571954"/>
                        <a:pt x="1081332" y="614127"/>
                        <a:pt x="1092751" y="674171"/>
                      </a:cubicBezTo>
                      <a:cubicBezTo>
                        <a:pt x="1107025" y="753514"/>
                        <a:pt x="1093465" y="827139"/>
                        <a:pt x="1052783" y="887898"/>
                      </a:cubicBezTo>
                      <a:cubicBezTo>
                        <a:pt x="1052783" y="887898"/>
                        <a:pt x="1052783" y="887898"/>
                        <a:pt x="1049214" y="892187"/>
                      </a:cubicBezTo>
                      <a:cubicBezTo>
                        <a:pt x="1049214" y="892187"/>
                        <a:pt x="1049214" y="892187"/>
                        <a:pt x="1046360" y="897190"/>
                      </a:cubicBezTo>
                      <a:cubicBezTo>
                        <a:pt x="1036368" y="911486"/>
                        <a:pt x="991404" y="972245"/>
                        <a:pt x="977130" y="1005841"/>
                      </a:cubicBezTo>
                      <a:cubicBezTo>
                        <a:pt x="977130" y="1005841"/>
                        <a:pt x="977130" y="1005841"/>
                        <a:pt x="974988" y="1010130"/>
                      </a:cubicBezTo>
                      <a:cubicBezTo>
                        <a:pt x="974988" y="1010130"/>
                        <a:pt x="974988" y="1010130"/>
                        <a:pt x="973561" y="1015133"/>
                      </a:cubicBezTo>
                      <a:cubicBezTo>
                        <a:pt x="973561" y="1015848"/>
                        <a:pt x="957859" y="1072318"/>
                        <a:pt x="960714" y="1122354"/>
                      </a:cubicBezTo>
                      <a:cubicBezTo>
                        <a:pt x="957146" y="1123784"/>
                        <a:pt x="952150" y="1125213"/>
                        <a:pt x="942871" y="1126643"/>
                      </a:cubicBezTo>
                      <a:cubicBezTo>
                        <a:pt x="927170" y="1128787"/>
                        <a:pt x="910754" y="1130217"/>
                        <a:pt x="896480" y="1130217"/>
                      </a:cubicBezTo>
                      <a:cubicBezTo>
                        <a:pt x="877210" y="1130217"/>
                        <a:pt x="869359" y="1127358"/>
                        <a:pt x="866504" y="1125928"/>
                      </a:cubicBezTo>
                      <a:cubicBezTo>
                        <a:pt x="866504" y="1125928"/>
                        <a:pt x="866504" y="1125928"/>
                        <a:pt x="865790" y="1121639"/>
                      </a:cubicBezTo>
                      <a:cubicBezTo>
                        <a:pt x="863649" y="1106628"/>
                        <a:pt x="861508" y="1093047"/>
                        <a:pt x="862222" y="1078751"/>
                      </a:cubicBezTo>
                      <a:cubicBezTo>
                        <a:pt x="862222" y="1078751"/>
                        <a:pt x="862222" y="1078751"/>
                        <a:pt x="864363" y="992974"/>
                      </a:cubicBezTo>
                      <a:cubicBezTo>
                        <a:pt x="864363" y="992974"/>
                        <a:pt x="864363" y="992974"/>
                        <a:pt x="782286" y="1015848"/>
                      </a:cubicBezTo>
                      <a:cubicBezTo>
                        <a:pt x="746601" y="1025855"/>
                        <a:pt x="688790" y="1038007"/>
                        <a:pt x="617419" y="1038007"/>
                      </a:cubicBezTo>
                      <a:cubicBezTo>
                        <a:pt x="591011" y="1038007"/>
                        <a:pt x="563890" y="1035863"/>
                        <a:pt x="537483" y="1033003"/>
                      </a:cubicBezTo>
                      <a:cubicBezTo>
                        <a:pt x="537483" y="1033003"/>
                        <a:pt x="537483" y="1033003"/>
                        <a:pt x="478245" y="1025140"/>
                      </a:cubicBezTo>
                      <a:cubicBezTo>
                        <a:pt x="478245" y="1025140"/>
                        <a:pt x="478245" y="1025140"/>
                        <a:pt x="467539" y="1084469"/>
                      </a:cubicBezTo>
                      <a:cubicBezTo>
                        <a:pt x="464684" y="1102339"/>
                        <a:pt x="462543" y="1119495"/>
                        <a:pt x="461829" y="1131647"/>
                      </a:cubicBezTo>
                      <a:cubicBezTo>
                        <a:pt x="457547" y="1133076"/>
                        <a:pt x="446841" y="1136650"/>
                        <a:pt x="425430" y="1136650"/>
                      </a:cubicBezTo>
                      <a:cubicBezTo>
                        <a:pt x="399023" y="1136650"/>
                        <a:pt x="383321" y="1131647"/>
                        <a:pt x="376898" y="1128072"/>
                      </a:cubicBezTo>
                      <a:cubicBezTo>
                        <a:pt x="374756" y="1115206"/>
                        <a:pt x="369760" y="1085184"/>
                        <a:pt x="371188" y="1049444"/>
                      </a:cubicBezTo>
                      <a:cubicBezTo>
                        <a:pt x="371188" y="1049444"/>
                        <a:pt x="371188" y="1049444"/>
                        <a:pt x="374043" y="1007270"/>
                      </a:cubicBezTo>
                      <a:cubicBezTo>
                        <a:pt x="374043" y="1007270"/>
                        <a:pt x="374043" y="1007270"/>
                        <a:pt x="335502" y="989400"/>
                      </a:cubicBezTo>
                      <a:cubicBezTo>
                        <a:pt x="274123" y="960093"/>
                        <a:pt x="226304" y="933645"/>
                        <a:pt x="194187" y="910057"/>
                      </a:cubicBezTo>
                      <a:cubicBezTo>
                        <a:pt x="194187" y="910057"/>
                        <a:pt x="194187" y="910057"/>
                        <a:pt x="192760" y="909342"/>
                      </a:cubicBezTo>
                      <a:cubicBezTo>
                        <a:pt x="192760" y="909342"/>
                        <a:pt x="192760" y="909342"/>
                        <a:pt x="191332" y="907912"/>
                      </a:cubicBezTo>
                      <a:cubicBezTo>
                        <a:pt x="190619" y="907198"/>
                        <a:pt x="113538" y="858591"/>
                        <a:pt x="22183" y="824280"/>
                      </a:cubicBezTo>
                      <a:cubicBezTo>
                        <a:pt x="16473" y="810699"/>
                        <a:pt x="-4225" y="758518"/>
                        <a:pt x="771" y="678460"/>
                      </a:cubicBezTo>
                      <a:cubicBezTo>
                        <a:pt x="1485" y="676315"/>
                        <a:pt x="1485" y="674886"/>
                        <a:pt x="8622" y="672026"/>
                      </a:cubicBezTo>
                      <a:cubicBezTo>
                        <a:pt x="16473" y="669882"/>
                        <a:pt x="28606" y="668452"/>
                        <a:pt x="41453" y="667023"/>
                      </a:cubicBezTo>
                      <a:cubicBezTo>
                        <a:pt x="41453" y="667023"/>
                        <a:pt x="41453" y="667023"/>
                        <a:pt x="57155" y="664878"/>
                      </a:cubicBezTo>
                      <a:cubicBezTo>
                        <a:pt x="64292" y="664164"/>
                        <a:pt x="71429" y="663449"/>
                        <a:pt x="77852" y="662019"/>
                      </a:cubicBezTo>
                      <a:cubicBezTo>
                        <a:pt x="77852" y="662019"/>
                        <a:pt x="77852" y="662019"/>
                        <a:pt x="91413" y="659160"/>
                      </a:cubicBezTo>
                      <a:cubicBezTo>
                        <a:pt x="91413" y="659160"/>
                        <a:pt x="91413" y="659160"/>
                        <a:pt x="102118" y="651297"/>
                      </a:cubicBezTo>
                      <a:cubicBezTo>
                        <a:pt x="121389" y="637716"/>
                        <a:pt x="154933" y="606979"/>
                        <a:pt x="202038" y="539787"/>
                      </a:cubicBezTo>
                      <a:cubicBezTo>
                        <a:pt x="202038" y="539787"/>
                        <a:pt x="202038" y="539787"/>
                        <a:pt x="203466" y="537643"/>
                      </a:cubicBezTo>
                      <a:cubicBezTo>
                        <a:pt x="214171" y="524062"/>
                        <a:pt x="218453" y="506906"/>
                        <a:pt x="215599" y="490466"/>
                      </a:cubicBezTo>
                      <a:cubicBezTo>
                        <a:pt x="209889" y="456870"/>
                        <a:pt x="184195" y="412552"/>
                        <a:pt x="138518" y="359656"/>
                      </a:cubicBezTo>
                      <a:cubicBezTo>
                        <a:pt x="133522" y="353938"/>
                        <a:pt x="137090" y="346075"/>
                        <a:pt x="144227" y="346075"/>
                      </a:cubicBezTo>
                      <a:close/>
                      <a:moveTo>
                        <a:pt x="629768" y="47625"/>
                      </a:moveTo>
                      <a:cubicBezTo>
                        <a:pt x="629768" y="47625"/>
                        <a:pt x="629768" y="47625"/>
                        <a:pt x="629768" y="62657"/>
                      </a:cubicBezTo>
                      <a:cubicBezTo>
                        <a:pt x="622044" y="64804"/>
                        <a:pt x="615725" y="69099"/>
                        <a:pt x="610810" y="74825"/>
                      </a:cubicBezTo>
                      <a:cubicBezTo>
                        <a:pt x="605895" y="80552"/>
                        <a:pt x="603788" y="86994"/>
                        <a:pt x="603788" y="94868"/>
                      </a:cubicBezTo>
                      <a:cubicBezTo>
                        <a:pt x="603788" y="99878"/>
                        <a:pt x="604490" y="104889"/>
                        <a:pt x="606597" y="109183"/>
                      </a:cubicBezTo>
                      <a:cubicBezTo>
                        <a:pt x="608001" y="113478"/>
                        <a:pt x="610108" y="117057"/>
                        <a:pt x="613619" y="119920"/>
                      </a:cubicBezTo>
                      <a:cubicBezTo>
                        <a:pt x="617129" y="123499"/>
                        <a:pt x="623449" y="127078"/>
                        <a:pt x="632577" y="131373"/>
                      </a:cubicBezTo>
                      <a:cubicBezTo>
                        <a:pt x="641003" y="136384"/>
                        <a:pt x="647322" y="140678"/>
                        <a:pt x="650833" y="144257"/>
                      </a:cubicBezTo>
                      <a:cubicBezTo>
                        <a:pt x="653642" y="148552"/>
                        <a:pt x="655748" y="152847"/>
                        <a:pt x="655748" y="157142"/>
                      </a:cubicBezTo>
                      <a:cubicBezTo>
                        <a:pt x="655748" y="165731"/>
                        <a:pt x="649429" y="170742"/>
                        <a:pt x="636088" y="170742"/>
                      </a:cubicBezTo>
                      <a:cubicBezTo>
                        <a:pt x="628364" y="170742"/>
                        <a:pt x="619938" y="167879"/>
                        <a:pt x="611512" y="161436"/>
                      </a:cubicBezTo>
                      <a:cubicBezTo>
                        <a:pt x="611512" y="161436"/>
                        <a:pt x="611512" y="161436"/>
                        <a:pt x="603788" y="181479"/>
                      </a:cubicBezTo>
                      <a:cubicBezTo>
                        <a:pt x="611512" y="186489"/>
                        <a:pt x="619938" y="189352"/>
                        <a:pt x="629768" y="190068"/>
                      </a:cubicBezTo>
                      <a:cubicBezTo>
                        <a:pt x="629768" y="190068"/>
                        <a:pt x="629768" y="190068"/>
                        <a:pt x="629768" y="207963"/>
                      </a:cubicBezTo>
                      <a:cubicBezTo>
                        <a:pt x="629768" y="207963"/>
                        <a:pt x="629768" y="207963"/>
                        <a:pt x="648727" y="207963"/>
                      </a:cubicBezTo>
                      <a:cubicBezTo>
                        <a:pt x="648727" y="207963"/>
                        <a:pt x="648727" y="207963"/>
                        <a:pt x="648727" y="187921"/>
                      </a:cubicBezTo>
                      <a:cubicBezTo>
                        <a:pt x="657855" y="185773"/>
                        <a:pt x="664876" y="182195"/>
                        <a:pt x="669089" y="176468"/>
                      </a:cubicBezTo>
                      <a:cubicBezTo>
                        <a:pt x="674707" y="170026"/>
                        <a:pt x="676813" y="163584"/>
                        <a:pt x="676813" y="155710"/>
                      </a:cubicBezTo>
                      <a:cubicBezTo>
                        <a:pt x="676813" y="149984"/>
                        <a:pt x="676111" y="144973"/>
                        <a:pt x="674005" y="140678"/>
                      </a:cubicBezTo>
                      <a:cubicBezTo>
                        <a:pt x="672600" y="135668"/>
                        <a:pt x="669089" y="131373"/>
                        <a:pt x="665579" y="128510"/>
                      </a:cubicBezTo>
                      <a:cubicBezTo>
                        <a:pt x="662770" y="124931"/>
                        <a:pt x="656451" y="121352"/>
                        <a:pt x="648727" y="117057"/>
                      </a:cubicBezTo>
                      <a:cubicBezTo>
                        <a:pt x="633279" y="109183"/>
                        <a:pt x="625555" y="102026"/>
                        <a:pt x="625555" y="94868"/>
                      </a:cubicBezTo>
                      <a:cubicBezTo>
                        <a:pt x="625555" y="90573"/>
                        <a:pt x="626257" y="86994"/>
                        <a:pt x="629768" y="84846"/>
                      </a:cubicBezTo>
                      <a:cubicBezTo>
                        <a:pt x="631875" y="81983"/>
                        <a:pt x="636088" y="80552"/>
                        <a:pt x="641003" y="80552"/>
                      </a:cubicBezTo>
                      <a:cubicBezTo>
                        <a:pt x="649429" y="80552"/>
                        <a:pt x="657153" y="82699"/>
                        <a:pt x="664876" y="89141"/>
                      </a:cubicBezTo>
                      <a:cubicBezTo>
                        <a:pt x="664876" y="89141"/>
                        <a:pt x="664876" y="89141"/>
                        <a:pt x="671196" y="69815"/>
                      </a:cubicBezTo>
                      <a:cubicBezTo>
                        <a:pt x="666281" y="65520"/>
                        <a:pt x="659259" y="63373"/>
                        <a:pt x="648727" y="61941"/>
                      </a:cubicBezTo>
                      <a:cubicBezTo>
                        <a:pt x="648727" y="61941"/>
                        <a:pt x="648727" y="61941"/>
                        <a:pt x="648727" y="47625"/>
                      </a:cubicBezTo>
                      <a:cubicBezTo>
                        <a:pt x="648727" y="47625"/>
                        <a:pt x="648727" y="47625"/>
                        <a:pt x="629768" y="47625"/>
                      </a:cubicBezTo>
                      <a:close/>
                      <a:moveTo>
                        <a:pt x="640300" y="0"/>
                      </a:moveTo>
                      <a:cubicBezTo>
                        <a:pt x="710440" y="0"/>
                        <a:pt x="767300" y="57215"/>
                        <a:pt x="767300" y="127794"/>
                      </a:cubicBezTo>
                      <a:cubicBezTo>
                        <a:pt x="767300" y="198373"/>
                        <a:pt x="710440" y="255588"/>
                        <a:pt x="640300" y="255588"/>
                      </a:cubicBezTo>
                      <a:cubicBezTo>
                        <a:pt x="570160" y="255588"/>
                        <a:pt x="513300" y="198373"/>
                        <a:pt x="513300" y="127794"/>
                      </a:cubicBezTo>
                      <a:cubicBezTo>
                        <a:pt x="513300" y="57215"/>
                        <a:pt x="570160" y="0"/>
                        <a:pt x="640300"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grpSp>
      <p:grpSp>
        <p:nvGrpSpPr>
          <p:cNvPr id="14" name="Group 13"/>
          <p:cNvGrpSpPr/>
          <p:nvPr/>
        </p:nvGrpSpPr>
        <p:grpSpPr>
          <a:xfrm>
            <a:off x="891217" y="2079151"/>
            <a:ext cx="2513988" cy="1760356"/>
            <a:chOff x="804129" y="2079151"/>
            <a:chExt cx="2513988" cy="1760356"/>
          </a:xfrm>
        </p:grpSpPr>
        <p:sp>
          <p:nvSpPr>
            <p:cNvPr id="5" name="TextBox 4"/>
            <p:cNvSpPr txBox="1"/>
            <p:nvPr/>
          </p:nvSpPr>
          <p:spPr>
            <a:xfrm>
              <a:off x="804129" y="3174710"/>
              <a:ext cx="2513988" cy="664797"/>
            </a:xfrm>
            <a:prstGeom prst="rect">
              <a:avLst/>
            </a:prstGeom>
            <a:noFill/>
          </p:spPr>
          <p:txBody>
            <a:bodyPr wrap="square" lIns="0" tIns="0" rIns="0" bIns="0" rtlCol="0" anchor="t">
              <a:spAutoFit/>
            </a:bodyPr>
            <a:lstStyle/>
            <a:p>
              <a:pPr algn="ctr">
                <a:lnSpc>
                  <a:spcPct val="90000"/>
                </a:lnSpc>
                <a:spcAft>
                  <a:spcPts val="600"/>
                </a:spcAft>
              </a:pPr>
              <a:r>
                <a:rPr lang="en-US" sz="2400" dirty="0">
                  <a:solidFill>
                    <a:schemeClr val="bg1"/>
                  </a:solidFill>
                </a:rPr>
                <a:t>Reducing</a:t>
              </a:r>
              <a:r>
                <a:rPr lang="en-US" sz="2400" dirty="0">
                  <a:solidFill>
                    <a:srgbClr val="EEB500"/>
                  </a:solidFill>
                </a:rPr>
                <a:t>  emissions</a:t>
              </a:r>
              <a:endParaRPr lang="en-US" sz="2400" dirty="0">
                <a:solidFill>
                  <a:srgbClr val="FFFFFF"/>
                </a:solidFill>
              </a:endParaRPr>
            </a:p>
          </p:txBody>
        </p:sp>
        <p:grpSp>
          <p:nvGrpSpPr>
            <p:cNvPr id="30" name="bcgBugs_PlantTree"/>
            <p:cNvGrpSpPr>
              <a:grpSpLocks noChangeAspect="1"/>
            </p:cNvGrpSpPr>
            <p:nvPr/>
          </p:nvGrpSpPr>
          <p:grpSpPr bwMode="auto">
            <a:xfrm>
              <a:off x="1580266" y="2079151"/>
              <a:ext cx="973759" cy="974712"/>
              <a:chOff x="2818" y="1137"/>
              <a:chExt cx="2044" cy="2046"/>
            </a:xfrm>
          </p:grpSpPr>
          <p:sp>
            <p:nvSpPr>
              <p:cNvPr id="31" name="AutoShape 47"/>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 name="Freeform 31"/>
              <p:cNvSpPr>
                <a:spLocks noEditPoints="1"/>
              </p:cNvSpPr>
              <p:nvPr/>
            </p:nvSpPr>
            <p:spPr bwMode="auto">
              <a:xfrm>
                <a:off x="2941" y="1307"/>
                <a:ext cx="1800" cy="1727"/>
              </a:xfrm>
              <a:custGeom>
                <a:avLst/>
                <a:gdLst>
                  <a:gd name="T0" fmla="*/ 366 w 880"/>
                  <a:gd name="T1" fmla="*/ 649 h 843"/>
                  <a:gd name="T2" fmla="*/ 364 w 880"/>
                  <a:gd name="T3" fmla="*/ 695 h 843"/>
                  <a:gd name="T4" fmla="*/ 71 w 880"/>
                  <a:gd name="T5" fmla="*/ 843 h 843"/>
                  <a:gd name="T6" fmla="*/ 71 w 880"/>
                  <a:gd name="T7" fmla="*/ 799 h 843"/>
                  <a:gd name="T8" fmla="*/ 808 w 880"/>
                  <a:gd name="T9" fmla="*/ 799 h 843"/>
                  <a:gd name="T10" fmla="*/ 512 w 880"/>
                  <a:gd name="T11" fmla="*/ 649 h 843"/>
                  <a:gd name="T12" fmla="*/ 664 w 880"/>
                  <a:gd name="T13" fmla="*/ 776 h 843"/>
                  <a:gd name="T14" fmla="*/ 830 w 880"/>
                  <a:gd name="T15" fmla="*/ 821 h 843"/>
                  <a:gd name="T16" fmla="*/ 515 w 880"/>
                  <a:gd name="T17" fmla="*/ 530 h 843"/>
                  <a:gd name="T18" fmla="*/ 569 w 880"/>
                  <a:gd name="T19" fmla="*/ 558 h 843"/>
                  <a:gd name="T20" fmla="*/ 766 w 880"/>
                  <a:gd name="T21" fmla="*/ 613 h 843"/>
                  <a:gd name="T22" fmla="*/ 581 w 880"/>
                  <a:gd name="T23" fmla="*/ 526 h 843"/>
                  <a:gd name="T24" fmla="*/ 528 w 880"/>
                  <a:gd name="T25" fmla="*/ 510 h 843"/>
                  <a:gd name="T26" fmla="*/ 569 w 880"/>
                  <a:gd name="T27" fmla="*/ 460 h 843"/>
                  <a:gd name="T28" fmla="*/ 715 w 880"/>
                  <a:gd name="T29" fmla="*/ 235 h 843"/>
                  <a:gd name="T30" fmla="*/ 534 w 880"/>
                  <a:gd name="T31" fmla="*/ 433 h 843"/>
                  <a:gd name="T32" fmla="*/ 463 w 880"/>
                  <a:gd name="T33" fmla="*/ 542 h 843"/>
                  <a:gd name="T34" fmla="*/ 583 w 880"/>
                  <a:gd name="T35" fmla="*/ 217 h 843"/>
                  <a:gd name="T36" fmla="*/ 684 w 880"/>
                  <a:gd name="T37" fmla="*/ 170 h 843"/>
                  <a:gd name="T38" fmla="*/ 585 w 880"/>
                  <a:gd name="T39" fmla="*/ 96 h 843"/>
                  <a:gd name="T40" fmla="*/ 568 w 880"/>
                  <a:gd name="T41" fmla="*/ 206 h 843"/>
                  <a:gd name="T42" fmla="*/ 452 w 880"/>
                  <a:gd name="T43" fmla="*/ 288 h 843"/>
                  <a:gd name="T44" fmla="*/ 525 w 880"/>
                  <a:gd name="T45" fmla="*/ 152 h 843"/>
                  <a:gd name="T46" fmla="*/ 353 w 880"/>
                  <a:gd name="T47" fmla="*/ 152 h 843"/>
                  <a:gd name="T48" fmla="*/ 425 w 880"/>
                  <a:gd name="T49" fmla="*/ 288 h 843"/>
                  <a:gd name="T50" fmla="*/ 311 w 880"/>
                  <a:gd name="T51" fmla="*/ 207 h 843"/>
                  <a:gd name="T52" fmla="*/ 295 w 880"/>
                  <a:gd name="T53" fmla="*/ 96 h 843"/>
                  <a:gd name="T54" fmla="*/ 196 w 880"/>
                  <a:gd name="T55" fmla="*/ 170 h 843"/>
                  <a:gd name="T56" fmla="*/ 296 w 880"/>
                  <a:gd name="T57" fmla="*/ 218 h 843"/>
                  <a:gd name="T58" fmla="*/ 415 w 880"/>
                  <a:gd name="T59" fmla="*/ 539 h 843"/>
                  <a:gd name="T60" fmla="*/ 346 w 880"/>
                  <a:gd name="T61" fmla="*/ 433 h 843"/>
                  <a:gd name="T62" fmla="*/ 165 w 880"/>
                  <a:gd name="T63" fmla="*/ 235 h 843"/>
                  <a:gd name="T64" fmla="*/ 311 w 880"/>
                  <a:gd name="T65" fmla="*/ 460 h 843"/>
                  <a:gd name="T66" fmla="*/ 353 w 880"/>
                  <a:gd name="T67" fmla="*/ 513 h 843"/>
                  <a:gd name="T68" fmla="*/ 299 w 880"/>
                  <a:gd name="T69" fmla="*/ 526 h 843"/>
                  <a:gd name="T70" fmla="*/ 114 w 880"/>
                  <a:gd name="T71" fmla="*/ 613 h 843"/>
                  <a:gd name="T72" fmla="*/ 311 w 880"/>
                  <a:gd name="T73" fmla="*/ 558 h 843"/>
                  <a:gd name="T74" fmla="*/ 366 w 880"/>
                  <a:gd name="T75" fmla="*/ 532 h 843"/>
                  <a:gd name="T76" fmla="*/ 410 w 880"/>
                  <a:gd name="T77" fmla="*/ 687 h 843"/>
                  <a:gd name="T78" fmla="*/ 408 w 880"/>
                  <a:gd name="T79" fmla="*/ 716 h 843"/>
                  <a:gd name="T80" fmla="*/ 470 w 880"/>
                  <a:gd name="T81" fmla="*/ 713 h 843"/>
                  <a:gd name="T82" fmla="*/ 515 w 880"/>
                  <a:gd name="T83" fmla="*/ 530 h 843"/>
                  <a:gd name="T84" fmla="*/ 202 w 880"/>
                  <a:gd name="T85" fmla="*/ 456 h 843"/>
                  <a:gd name="T86" fmla="*/ 0 w 880"/>
                  <a:gd name="T87" fmla="*/ 430 h 843"/>
                  <a:gd name="T88" fmla="*/ 195 w 880"/>
                  <a:gd name="T89" fmla="*/ 489 h 843"/>
                  <a:gd name="T90" fmla="*/ 678 w 880"/>
                  <a:gd name="T91" fmla="*/ 456 h 843"/>
                  <a:gd name="T92" fmla="*/ 786 w 880"/>
                  <a:gd name="T93" fmla="*/ 513 h 843"/>
                  <a:gd name="T94" fmla="*/ 760 w 880"/>
                  <a:gd name="T95" fmla="*/ 392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0" h="843">
                    <a:moveTo>
                      <a:pt x="189" y="741"/>
                    </a:moveTo>
                    <a:cubicBezTo>
                      <a:pt x="237" y="707"/>
                      <a:pt x="294" y="667"/>
                      <a:pt x="366" y="649"/>
                    </a:cubicBezTo>
                    <a:cubicBezTo>
                      <a:pt x="364" y="685"/>
                      <a:pt x="364" y="685"/>
                      <a:pt x="364" y="685"/>
                    </a:cubicBezTo>
                    <a:cubicBezTo>
                      <a:pt x="364" y="695"/>
                      <a:pt x="364" y="695"/>
                      <a:pt x="364" y="695"/>
                    </a:cubicBezTo>
                    <a:cubicBezTo>
                      <a:pt x="306" y="712"/>
                      <a:pt x="258" y="746"/>
                      <a:pt x="215" y="776"/>
                    </a:cubicBezTo>
                    <a:cubicBezTo>
                      <a:pt x="164" y="812"/>
                      <a:pt x="120" y="843"/>
                      <a:pt x="71" y="843"/>
                    </a:cubicBezTo>
                    <a:cubicBezTo>
                      <a:pt x="59" y="843"/>
                      <a:pt x="49" y="833"/>
                      <a:pt x="49" y="821"/>
                    </a:cubicBezTo>
                    <a:cubicBezTo>
                      <a:pt x="49" y="809"/>
                      <a:pt x="59" y="799"/>
                      <a:pt x="71" y="799"/>
                    </a:cubicBezTo>
                    <a:cubicBezTo>
                      <a:pt x="106" y="799"/>
                      <a:pt x="145" y="772"/>
                      <a:pt x="189" y="741"/>
                    </a:cubicBezTo>
                    <a:close/>
                    <a:moveTo>
                      <a:pt x="808" y="799"/>
                    </a:moveTo>
                    <a:cubicBezTo>
                      <a:pt x="772" y="799"/>
                      <a:pt x="734" y="772"/>
                      <a:pt x="689" y="741"/>
                    </a:cubicBezTo>
                    <a:cubicBezTo>
                      <a:pt x="641" y="707"/>
                      <a:pt x="584" y="666"/>
                      <a:pt x="512" y="649"/>
                    </a:cubicBezTo>
                    <a:cubicBezTo>
                      <a:pt x="514" y="695"/>
                      <a:pt x="514" y="695"/>
                      <a:pt x="514" y="695"/>
                    </a:cubicBezTo>
                    <a:cubicBezTo>
                      <a:pt x="572" y="712"/>
                      <a:pt x="620" y="746"/>
                      <a:pt x="664" y="776"/>
                    </a:cubicBezTo>
                    <a:cubicBezTo>
                      <a:pt x="715" y="812"/>
                      <a:pt x="758" y="843"/>
                      <a:pt x="808" y="843"/>
                    </a:cubicBezTo>
                    <a:cubicBezTo>
                      <a:pt x="820" y="843"/>
                      <a:pt x="830" y="833"/>
                      <a:pt x="830" y="821"/>
                    </a:cubicBezTo>
                    <a:cubicBezTo>
                      <a:pt x="830" y="809"/>
                      <a:pt x="820" y="799"/>
                      <a:pt x="808" y="799"/>
                    </a:cubicBezTo>
                    <a:close/>
                    <a:moveTo>
                      <a:pt x="515" y="530"/>
                    </a:moveTo>
                    <a:cubicBezTo>
                      <a:pt x="535" y="537"/>
                      <a:pt x="552" y="543"/>
                      <a:pt x="567" y="548"/>
                    </a:cubicBezTo>
                    <a:cubicBezTo>
                      <a:pt x="567" y="551"/>
                      <a:pt x="568" y="554"/>
                      <a:pt x="569" y="558"/>
                    </a:cubicBezTo>
                    <a:cubicBezTo>
                      <a:pt x="581" y="582"/>
                      <a:pt x="604" y="619"/>
                      <a:pt x="641" y="633"/>
                    </a:cubicBezTo>
                    <a:cubicBezTo>
                      <a:pt x="698" y="654"/>
                      <a:pt x="766" y="613"/>
                      <a:pt x="766" y="613"/>
                    </a:cubicBezTo>
                    <a:cubicBezTo>
                      <a:pt x="766" y="613"/>
                      <a:pt x="741" y="538"/>
                      <a:pt x="685" y="517"/>
                    </a:cubicBezTo>
                    <a:cubicBezTo>
                      <a:pt x="648" y="503"/>
                      <a:pt x="605" y="516"/>
                      <a:pt x="581" y="526"/>
                    </a:cubicBezTo>
                    <a:cubicBezTo>
                      <a:pt x="581" y="526"/>
                      <a:pt x="579" y="528"/>
                      <a:pt x="576" y="531"/>
                    </a:cubicBezTo>
                    <a:cubicBezTo>
                      <a:pt x="528" y="510"/>
                      <a:pt x="528" y="510"/>
                      <a:pt x="528" y="510"/>
                    </a:cubicBezTo>
                    <a:cubicBezTo>
                      <a:pt x="541" y="491"/>
                      <a:pt x="552" y="474"/>
                      <a:pt x="562" y="460"/>
                    </a:cubicBezTo>
                    <a:cubicBezTo>
                      <a:pt x="564" y="460"/>
                      <a:pt x="566" y="460"/>
                      <a:pt x="569" y="460"/>
                    </a:cubicBezTo>
                    <a:cubicBezTo>
                      <a:pt x="603" y="455"/>
                      <a:pt x="659" y="440"/>
                      <a:pt x="691" y="399"/>
                    </a:cubicBezTo>
                    <a:cubicBezTo>
                      <a:pt x="740" y="336"/>
                      <a:pt x="715" y="235"/>
                      <a:pt x="715" y="235"/>
                    </a:cubicBezTo>
                    <a:cubicBezTo>
                      <a:pt x="715" y="235"/>
                      <a:pt x="611" y="237"/>
                      <a:pt x="563" y="299"/>
                    </a:cubicBezTo>
                    <a:cubicBezTo>
                      <a:pt x="531" y="340"/>
                      <a:pt x="530" y="399"/>
                      <a:pt x="534" y="433"/>
                    </a:cubicBezTo>
                    <a:cubicBezTo>
                      <a:pt x="534" y="433"/>
                      <a:pt x="535" y="439"/>
                      <a:pt x="539" y="445"/>
                    </a:cubicBezTo>
                    <a:cubicBezTo>
                      <a:pt x="463" y="542"/>
                      <a:pt x="463" y="542"/>
                      <a:pt x="463" y="542"/>
                    </a:cubicBezTo>
                    <a:cubicBezTo>
                      <a:pt x="457" y="403"/>
                      <a:pt x="457" y="403"/>
                      <a:pt x="457" y="403"/>
                    </a:cubicBezTo>
                    <a:cubicBezTo>
                      <a:pt x="517" y="315"/>
                      <a:pt x="556" y="256"/>
                      <a:pt x="583" y="217"/>
                    </a:cubicBezTo>
                    <a:cubicBezTo>
                      <a:pt x="585" y="218"/>
                      <a:pt x="588" y="219"/>
                      <a:pt x="592" y="218"/>
                    </a:cubicBezTo>
                    <a:cubicBezTo>
                      <a:pt x="618" y="214"/>
                      <a:pt x="660" y="202"/>
                      <a:pt x="684" y="170"/>
                    </a:cubicBezTo>
                    <a:cubicBezTo>
                      <a:pt x="720" y="122"/>
                      <a:pt x="700" y="45"/>
                      <a:pt x="700" y="45"/>
                    </a:cubicBezTo>
                    <a:cubicBezTo>
                      <a:pt x="700" y="45"/>
                      <a:pt x="621" y="48"/>
                      <a:pt x="585" y="96"/>
                    </a:cubicBezTo>
                    <a:cubicBezTo>
                      <a:pt x="561" y="127"/>
                      <a:pt x="561" y="172"/>
                      <a:pt x="565" y="198"/>
                    </a:cubicBezTo>
                    <a:cubicBezTo>
                      <a:pt x="565" y="198"/>
                      <a:pt x="566" y="202"/>
                      <a:pt x="568" y="206"/>
                    </a:cubicBezTo>
                    <a:cubicBezTo>
                      <a:pt x="455" y="348"/>
                      <a:pt x="455" y="348"/>
                      <a:pt x="455" y="348"/>
                    </a:cubicBezTo>
                    <a:cubicBezTo>
                      <a:pt x="454" y="325"/>
                      <a:pt x="453" y="305"/>
                      <a:pt x="452" y="288"/>
                    </a:cubicBezTo>
                    <a:cubicBezTo>
                      <a:pt x="459" y="286"/>
                      <a:pt x="463" y="282"/>
                      <a:pt x="463" y="282"/>
                    </a:cubicBezTo>
                    <a:cubicBezTo>
                      <a:pt x="488" y="255"/>
                      <a:pt x="525" y="207"/>
                      <a:pt x="525" y="152"/>
                    </a:cubicBezTo>
                    <a:cubicBezTo>
                      <a:pt x="525" y="68"/>
                      <a:pt x="439" y="0"/>
                      <a:pt x="439" y="0"/>
                    </a:cubicBezTo>
                    <a:cubicBezTo>
                      <a:pt x="439" y="0"/>
                      <a:pt x="353" y="68"/>
                      <a:pt x="353" y="152"/>
                    </a:cubicBezTo>
                    <a:cubicBezTo>
                      <a:pt x="353" y="207"/>
                      <a:pt x="390" y="255"/>
                      <a:pt x="415" y="282"/>
                    </a:cubicBezTo>
                    <a:cubicBezTo>
                      <a:pt x="419" y="285"/>
                      <a:pt x="422" y="287"/>
                      <a:pt x="425" y="288"/>
                    </a:cubicBezTo>
                    <a:cubicBezTo>
                      <a:pt x="423" y="347"/>
                      <a:pt x="423" y="347"/>
                      <a:pt x="423" y="347"/>
                    </a:cubicBezTo>
                    <a:cubicBezTo>
                      <a:pt x="372" y="283"/>
                      <a:pt x="336" y="238"/>
                      <a:pt x="311" y="207"/>
                    </a:cubicBezTo>
                    <a:cubicBezTo>
                      <a:pt x="314" y="202"/>
                      <a:pt x="315" y="198"/>
                      <a:pt x="315" y="198"/>
                    </a:cubicBezTo>
                    <a:cubicBezTo>
                      <a:pt x="319" y="172"/>
                      <a:pt x="319" y="127"/>
                      <a:pt x="295" y="96"/>
                    </a:cubicBezTo>
                    <a:cubicBezTo>
                      <a:pt x="259" y="48"/>
                      <a:pt x="180" y="45"/>
                      <a:pt x="180" y="45"/>
                    </a:cubicBezTo>
                    <a:cubicBezTo>
                      <a:pt x="180" y="45"/>
                      <a:pt x="160" y="122"/>
                      <a:pt x="196" y="170"/>
                    </a:cubicBezTo>
                    <a:cubicBezTo>
                      <a:pt x="220" y="202"/>
                      <a:pt x="262" y="214"/>
                      <a:pt x="288" y="218"/>
                    </a:cubicBezTo>
                    <a:cubicBezTo>
                      <a:pt x="291" y="219"/>
                      <a:pt x="294" y="218"/>
                      <a:pt x="296" y="218"/>
                    </a:cubicBezTo>
                    <a:cubicBezTo>
                      <a:pt x="420" y="402"/>
                      <a:pt x="420" y="402"/>
                      <a:pt x="420" y="402"/>
                    </a:cubicBezTo>
                    <a:cubicBezTo>
                      <a:pt x="415" y="539"/>
                      <a:pt x="415" y="539"/>
                      <a:pt x="415" y="539"/>
                    </a:cubicBezTo>
                    <a:cubicBezTo>
                      <a:pt x="384" y="500"/>
                      <a:pt x="360" y="469"/>
                      <a:pt x="341" y="445"/>
                    </a:cubicBezTo>
                    <a:cubicBezTo>
                      <a:pt x="345" y="439"/>
                      <a:pt x="346" y="433"/>
                      <a:pt x="346" y="433"/>
                    </a:cubicBezTo>
                    <a:cubicBezTo>
                      <a:pt x="350" y="399"/>
                      <a:pt x="349" y="340"/>
                      <a:pt x="317" y="299"/>
                    </a:cubicBezTo>
                    <a:cubicBezTo>
                      <a:pt x="269" y="237"/>
                      <a:pt x="165" y="235"/>
                      <a:pt x="165" y="235"/>
                    </a:cubicBezTo>
                    <a:cubicBezTo>
                      <a:pt x="165" y="235"/>
                      <a:pt x="140" y="336"/>
                      <a:pt x="189" y="399"/>
                    </a:cubicBezTo>
                    <a:cubicBezTo>
                      <a:pt x="221" y="440"/>
                      <a:pt x="277" y="455"/>
                      <a:pt x="311" y="460"/>
                    </a:cubicBezTo>
                    <a:cubicBezTo>
                      <a:pt x="313" y="460"/>
                      <a:pt x="316" y="460"/>
                      <a:pt x="318" y="460"/>
                    </a:cubicBezTo>
                    <a:cubicBezTo>
                      <a:pt x="353" y="513"/>
                      <a:pt x="353" y="513"/>
                      <a:pt x="353" y="513"/>
                    </a:cubicBezTo>
                    <a:cubicBezTo>
                      <a:pt x="335" y="520"/>
                      <a:pt x="319" y="527"/>
                      <a:pt x="306" y="532"/>
                    </a:cubicBezTo>
                    <a:cubicBezTo>
                      <a:pt x="302" y="529"/>
                      <a:pt x="299" y="526"/>
                      <a:pt x="299" y="526"/>
                    </a:cubicBezTo>
                    <a:cubicBezTo>
                      <a:pt x="275" y="516"/>
                      <a:pt x="232" y="503"/>
                      <a:pt x="195" y="517"/>
                    </a:cubicBezTo>
                    <a:cubicBezTo>
                      <a:pt x="139" y="538"/>
                      <a:pt x="114" y="613"/>
                      <a:pt x="114" y="613"/>
                    </a:cubicBezTo>
                    <a:cubicBezTo>
                      <a:pt x="114" y="613"/>
                      <a:pt x="182" y="654"/>
                      <a:pt x="239" y="633"/>
                    </a:cubicBezTo>
                    <a:cubicBezTo>
                      <a:pt x="276" y="619"/>
                      <a:pt x="299" y="582"/>
                      <a:pt x="311" y="558"/>
                    </a:cubicBezTo>
                    <a:cubicBezTo>
                      <a:pt x="312" y="555"/>
                      <a:pt x="313" y="552"/>
                      <a:pt x="313" y="549"/>
                    </a:cubicBezTo>
                    <a:cubicBezTo>
                      <a:pt x="366" y="532"/>
                      <a:pt x="366" y="532"/>
                      <a:pt x="366" y="532"/>
                    </a:cubicBezTo>
                    <a:cubicBezTo>
                      <a:pt x="413" y="601"/>
                      <a:pt x="413" y="601"/>
                      <a:pt x="413" y="601"/>
                    </a:cubicBezTo>
                    <a:cubicBezTo>
                      <a:pt x="410" y="687"/>
                      <a:pt x="410" y="687"/>
                      <a:pt x="410" y="687"/>
                    </a:cubicBezTo>
                    <a:cubicBezTo>
                      <a:pt x="408" y="713"/>
                      <a:pt x="408" y="713"/>
                      <a:pt x="408" y="713"/>
                    </a:cubicBezTo>
                    <a:cubicBezTo>
                      <a:pt x="408" y="714"/>
                      <a:pt x="408" y="715"/>
                      <a:pt x="408" y="716"/>
                    </a:cubicBezTo>
                    <a:cubicBezTo>
                      <a:pt x="409" y="732"/>
                      <a:pt x="423" y="745"/>
                      <a:pt x="440" y="745"/>
                    </a:cubicBezTo>
                    <a:cubicBezTo>
                      <a:pt x="457" y="744"/>
                      <a:pt x="470" y="730"/>
                      <a:pt x="470" y="713"/>
                    </a:cubicBezTo>
                    <a:cubicBezTo>
                      <a:pt x="465" y="604"/>
                      <a:pt x="465" y="604"/>
                      <a:pt x="465" y="604"/>
                    </a:cubicBezTo>
                    <a:lnTo>
                      <a:pt x="515" y="530"/>
                    </a:lnTo>
                    <a:close/>
                    <a:moveTo>
                      <a:pt x="195" y="489"/>
                    </a:moveTo>
                    <a:cubicBezTo>
                      <a:pt x="212" y="477"/>
                      <a:pt x="202" y="456"/>
                      <a:pt x="202" y="456"/>
                    </a:cubicBezTo>
                    <a:cubicBezTo>
                      <a:pt x="188" y="434"/>
                      <a:pt x="159" y="401"/>
                      <a:pt x="120" y="392"/>
                    </a:cubicBezTo>
                    <a:cubicBezTo>
                      <a:pt x="61" y="380"/>
                      <a:pt x="0" y="430"/>
                      <a:pt x="0" y="430"/>
                    </a:cubicBezTo>
                    <a:cubicBezTo>
                      <a:pt x="0" y="430"/>
                      <a:pt x="35" y="501"/>
                      <a:pt x="94" y="513"/>
                    </a:cubicBezTo>
                    <a:cubicBezTo>
                      <a:pt x="133" y="522"/>
                      <a:pt x="173" y="503"/>
                      <a:pt x="195" y="489"/>
                    </a:cubicBezTo>
                    <a:close/>
                    <a:moveTo>
                      <a:pt x="760" y="392"/>
                    </a:moveTo>
                    <a:cubicBezTo>
                      <a:pt x="721" y="401"/>
                      <a:pt x="692" y="434"/>
                      <a:pt x="678" y="456"/>
                    </a:cubicBezTo>
                    <a:cubicBezTo>
                      <a:pt x="678" y="456"/>
                      <a:pt x="668" y="477"/>
                      <a:pt x="685" y="489"/>
                    </a:cubicBezTo>
                    <a:cubicBezTo>
                      <a:pt x="707" y="503"/>
                      <a:pt x="747" y="522"/>
                      <a:pt x="786" y="513"/>
                    </a:cubicBezTo>
                    <a:cubicBezTo>
                      <a:pt x="845" y="501"/>
                      <a:pt x="880" y="430"/>
                      <a:pt x="880" y="430"/>
                    </a:cubicBezTo>
                    <a:cubicBezTo>
                      <a:pt x="880" y="430"/>
                      <a:pt x="819" y="380"/>
                      <a:pt x="760" y="39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grpSp>
        <p:nvGrpSpPr>
          <p:cNvPr id="33" name="Group 32"/>
          <p:cNvGrpSpPr/>
          <p:nvPr/>
        </p:nvGrpSpPr>
        <p:grpSpPr>
          <a:xfrm>
            <a:off x="8746076" y="4382362"/>
            <a:ext cx="2513988" cy="1805194"/>
            <a:chOff x="8343294" y="4077554"/>
            <a:chExt cx="2513988" cy="1805194"/>
          </a:xfrm>
        </p:grpSpPr>
        <p:sp>
          <p:nvSpPr>
            <p:cNvPr id="17" name="TextBox 16"/>
            <p:cNvSpPr txBox="1"/>
            <p:nvPr/>
          </p:nvSpPr>
          <p:spPr>
            <a:xfrm>
              <a:off x="8343294" y="5217951"/>
              <a:ext cx="2513988" cy="664797"/>
            </a:xfrm>
            <a:prstGeom prst="rect">
              <a:avLst/>
            </a:prstGeom>
            <a:noFill/>
          </p:spPr>
          <p:txBody>
            <a:bodyPr wrap="square" lIns="0" tIns="0" rIns="0" bIns="0" rtlCol="0" anchor="t">
              <a:spAutoFit/>
            </a:bodyPr>
            <a:lstStyle/>
            <a:p>
              <a:pPr algn="ctr">
                <a:lnSpc>
                  <a:spcPct val="90000"/>
                </a:lnSpc>
                <a:spcAft>
                  <a:spcPts val="600"/>
                </a:spcAft>
              </a:pPr>
              <a:r>
                <a:rPr lang="en-US" sz="2400" dirty="0">
                  <a:solidFill>
                    <a:schemeClr val="bg1"/>
                  </a:solidFill>
                </a:rPr>
                <a:t>Reducing space devoted to </a:t>
              </a:r>
              <a:r>
                <a:rPr lang="en-US" sz="2400" dirty="0">
                  <a:solidFill>
                    <a:schemeClr val="accent2"/>
                  </a:solidFill>
                </a:rPr>
                <a:t>parking</a:t>
              </a:r>
            </a:p>
          </p:txBody>
        </p:sp>
        <p:sp>
          <p:nvSpPr>
            <p:cNvPr id="2" name="TextBox 1"/>
            <p:cNvSpPr txBox="1"/>
            <p:nvPr/>
          </p:nvSpPr>
          <p:spPr>
            <a:xfrm>
              <a:off x="9157993" y="4077554"/>
              <a:ext cx="972324" cy="919401"/>
            </a:xfrm>
            <a:prstGeom prst="roundRect">
              <a:avLst/>
            </a:prstGeom>
            <a:noFill/>
            <a:ln w="19050">
              <a:solidFill>
                <a:schemeClr val="bg1"/>
              </a:solidFill>
              <a:miter lim="800000"/>
            </a:ln>
          </p:spPr>
          <p:txBody>
            <a:bodyPr wrap="square" tIns="0" bIns="0" rtlCol="0" anchor="ctr" anchorCtr="0">
              <a:spAutoFit/>
            </a:bodyPr>
            <a:lstStyle/>
            <a:p>
              <a:pPr algn="ctr"/>
              <a:r>
                <a:rPr lang="en-US" sz="5400" b="1" dirty="0">
                  <a:solidFill>
                    <a:schemeClr val="bg1"/>
                  </a:solidFill>
                </a:rPr>
                <a:t>P</a:t>
              </a:r>
            </a:p>
          </p:txBody>
        </p:sp>
      </p:grpSp>
      <p:sp>
        <p:nvSpPr>
          <p:cNvPr id="4" name="Slide Number Placeholder 3"/>
          <p:cNvSpPr>
            <a:spLocks noGrp="1"/>
          </p:cNvSpPr>
          <p:nvPr>
            <p:ph type="sldNum" sz="quarter" idx="12"/>
          </p:nvPr>
        </p:nvSpPr>
        <p:spPr/>
        <p:txBody>
          <a:bodyPr/>
          <a:lstStyle/>
          <a:p>
            <a:fld id="{BBDE5477-E857-49F4-AAAF-4FAD287E2330}" type="slidenum">
              <a:rPr lang="en-US" smtClean="0"/>
              <a:pPr/>
              <a:t>3</a:t>
            </a:fld>
            <a:endParaRPr lang="en-US" dirty="0"/>
          </a:p>
        </p:txBody>
      </p:sp>
    </p:spTree>
    <p:extLst>
      <p:ext uri="{BB962C8B-B14F-4D97-AF65-F5344CB8AC3E}">
        <p14:creationId xmlns:p14="http://schemas.microsoft.com/office/powerpoint/2010/main" val="286842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 parked in a parking lot&#10;&#10;Description generated with very high confidence">
            <a:extLst>
              <a:ext uri="{FF2B5EF4-FFF2-40B4-BE49-F238E27FC236}">
                <a16:creationId xmlns:a16="http://schemas.microsoft.com/office/drawing/2014/main" id="{7F671654-E380-4901-92CC-BF0B0A3986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7462" y="4299249"/>
            <a:ext cx="2594761" cy="1037905"/>
          </a:xfrm>
          <a:prstGeom prst="rect">
            <a:avLst/>
          </a:prstGeom>
        </p:spPr>
      </p:pic>
      <p:pic>
        <p:nvPicPr>
          <p:cNvPr id="6" name="Picture 5" descr="A picture containing outdoor&#10;&#10;Description generated with high confidence">
            <a:extLst>
              <a:ext uri="{FF2B5EF4-FFF2-40B4-BE49-F238E27FC236}">
                <a16:creationId xmlns:a16="http://schemas.microsoft.com/office/drawing/2014/main" id="{D82D19F9-F463-470B-8F85-53C4FE8675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25" y="1596160"/>
            <a:ext cx="2981802" cy="2236351"/>
          </a:xfrm>
          <a:prstGeom prst="rect">
            <a:avLst/>
          </a:prstGeom>
        </p:spPr>
      </p:pic>
      <p:pic>
        <p:nvPicPr>
          <p:cNvPr id="7" name="Picture 6" descr="A white bus driving down a street&#10;&#10;Description generated with high confidence">
            <a:extLst>
              <a:ext uri="{FF2B5EF4-FFF2-40B4-BE49-F238E27FC236}">
                <a16:creationId xmlns:a16="http://schemas.microsoft.com/office/drawing/2014/main" id="{926B4F45-9725-4B24-A7E2-174F7A483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842" y="-614037"/>
            <a:ext cx="4211994" cy="2817356"/>
          </a:xfrm>
          <a:prstGeom prst="rect">
            <a:avLst/>
          </a:prstGeom>
        </p:spPr>
      </p:pic>
      <p:pic>
        <p:nvPicPr>
          <p:cNvPr id="10" name="Picture 9" descr="A yellow and black car&#10;&#10;Description generated with very high confidence">
            <a:extLst>
              <a:ext uri="{FF2B5EF4-FFF2-40B4-BE49-F238E27FC236}">
                <a16:creationId xmlns:a16="http://schemas.microsoft.com/office/drawing/2014/main" id="{04744571-A9C9-4133-9F88-BE4B61374C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0894" y="3359559"/>
            <a:ext cx="1726421" cy="912739"/>
          </a:xfrm>
          <a:prstGeom prst="rect">
            <a:avLst/>
          </a:prstGeom>
        </p:spPr>
      </p:pic>
      <p:pic>
        <p:nvPicPr>
          <p:cNvPr id="21" name="Picture 20">
            <a:extLst>
              <a:ext uri="{FF2B5EF4-FFF2-40B4-BE49-F238E27FC236}">
                <a16:creationId xmlns:a16="http://schemas.microsoft.com/office/drawing/2014/main" id="{C39FE76B-5428-42C8-8FFA-CB5E57273F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8231" y="4180814"/>
            <a:ext cx="1460754" cy="1037905"/>
          </a:xfrm>
          <a:prstGeom prst="rect">
            <a:avLst/>
          </a:prstGeom>
        </p:spPr>
      </p:pic>
      <p:pic>
        <p:nvPicPr>
          <p:cNvPr id="22" name="Picture 21">
            <a:extLst>
              <a:ext uri="{FF2B5EF4-FFF2-40B4-BE49-F238E27FC236}">
                <a16:creationId xmlns:a16="http://schemas.microsoft.com/office/drawing/2014/main" id="{8F7CCDFB-45F9-42FF-A561-0231B5C469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5487" y="2935118"/>
            <a:ext cx="1971702" cy="1312078"/>
          </a:xfrm>
          <a:prstGeom prst="rect">
            <a:avLst/>
          </a:prstGeom>
        </p:spPr>
      </p:pic>
      <p:pic>
        <p:nvPicPr>
          <p:cNvPr id="23" name="Picture 22">
            <a:extLst>
              <a:ext uri="{FF2B5EF4-FFF2-40B4-BE49-F238E27FC236}">
                <a16:creationId xmlns:a16="http://schemas.microsoft.com/office/drawing/2014/main" id="{17F05828-6616-49F2-BDBC-5D8A14B46020}"/>
              </a:ext>
            </a:extLst>
          </p:cNvPr>
          <p:cNvPicPr>
            <a:picLocks noChangeAspect="1"/>
          </p:cNvPicPr>
          <p:nvPr/>
        </p:nvPicPr>
        <p:blipFill rotWithShape="1">
          <a:blip r:embed="rId8">
            <a:extLst>
              <a:ext uri="{28A0092B-C50C-407E-A947-70E740481C1C}">
                <a14:useLocalDpi xmlns:a14="http://schemas.microsoft.com/office/drawing/2010/main" val="0"/>
              </a:ext>
            </a:extLst>
          </a:blip>
          <a:srcRect r="9592"/>
          <a:stretch/>
        </p:blipFill>
        <p:spPr>
          <a:xfrm>
            <a:off x="4149607" y="4488863"/>
            <a:ext cx="3006639" cy="2145576"/>
          </a:xfrm>
          <a:prstGeom prst="rect">
            <a:avLst/>
          </a:prstGeom>
        </p:spPr>
      </p:pic>
      <p:pic>
        <p:nvPicPr>
          <p:cNvPr id="24" name="Picture 23">
            <a:extLst>
              <a:ext uri="{FF2B5EF4-FFF2-40B4-BE49-F238E27FC236}">
                <a16:creationId xmlns:a16="http://schemas.microsoft.com/office/drawing/2014/main" id="{DB296B1F-C178-4B7F-A2A5-B46D0582DC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6359" y="275653"/>
            <a:ext cx="2170373" cy="1444284"/>
          </a:xfrm>
          <a:prstGeom prst="rect">
            <a:avLst/>
          </a:prstGeom>
        </p:spPr>
      </p:pic>
      <p:pic>
        <p:nvPicPr>
          <p:cNvPr id="25" name="Picture 24">
            <a:extLst>
              <a:ext uri="{FF2B5EF4-FFF2-40B4-BE49-F238E27FC236}">
                <a16:creationId xmlns:a16="http://schemas.microsoft.com/office/drawing/2014/main" id="{376F3066-8EB2-47FF-A963-D9B82046B7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19594" y="5203763"/>
            <a:ext cx="2070877" cy="1378074"/>
          </a:xfrm>
          <a:prstGeom prst="rect">
            <a:avLst/>
          </a:prstGeom>
        </p:spPr>
      </p:pic>
      <p:pic>
        <p:nvPicPr>
          <p:cNvPr id="28" name="Picture 27">
            <a:extLst>
              <a:ext uri="{FF2B5EF4-FFF2-40B4-BE49-F238E27FC236}">
                <a16:creationId xmlns:a16="http://schemas.microsoft.com/office/drawing/2014/main" id="{64B1EDDD-5F7A-44E8-94B9-75BB3E0F0B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8946" y="2078263"/>
            <a:ext cx="2070877" cy="1378075"/>
          </a:xfrm>
          <a:prstGeom prst="rect">
            <a:avLst/>
          </a:prstGeom>
        </p:spPr>
      </p:pic>
      <p:pic>
        <p:nvPicPr>
          <p:cNvPr id="29" name="Picture 28">
            <a:extLst>
              <a:ext uri="{FF2B5EF4-FFF2-40B4-BE49-F238E27FC236}">
                <a16:creationId xmlns:a16="http://schemas.microsoft.com/office/drawing/2014/main" id="{DD62D2D1-B103-49DC-A7C2-E0A1731ABD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7334" y="3256980"/>
            <a:ext cx="2070878" cy="1204490"/>
          </a:xfrm>
          <a:prstGeom prst="rect">
            <a:avLst/>
          </a:prstGeom>
        </p:spPr>
      </p:pic>
      <p:pic>
        <p:nvPicPr>
          <p:cNvPr id="30" name="Picture 29" descr="A close up of a logo&#10;&#10;Description generated with very high confidence">
            <a:extLst>
              <a:ext uri="{FF2B5EF4-FFF2-40B4-BE49-F238E27FC236}">
                <a16:creationId xmlns:a16="http://schemas.microsoft.com/office/drawing/2014/main" id="{747D703A-A97A-47B9-8A0D-1D290E94A8FE}"/>
              </a:ext>
            </a:extLst>
          </p:cNvPr>
          <p:cNvPicPr>
            <a:picLocks noChangeAspect="1"/>
          </p:cNvPicPr>
          <p:nvPr/>
        </p:nvPicPr>
        <p:blipFill>
          <a:blip r:embed="rId1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440300" y="1505474"/>
            <a:ext cx="2123543" cy="1547152"/>
          </a:xfrm>
          <a:prstGeom prst="rect">
            <a:avLst/>
          </a:prstGeom>
        </p:spPr>
      </p:pic>
      <p:pic>
        <p:nvPicPr>
          <p:cNvPr id="820225" name="Picture 820224" descr="A close up of electronics&#10;&#10;Description generated with very high confidence">
            <a:extLst>
              <a:ext uri="{FF2B5EF4-FFF2-40B4-BE49-F238E27FC236}">
                <a16:creationId xmlns:a16="http://schemas.microsoft.com/office/drawing/2014/main" id="{7C9516F9-9E3C-49CD-B078-B0F24CEB65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92066" y="298875"/>
            <a:ext cx="2680157" cy="1691849"/>
          </a:xfrm>
          <a:prstGeom prst="rect">
            <a:avLst/>
          </a:prstGeom>
        </p:spPr>
      </p:pic>
      <p:sp>
        <p:nvSpPr>
          <p:cNvPr id="14" name="Title 13">
            <a:extLst>
              <a:ext uri="{FF2B5EF4-FFF2-40B4-BE49-F238E27FC236}">
                <a16:creationId xmlns:a16="http://schemas.microsoft.com/office/drawing/2014/main" id="{79EE061A-DE04-49F9-8348-52641FD12ADC}"/>
              </a:ext>
            </a:extLst>
          </p:cNvPr>
          <p:cNvSpPr>
            <a:spLocks noGrp="1"/>
          </p:cNvSpPr>
          <p:nvPr>
            <p:ph type="title"/>
          </p:nvPr>
        </p:nvSpPr>
        <p:spPr>
          <a:xfrm>
            <a:off x="685801" y="2504767"/>
            <a:ext cx="3218688" cy="1192634"/>
          </a:xfrm>
        </p:spPr>
        <p:txBody>
          <a:bodyPr/>
          <a:lstStyle/>
          <a:p>
            <a:r>
              <a:rPr lang="en-US" dirty="0"/>
              <a:t>Regional </a:t>
            </a:r>
            <a:br>
              <a:rPr lang="en-US" dirty="0"/>
            </a:br>
            <a:r>
              <a:rPr lang="en-US" dirty="0"/>
              <a:t>Mobility now has many aspects</a:t>
            </a:r>
          </a:p>
        </p:txBody>
      </p:sp>
      <p:sp>
        <p:nvSpPr>
          <p:cNvPr id="16" name="Slide Number Placeholder 15">
            <a:extLst>
              <a:ext uri="{FF2B5EF4-FFF2-40B4-BE49-F238E27FC236}">
                <a16:creationId xmlns:a16="http://schemas.microsoft.com/office/drawing/2014/main" id="{25AF9BF9-5B18-4ED5-A7D2-C1139BE16D1D}"/>
              </a:ext>
            </a:extLst>
          </p:cNvPr>
          <p:cNvSpPr>
            <a:spLocks noGrp="1"/>
          </p:cNvSpPr>
          <p:nvPr>
            <p:ph type="sldNum" sz="quarter" idx="12"/>
          </p:nvPr>
        </p:nvSpPr>
        <p:spPr/>
        <p:txBody>
          <a:bodyPr/>
          <a:lstStyle/>
          <a:p>
            <a:fld id="{BBDE5477-E857-49F4-AAAF-4FAD287E2330}" type="slidenum">
              <a:rPr lang="en-US" smtClean="0"/>
              <a:pPr/>
              <a:t>4</a:t>
            </a:fld>
            <a:endParaRPr lang="en-US"/>
          </a:p>
        </p:txBody>
      </p:sp>
      <p:pic>
        <p:nvPicPr>
          <p:cNvPr id="2" name="Picture 1"/>
          <p:cNvPicPr>
            <a:picLocks noChangeAspect="1"/>
          </p:cNvPicPr>
          <p:nvPr/>
        </p:nvPicPr>
        <p:blipFill rotWithShape="1">
          <a:blip r:embed="rId15">
            <a:extLst>
              <a:ext uri="{28A0092B-C50C-407E-A947-70E740481C1C}">
                <a14:useLocalDpi xmlns:a14="http://schemas.microsoft.com/office/drawing/2010/main" val="0"/>
              </a:ext>
            </a:extLst>
          </a:blip>
          <a:srcRect t="18221"/>
          <a:stretch/>
        </p:blipFill>
        <p:spPr>
          <a:xfrm>
            <a:off x="7405758" y="5340999"/>
            <a:ext cx="1971702" cy="1240827"/>
          </a:xfrm>
          <a:prstGeom prst="rect">
            <a:avLst/>
          </a:prstGeom>
        </p:spPr>
      </p:pic>
    </p:spTree>
    <p:extLst>
      <p:ext uri="{BB962C8B-B14F-4D97-AF65-F5344CB8AC3E}">
        <p14:creationId xmlns:p14="http://schemas.microsoft.com/office/powerpoint/2010/main" val="1111011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30936" y="2584426"/>
            <a:ext cx="10475088" cy="1863725"/>
          </a:xfrm>
        </p:spPr>
        <p:txBody>
          <a:bodyPr/>
          <a:lstStyle/>
          <a:p>
            <a:r>
              <a:rPr lang="en-US" sz="4400" dirty="0"/>
              <a:t>Our region and mobility options continue to </a:t>
            </a:r>
            <a:r>
              <a:rPr lang="en-US" sz="4400" dirty="0">
                <a:solidFill>
                  <a:schemeClr val="accent2"/>
                </a:solidFill>
              </a:rPr>
              <a:t>evolve, </a:t>
            </a:r>
            <a:r>
              <a:rPr lang="en-US" sz="4400" dirty="0"/>
              <a:t>but</a:t>
            </a:r>
            <a:r>
              <a:rPr lang="en-US" sz="4400" dirty="0">
                <a:solidFill>
                  <a:schemeClr val="accent2"/>
                </a:solidFill>
              </a:rPr>
              <a:t> </a:t>
            </a:r>
            <a:r>
              <a:rPr lang="en-US" sz="4400" dirty="0"/>
              <a:t>the</a:t>
            </a:r>
            <a:r>
              <a:rPr lang="en-US" sz="4400" dirty="0">
                <a:solidFill>
                  <a:schemeClr val="accent2"/>
                </a:solidFill>
              </a:rPr>
              <a:t> </a:t>
            </a:r>
            <a:r>
              <a:rPr lang="en-US" sz="4400" dirty="0"/>
              <a:t>bus system has largely </a:t>
            </a:r>
            <a:r>
              <a:rPr lang="en-US" sz="4400" dirty="0">
                <a:solidFill>
                  <a:schemeClr val="accent2"/>
                </a:solidFill>
              </a:rPr>
              <a:t>stayed the same.</a:t>
            </a:r>
          </a:p>
        </p:txBody>
      </p:sp>
      <p:sp>
        <p:nvSpPr>
          <p:cNvPr id="4" name="Slide Number Placeholder 3"/>
          <p:cNvSpPr>
            <a:spLocks noGrp="1"/>
          </p:cNvSpPr>
          <p:nvPr>
            <p:ph type="sldNum" sz="quarter" idx="13"/>
          </p:nvPr>
        </p:nvSpPr>
        <p:spPr/>
        <p:txBody>
          <a:bodyPr/>
          <a:lstStyle/>
          <a:p>
            <a:fld id="{BBDE5477-E857-49F4-AAAF-4FAD287E2330}" type="slidenum">
              <a:rPr lang="en-US" smtClean="0"/>
              <a:pPr/>
              <a:t>5</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79347"/>
          <a:stretch/>
        </p:blipFill>
        <p:spPr>
          <a:xfrm>
            <a:off x="629836" y="1420238"/>
            <a:ext cx="887679" cy="864368"/>
          </a:xfrm>
          <a:prstGeom prst="rect">
            <a:avLst/>
          </a:prstGeom>
        </p:spPr>
      </p:pic>
    </p:spTree>
    <p:extLst>
      <p:ext uri="{BB962C8B-B14F-4D97-AF65-F5344CB8AC3E}">
        <p14:creationId xmlns:p14="http://schemas.microsoft.com/office/powerpoint/2010/main" val="2493598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Image result for fairfax connector bus in traffic">
            <a:extLst>
              <a:ext uri="{FF2B5EF4-FFF2-40B4-BE49-F238E27FC236}">
                <a16:creationId xmlns:a16="http://schemas.microsoft.com/office/drawing/2014/main" id="{96173CE9-EEDE-4D38-96CB-4A2DB3383CEF}"/>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0335" r="20335"/>
          <a:stretch>
            <a:fillRect/>
          </a:stretch>
        </p:blipFill>
        <p:spPr bwMode="auto">
          <a:xfrm>
            <a:off x="9396210" y="1858"/>
            <a:ext cx="2792615" cy="314046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0764854-44D2-4612-8FFA-6780F6DB69C6}"/>
              </a:ext>
            </a:extLst>
          </p:cNvPr>
          <p:cNvSpPr txBox="1">
            <a:spLocks/>
          </p:cNvSpPr>
          <p:nvPr/>
        </p:nvSpPr>
        <p:spPr>
          <a:xfrm>
            <a:off x="361951" y="558846"/>
            <a:ext cx="4538036" cy="470770"/>
          </a:xfrm>
          <a:prstGeom prst="rect">
            <a:avLst/>
          </a:prstGeom>
        </p:spPr>
        <p:txBody>
          <a:bodyPr vert="horz" wrap="square" lIns="0" tIns="0" rIns="0" bIns="0" rtlCol="0" anchor="t" anchorCtr="0">
            <a:spAutoFit/>
          </a:bodyPr>
          <a:lstStyle>
            <a:lvl1pPr marL="0" indent="0" algn="l" defTabSz="914126" rtl="0" eaLnBrk="1" latinLnBrk="0" hangingPunct="1">
              <a:lnSpc>
                <a:spcPct val="90000"/>
              </a:lnSpc>
              <a:spcBef>
                <a:spcPct val="0"/>
              </a:spcBef>
              <a:spcAft>
                <a:spcPts val="0"/>
              </a:spcAft>
              <a:buNone/>
              <a:defRPr sz="3399" b="0" i="0" u="none" kern="1200" spc="0">
                <a:solidFill>
                  <a:srgbClr val="FFFFFF"/>
                </a:solidFill>
                <a:latin typeface="+mj-lt"/>
                <a:ea typeface="+mj-ea"/>
                <a:cs typeface="+mj-cs"/>
                <a:sym typeface="Trebuchet MS" panose="020B0603020202020204" pitchFamily="34" charset="0"/>
              </a:defRPr>
            </a:lvl1pPr>
          </a:lstStyle>
          <a:p>
            <a:r>
              <a:rPr lang="en-US" b="1" dirty="0"/>
              <a:t>The Challenges</a:t>
            </a:r>
          </a:p>
        </p:txBody>
      </p:sp>
      <p:sp>
        <p:nvSpPr>
          <p:cNvPr id="6" name="Content Placeholder 2">
            <a:extLst>
              <a:ext uri="{FF2B5EF4-FFF2-40B4-BE49-F238E27FC236}">
                <a16:creationId xmlns:a16="http://schemas.microsoft.com/office/drawing/2014/main" id="{A238CC97-4DE2-4F3D-953B-A7185E807FA3}"/>
              </a:ext>
            </a:extLst>
          </p:cNvPr>
          <p:cNvSpPr txBox="1">
            <a:spLocks/>
          </p:cNvSpPr>
          <p:nvPr/>
        </p:nvSpPr>
        <p:spPr>
          <a:xfrm>
            <a:off x="146488" y="1481817"/>
            <a:ext cx="6057900" cy="3894365"/>
          </a:xfrm>
          <a:prstGeom prst="rect">
            <a:avLst/>
          </a:prstGeom>
        </p:spPr>
        <p:txBody>
          <a:bodyPr/>
          <a:lstStyle>
            <a:lvl1pPr marL="0" indent="0" algn="l" defTabSz="914126"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315" indent="-172748" algn="l" defTabSz="914126"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047" indent="-165550" algn="l" defTabSz="914126"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126"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126"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794" indent="-152354" algn="l" defTabSz="914126"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126" rtl="0" eaLnBrk="1" latinLnBrk="0" hangingPunct="1">
              <a:lnSpc>
                <a:spcPct val="90000"/>
              </a:lnSpc>
              <a:spcBef>
                <a:spcPts val="900"/>
              </a:spcBef>
              <a:spcAft>
                <a:spcPts val="900"/>
              </a:spcAft>
              <a:buFont typeface="Arial" panose="020B0604020202020204" pitchFamily="34" charset="0"/>
              <a:buChar char="​"/>
              <a:defRPr lang="en-US" sz="4399" kern="1200" baseline="0" smtClean="0">
                <a:solidFill>
                  <a:schemeClr val="tx1"/>
                </a:solidFill>
                <a:latin typeface="+mn-lt"/>
                <a:ea typeface="+mn-ea"/>
                <a:cs typeface="+mn-cs"/>
                <a:sym typeface="Trebuchet MS" panose="020B0603020202020204" pitchFamily="34" charset="0"/>
              </a:defRPr>
            </a:lvl7pPr>
            <a:lvl8pPr marL="0" indent="0" algn="l" defTabSz="914126" rtl="0" eaLnBrk="1" latinLnBrk="0" hangingPunct="1">
              <a:lnSpc>
                <a:spcPct val="90000"/>
              </a:lnSpc>
              <a:spcBef>
                <a:spcPts val="900"/>
              </a:spcBef>
              <a:spcAft>
                <a:spcPts val="0"/>
              </a:spcAft>
              <a:buFont typeface="Arial" panose="020B0604020202020204" pitchFamily="34" charset="0"/>
              <a:buChar char="​"/>
              <a:defRPr lang="en-US" sz="5398" kern="1200" baseline="0" smtClean="0">
                <a:solidFill>
                  <a:schemeClr val="tx2"/>
                </a:solidFill>
                <a:latin typeface="+mn-lt"/>
                <a:ea typeface="+mn-ea"/>
                <a:cs typeface="+mn-cs"/>
                <a:sym typeface="Trebuchet MS" panose="020B0603020202020204" pitchFamily="34" charset="0"/>
              </a:defRPr>
            </a:lvl8pPr>
            <a:lvl9pPr marL="0" indent="0" algn="l" defTabSz="914126" rtl="0" eaLnBrk="1" latinLnBrk="0" hangingPunct="1">
              <a:lnSpc>
                <a:spcPct val="100000"/>
              </a:lnSpc>
              <a:spcBef>
                <a:spcPts val="0"/>
              </a:spcBef>
              <a:spcAft>
                <a:spcPts val="900"/>
              </a:spcAft>
              <a:buFont typeface="Arial" panose="020B0604020202020204" pitchFamily="34" charset="0"/>
              <a:buChar char="​"/>
              <a:defRPr lang="en-US" sz="2399" kern="1200" baseline="0" dirty="0">
                <a:solidFill>
                  <a:schemeClr val="tx2"/>
                </a:solidFill>
                <a:latin typeface="+mn-lt"/>
                <a:ea typeface="+mn-ea"/>
                <a:cs typeface="+mn-cs"/>
                <a:sym typeface="Trebuchet MS" panose="020B0603020202020204" pitchFamily="34" charset="0"/>
              </a:defRPr>
            </a:lvl9pPr>
          </a:lstStyle>
          <a:p>
            <a:pPr marL="285750" indent="-285750">
              <a:spcBef>
                <a:spcPts val="0"/>
              </a:spcBef>
              <a:spcAft>
                <a:spcPts val="600"/>
              </a:spcAft>
              <a:buFont typeface="Arial" panose="020B0604020202020204" pitchFamily="34" charset="0"/>
              <a:buChar char="•"/>
            </a:pPr>
            <a:r>
              <a:rPr lang="en-US" sz="2600" b="1" dirty="0">
                <a:solidFill>
                  <a:schemeClr val="bg1"/>
                </a:solidFill>
              </a:rPr>
              <a:t>Buses are slow and getting slower.</a:t>
            </a:r>
          </a:p>
          <a:p>
            <a:pPr marL="514350" lvl="1" indent="-285750">
              <a:spcAft>
                <a:spcPts val="1800"/>
              </a:spcAft>
            </a:pPr>
            <a:r>
              <a:rPr lang="en-US" sz="2400" dirty="0">
                <a:solidFill>
                  <a:schemeClr val="bg1"/>
                </a:solidFill>
              </a:rPr>
              <a:t>Causing $30 M increase in expenses </a:t>
            </a:r>
          </a:p>
          <a:p>
            <a:pPr marL="285750" indent="-285750">
              <a:spcBef>
                <a:spcPts val="0"/>
              </a:spcBef>
              <a:spcAft>
                <a:spcPts val="600"/>
              </a:spcAft>
              <a:buFont typeface="Arial" panose="020B0604020202020204" pitchFamily="34" charset="0"/>
              <a:buChar char="•"/>
            </a:pPr>
            <a:r>
              <a:rPr lang="en-US" sz="2600" b="1" dirty="0">
                <a:solidFill>
                  <a:schemeClr val="bg1"/>
                </a:solidFill>
              </a:rPr>
              <a:t>Fewer people are riding the bus.</a:t>
            </a:r>
          </a:p>
          <a:p>
            <a:pPr marL="514350" lvl="1" indent="-285750">
              <a:spcAft>
                <a:spcPts val="1800"/>
              </a:spcAft>
            </a:pPr>
            <a:r>
              <a:rPr lang="en-US" sz="2400" dirty="0">
                <a:solidFill>
                  <a:schemeClr val="bg1"/>
                </a:solidFill>
              </a:rPr>
              <a:t>13% decline in the past 5 years</a:t>
            </a:r>
          </a:p>
          <a:p>
            <a:pPr marL="285750" indent="-285750">
              <a:spcBef>
                <a:spcPts val="0"/>
              </a:spcBef>
              <a:spcAft>
                <a:spcPts val="600"/>
              </a:spcAft>
              <a:buFont typeface="Arial" panose="020B0604020202020204" pitchFamily="34" charset="0"/>
              <a:buChar char="•"/>
            </a:pPr>
            <a:r>
              <a:rPr lang="en-US" sz="2600" b="1" dirty="0">
                <a:solidFill>
                  <a:schemeClr val="bg1"/>
                </a:solidFill>
              </a:rPr>
              <a:t>Operating model is not sustainable.</a:t>
            </a:r>
          </a:p>
          <a:p>
            <a:pPr marL="514350" lvl="1" indent="-285750">
              <a:spcAft>
                <a:spcPts val="1800"/>
              </a:spcAft>
            </a:pPr>
            <a:r>
              <a:rPr lang="en-US" sz="2400" dirty="0">
                <a:solidFill>
                  <a:schemeClr val="bg1"/>
                </a:solidFill>
              </a:rPr>
              <a:t>Rising costs + declining ridership revenues = operating loss increases</a:t>
            </a:r>
          </a:p>
          <a:p>
            <a:pPr marL="514350" lvl="1" indent="-285750"/>
            <a:endParaRPr lang="en-US" sz="2400" dirty="0">
              <a:solidFill>
                <a:schemeClr val="bg1"/>
              </a:solidFill>
            </a:endParaRPr>
          </a:p>
          <a:p>
            <a:pPr marL="514350" lvl="1" indent="-285750"/>
            <a:endParaRPr lang="en-US" dirty="0">
              <a:solidFill>
                <a:schemeClr val="bg1"/>
              </a:solidFill>
            </a:endParaRPr>
          </a:p>
          <a:p>
            <a:pPr lvl="1" indent="0">
              <a:buFont typeface="Arial" panose="020B0604020202020204" pitchFamily="34" charset="0"/>
              <a:buNone/>
            </a:pPr>
            <a:r>
              <a:rPr lang="en-US" sz="3000" b="1" dirty="0">
                <a:solidFill>
                  <a:schemeClr val="bg1"/>
                </a:solidFill>
              </a:rPr>
              <a:t>These challenges require a </a:t>
            </a:r>
            <a:r>
              <a:rPr lang="en-US" sz="3000" b="1" i="1" dirty="0">
                <a:solidFill>
                  <a:srgbClr val="F7C315"/>
                </a:solidFill>
              </a:rPr>
              <a:t>regional </a:t>
            </a:r>
            <a:r>
              <a:rPr lang="en-US" sz="3000" b="1" dirty="0">
                <a:solidFill>
                  <a:srgbClr val="F7C315"/>
                </a:solidFill>
              </a:rPr>
              <a:t>solution</a:t>
            </a:r>
            <a:r>
              <a:rPr lang="en-US" sz="3000" b="1" dirty="0">
                <a:solidFill>
                  <a:schemeClr val="bg1"/>
                </a:solidFill>
              </a:rPr>
              <a:t>.</a:t>
            </a:r>
          </a:p>
        </p:txBody>
      </p:sp>
      <p:pic>
        <p:nvPicPr>
          <p:cNvPr id="15" name="Picture 14">
            <a:extLst>
              <a:ext uri="{FF2B5EF4-FFF2-40B4-BE49-F238E27FC236}">
                <a16:creationId xmlns:a16="http://schemas.microsoft.com/office/drawing/2014/main" id="{90DD563F-5A05-4020-974C-D42394CD8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2987" y="2366895"/>
            <a:ext cx="3985837" cy="2713591"/>
          </a:xfrm>
          <a:prstGeom prst="rect">
            <a:avLst/>
          </a:prstGeom>
        </p:spPr>
      </p:pic>
      <p:pic>
        <p:nvPicPr>
          <p:cNvPr id="16" name="Picture 15">
            <a:extLst>
              <a:ext uri="{FF2B5EF4-FFF2-40B4-BE49-F238E27FC236}">
                <a16:creationId xmlns:a16="http://schemas.microsoft.com/office/drawing/2014/main" id="{6D75D04E-E98E-4230-9388-035BE89FA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0613" y="4482609"/>
            <a:ext cx="3748211" cy="2375391"/>
          </a:xfrm>
          <a:prstGeom prst="rect">
            <a:avLst/>
          </a:prstGeom>
        </p:spPr>
      </p:pic>
      <p:pic>
        <p:nvPicPr>
          <p:cNvPr id="17" name="Picture 16">
            <a:extLst>
              <a:ext uri="{FF2B5EF4-FFF2-40B4-BE49-F238E27FC236}">
                <a16:creationId xmlns:a16="http://schemas.microsoft.com/office/drawing/2014/main" id="{C4F68A7B-1C3A-4720-ADE6-648EFAE294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0437" y="2061434"/>
            <a:ext cx="3305812" cy="2373997"/>
          </a:xfrm>
          <a:prstGeom prst="rect">
            <a:avLst/>
          </a:prstGeom>
        </p:spPr>
      </p:pic>
      <p:pic>
        <p:nvPicPr>
          <p:cNvPr id="18" name="Picture 17">
            <a:extLst>
              <a:ext uri="{FF2B5EF4-FFF2-40B4-BE49-F238E27FC236}">
                <a16:creationId xmlns:a16="http://schemas.microsoft.com/office/drawing/2014/main" id="{EC407DBF-ECA0-4F0C-820B-802A537550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0436" y="4435431"/>
            <a:ext cx="3305813" cy="2422569"/>
          </a:xfrm>
          <a:prstGeom prst="rect">
            <a:avLst/>
          </a:prstGeom>
        </p:spPr>
      </p:pic>
      <p:pic>
        <p:nvPicPr>
          <p:cNvPr id="38" name="Picture 37">
            <a:extLst>
              <a:ext uri="{FF2B5EF4-FFF2-40B4-BE49-F238E27FC236}">
                <a16:creationId xmlns:a16="http://schemas.microsoft.com/office/drawing/2014/main" id="{D3CE7C55-F2F0-40AE-95BF-6DEB86798D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0436" y="0"/>
            <a:ext cx="3305812" cy="2091683"/>
          </a:xfrm>
          <a:prstGeom prst="rect">
            <a:avLst/>
          </a:prstGeom>
        </p:spPr>
      </p:pic>
      <p:sp>
        <p:nvSpPr>
          <p:cNvPr id="39" name="TextBox 38">
            <a:extLst>
              <a:ext uri="{FF2B5EF4-FFF2-40B4-BE49-F238E27FC236}">
                <a16:creationId xmlns:a16="http://schemas.microsoft.com/office/drawing/2014/main" id="{6B1F43AA-D540-465B-AC0C-BA9FBF48AB2E}"/>
              </a:ext>
            </a:extLst>
          </p:cNvPr>
          <p:cNvSpPr txBox="1"/>
          <p:nvPr/>
        </p:nvSpPr>
        <p:spPr>
          <a:xfrm>
            <a:off x="2525877" y="6299154"/>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800" i="1" dirty="0">
                <a:solidFill>
                  <a:schemeClr val="bg1">
                    <a:lumMod val="65000"/>
                  </a:schemeClr>
                </a:solidFill>
              </a:rPr>
              <a:t>Photos courtesy of (clockwise from top left) NYTimes.com, WTOP, Joe Wolf, usa.streetsblog.com, army.mil, MCDOT</a:t>
            </a:r>
            <a:endParaRPr lang="en-US" sz="1200" i="1" dirty="0">
              <a:solidFill>
                <a:schemeClr val="bg1">
                  <a:lumMod val="65000"/>
                </a:schemeClr>
              </a:solidFill>
            </a:endParaRPr>
          </a:p>
        </p:txBody>
      </p:sp>
    </p:spTree>
    <p:extLst>
      <p:ext uri="{BB962C8B-B14F-4D97-AF65-F5344CB8AC3E}">
        <p14:creationId xmlns:p14="http://schemas.microsoft.com/office/powerpoint/2010/main" val="2099692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8E5CCE7-1E28-4F5B-85EA-7B82B78FCC8B}"/>
              </a:ext>
            </a:extLst>
          </p:cNvPr>
          <p:cNvSpPr>
            <a:spLocks noGrp="1"/>
          </p:cNvSpPr>
          <p:nvPr>
            <p:ph type="body" sz="quarter" idx="10"/>
          </p:nvPr>
        </p:nvSpPr>
        <p:spPr>
          <a:xfrm>
            <a:off x="630936" y="2843213"/>
            <a:ext cx="10475088" cy="3629025"/>
          </a:xfrm>
        </p:spPr>
        <p:txBody>
          <a:bodyPr/>
          <a:lstStyle/>
          <a:p>
            <a:r>
              <a:rPr lang="en-US" sz="4400" dirty="0"/>
              <a:t>It is time to re-think the region’s </a:t>
            </a:r>
            <a:r>
              <a:rPr lang="en-US" sz="4400" dirty="0">
                <a:solidFill>
                  <a:schemeClr val="accent2"/>
                </a:solidFill>
              </a:rPr>
              <a:t>approach to buses</a:t>
            </a:r>
            <a:r>
              <a:rPr lang="en-US" sz="4400" dirty="0"/>
              <a:t> and the role of Metrobus in the system.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79347"/>
          <a:stretch/>
        </p:blipFill>
        <p:spPr>
          <a:xfrm>
            <a:off x="629836" y="1420238"/>
            <a:ext cx="887679" cy="864368"/>
          </a:xfrm>
          <a:prstGeom prst="rect">
            <a:avLst/>
          </a:prstGeom>
        </p:spPr>
      </p:pic>
      <p:sp>
        <p:nvSpPr>
          <p:cNvPr id="10" name="Slide Number Placeholder 9">
            <a:extLst>
              <a:ext uri="{FF2B5EF4-FFF2-40B4-BE49-F238E27FC236}">
                <a16:creationId xmlns:a16="http://schemas.microsoft.com/office/drawing/2014/main" id="{6E1BD251-4EE0-4057-83D6-77EF7764D43D}"/>
              </a:ext>
            </a:extLst>
          </p:cNvPr>
          <p:cNvSpPr>
            <a:spLocks noGrp="1"/>
          </p:cNvSpPr>
          <p:nvPr>
            <p:ph type="sldNum" sz="quarter" idx="13"/>
          </p:nvPr>
        </p:nvSpPr>
        <p:spPr/>
        <p:txBody>
          <a:bodyPr/>
          <a:lstStyle/>
          <a:p>
            <a:fld id="{BBDE5477-E857-49F4-AAAF-4FAD287E2330}" type="slidenum">
              <a:rPr lang="en-US" smtClean="0"/>
              <a:pPr/>
              <a:t>7</a:t>
            </a:fld>
            <a:endParaRPr lang="en-US"/>
          </a:p>
        </p:txBody>
      </p:sp>
    </p:spTree>
    <p:extLst>
      <p:ext uri="{BB962C8B-B14F-4D97-AF65-F5344CB8AC3E}">
        <p14:creationId xmlns:p14="http://schemas.microsoft.com/office/powerpoint/2010/main" val="3954246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14428"/>
            <a:ext cx="10842583" cy="523754"/>
          </a:xfrm>
        </p:spPr>
        <p:txBody>
          <a:bodyPr/>
          <a:lstStyle/>
          <a:p>
            <a:r>
              <a:rPr lang="en-US" dirty="0">
                <a:solidFill>
                  <a:schemeClr val="bg1"/>
                </a:solidFill>
              </a:rPr>
              <a:t>Bus faces </a:t>
            </a:r>
            <a:r>
              <a:rPr lang="en-US" dirty="0">
                <a:solidFill>
                  <a:schemeClr val="accent2"/>
                </a:solidFill>
              </a:rPr>
              <a:t>five core challenges </a:t>
            </a:r>
            <a:r>
              <a:rPr lang="en-US" dirty="0">
                <a:solidFill>
                  <a:schemeClr val="bg1"/>
                </a:solidFill>
              </a:rPr>
              <a:t>that will continue to grow unless changes are made</a:t>
            </a:r>
          </a:p>
        </p:txBody>
      </p:sp>
      <p:sp>
        <p:nvSpPr>
          <p:cNvPr id="4" name="Slide Number Placeholder 3"/>
          <p:cNvSpPr>
            <a:spLocks noGrp="1"/>
          </p:cNvSpPr>
          <p:nvPr>
            <p:ph type="sldNum" sz="quarter" idx="12"/>
          </p:nvPr>
        </p:nvSpPr>
        <p:spPr/>
        <p:txBody>
          <a:bodyPr/>
          <a:lstStyle/>
          <a:p>
            <a:fld id="{BBDE5477-E857-49F4-AAAF-4FAD287E2330}" type="slidenum">
              <a:rPr lang="en-US" smtClean="0"/>
              <a:pPr/>
              <a:t>8</a:t>
            </a:fld>
            <a:endParaRPr lang="en-US"/>
          </a:p>
        </p:txBody>
      </p:sp>
      <p:grpSp>
        <p:nvGrpSpPr>
          <p:cNvPr id="7" name="Group 6"/>
          <p:cNvGrpSpPr/>
          <p:nvPr/>
        </p:nvGrpSpPr>
        <p:grpSpPr>
          <a:xfrm>
            <a:off x="5149796" y="2198256"/>
            <a:ext cx="1880481" cy="1980780"/>
            <a:chOff x="5280428" y="2198256"/>
            <a:chExt cx="1880481" cy="1980780"/>
          </a:xfrm>
        </p:grpSpPr>
        <p:sp>
          <p:nvSpPr>
            <p:cNvPr id="32" name="TextBox 31"/>
            <p:cNvSpPr txBox="1"/>
            <p:nvPr/>
          </p:nvSpPr>
          <p:spPr>
            <a:xfrm>
              <a:off x="5280428" y="3181840"/>
              <a:ext cx="1880481" cy="997196"/>
            </a:xfrm>
            <a:prstGeom prst="rect">
              <a:avLst/>
            </a:prstGeom>
            <a:noFill/>
          </p:spPr>
          <p:txBody>
            <a:bodyPr wrap="square" lIns="0" tIns="0" rIns="0" bIns="0" rtlCol="0" anchor="t">
              <a:spAutoFit/>
            </a:bodyPr>
            <a:lstStyle/>
            <a:p>
              <a:pPr algn="ctr">
                <a:lnSpc>
                  <a:spcPct val="90000"/>
                </a:lnSpc>
                <a:spcAft>
                  <a:spcPts val="600"/>
                </a:spcAft>
              </a:pPr>
              <a:r>
                <a:rPr lang="en-US" sz="2400" dirty="0">
                  <a:solidFill>
                    <a:schemeClr val="bg1"/>
                  </a:solidFill>
                </a:rPr>
                <a:t>Keep up </a:t>
              </a:r>
              <a:r>
                <a:rPr lang="en-US" sz="2400" dirty="0">
                  <a:solidFill>
                    <a:srgbClr val="FFFFFF"/>
                  </a:solidFill>
                </a:rPr>
                <a:t>with </a:t>
              </a:r>
              <a:r>
                <a:rPr lang="en-US" sz="2400" dirty="0">
                  <a:solidFill>
                    <a:schemeClr val="accent2"/>
                  </a:solidFill>
                </a:rPr>
                <a:t>changing technology</a:t>
              </a:r>
            </a:p>
          </p:txBody>
        </p:sp>
        <p:grpSp>
          <p:nvGrpSpPr>
            <p:cNvPr id="33" name="bcgIcons_Scalable">
              <a:extLst>
                <a:ext uri="{FF2B5EF4-FFF2-40B4-BE49-F238E27FC236}">
                  <a16:creationId xmlns:a16="http://schemas.microsoft.com/office/drawing/2014/main" id="{D678D14B-6C3C-4A99-83B6-3866C167103F}"/>
                </a:ext>
              </a:extLst>
            </p:cNvPr>
            <p:cNvGrpSpPr>
              <a:grpSpLocks noChangeAspect="1"/>
            </p:cNvGrpSpPr>
            <p:nvPr/>
          </p:nvGrpSpPr>
          <p:grpSpPr bwMode="auto">
            <a:xfrm>
              <a:off x="5763587" y="2198256"/>
              <a:ext cx="914162" cy="915012"/>
              <a:chOff x="1682" y="0"/>
              <a:chExt cx="4316" cy="4320"/>
            </a:xfrm>
          </p:grpSpPr>
          <p:sp>
            <p:nvSpPr>
              <p:cNvPr id="34" name="AutoShape 18">
                <a:extLst>
                  <a:ext uri="{FF2B5EF4-FFF2-40B4-BE49-F238E27FC236}">
                    <a16:creationId xmlns:a16="http://schemas.microsoft.com/office/drawing/2014/main" id="{84474120-6176-41A5-AE3C-BFAC5EC482DA}"/>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dirty="0">
                  <a:solidFill>
                    <a:srgbClr val="575757"/>
                  </a:solidFill>
                </a:endParaRPr>
              </a:p>
            </p:txBody>
          </p:sp>
          <p:sp>
            <p:nvSpPr>
              <p:cNvPr id="35" name="Freeform 20">
                <a:extLst>
                  <a:ext uri="{FF2B5EF4-FFF2-40B4-BE49-F238E27FC236}">
                    <a16:creationId xmlns:a16="http://schemas.microsoft.com/office/drawing/2014/main" id="{C67455F9-C571-4F67-9A09-44F1F70462F5}"/>
                  </a:ext>
                </a:extLst>
              </p:cNvPr>
              <p:cNvSpPr>
                <a:spLocks noEditPoints="1"/>
              </p:cNvSpPr>
              <p:nvPr/>
            </p:nvSpPr>
            <p:spPr bwMode="auto">
              <a:xfrm>
                <a:off x="2171" y="493"/>
                <a:ext cx="3316" cy="3338"/>
              </a:xfrm>
              <a:custGeom>
                <a:avLst/>
                <a:gdLst>
                  <a:gd name="T0" fmla="*/ 1770 w 1770"/>
                  <a:gd name="T1" fmla="*/ 22 h 1780"/>
                  <a:gd name="T2" fmla="*/ 1770 w 1770"/>
                  <a:gd name="T3" fmla="*/ 1474 h 1780"/>
                  <a:gd name="T4" fmla="*/ 1748 w 1770"/>
                  <a:gd name="T5" fmla="*/ 1496 h 1780"/>
                  <a:gd name="T6" fmla="*/ 740 w 1770"/>
                  <a:gd name="T7" fmla="*/ 1496 h 1780"/>
                  <a:gd name="T8" fmla="*/ 740 w 1770"/>
                  <a:gd name="T9" fmla="*/ 1452 h 1780"/>
                  <a:gd name="T10" fmla="*/ 1726 w 1770"/>
                  <a:gd name="T11" fmla="*/ 1452 h 1780"/>
                  <a:gd name="T12" fmla="*/ 1726 w 1770"/>
                  <a:gd name="T13" fmla="*/ 44 h 1780"/>
                  <a:gd name="T14" fmla="*/ 317 w 1770"/>
                  <a:gd name="T15" fmla="*/ 44 h 1780"/>
                  <a:gd name="T16" fmla="*/ 317 w 1770"/>
                  <a:gd name="T17" fmla="*/ 1039 h 1780"/>
                  <a:gd name="T18" fmla="*/ 273 w 1770"/>
                  <a:gd name="T19" fmla="*/ 1039 h 1780"/>
                  <a:gd name="T20" fmla="*/ 273 w 1770"/>
                  <a:gd name="T21" fmla="*/ 22 h 1780"/>
                  <a:gd name="T22" fmla="*/ 295 w 1770"/>
                  <a:gd name="T23" fmla="*/ 0 h 1780"/>
                  <a:gd name="T24" fmla="*/ 1748 w 1770"/>
                  <a:gd name="T25" fmla="*/ 0 h 1780"/>
                  <a:gd name="T26" fmla="*/ 1770 w 1770"/>
                  <a:gd name="T27" fmla="*/ 22 h 1780"/>
                  <a:gd name="T28" fmla="*/ 1393 w 1770"/>
                  <a:gd name="T29" fmla="*/ 409 h 1780"/>
                  <a:gd name="T30" fmla="*/ 1393 w 1770"/>
                  <a:gd name="T31" fmla="*/ 823 h 1780"/>
                  <a:gd name="T32" fmla="*/ 1371 w 1770"/>
                  <a:gd name="T33" fmla="*/ 845 h 1780"/>
                  <a:gd name="T34" fmla="*/ 1349 w 1770"/>
                  <a:gd name="T35" fmla="*/ 823 h 1780"/>
                  <a:gd name="T36" fmla="*/ 1349 w 1770"/>
                  <a:gd name="T37" fmla="*/ 462 h 1780"/>
                  <a:gd name="T38" fmla="*/ 696 w 1770"/>
                  <a:gd name="T39" fmla="*/ 1114 h 1780"/>
                  <a:gd name="T40" fmla="*/ 696 w 1770"/>
                  <a:gd name="T41" fmla="*/ 1758 h 1780"/>
                  <a:gd name="T42" fmla="*/ 674 w 1770"/>
                  <a:gd name="T43" fmla="*/ 1780 h 1780"/>
                  <a:gd name="T44" fmla="*/ 22 w 1770"/>
                  <a:gd name="T45" fmla="*/ 1780 h 1780"/>
                  <a:gd name="T46" fmla="*/ 0 w 1770"/>
                  <a:gd name="T47" fmla="*/ 1758 h 1780"/>
                  <a:gd name="T48" fmla="*/ 0 w 1770"/>
                  <a:gd name="T49" fmla="*/ 1105 h 1780"/>
                  <a:gd name="T50" fmla="*/ 22 w 1770"/>
                  <a:gd name="T51" fmla="*/ 1083 h 1780"/>
                  <a:gd name="T52" fmla="*/ 665 w 1770"/>
                  <a:gd name="T53" fmla="*/ 1083 h 1780"/>
                  <a:gd name="T54" fmla="*/ 1317 w 1770"/>
                  <a:gd name="T55" fmla="*/ 431 h 1780"/>
                  <a:gd name="T56" fmla="*/ 956 w 1770"/>
                  <a:gd name="T57" fmla="*/ 431 h 1780"/>
                  <a:gd name="T58" fmla="*/ 934 w 1770"/>
                  <a:gd name="T59" fmla="*/ 409 h 1780"/>
                  <a:gd name="T60" fmla="*/ 956 w 1770"/>
                  <a:gd name="T61" fmla="*/ 387 h 1780"/>
                  <a:gd name="T62" fmla="*/ 1371 w 1770"/>
                  <a:gd name="T63" fmla="*/ 387 h 1780"/>
                  <a:gd name="T64" fmla="*/ 1375 w 1770"/>
                  <a:gd name="T65" fmla="*/ 387 h 1780"/>
                  <a:gd name="T66" fmla="*/ 1375 w 1770"/>
                  <a:gd name="T67" fmla="*/ 387 h 1780"/>
                  <a:gd name="T68" fmla="*/ 1379 w 1770"/>
                  <a:gd name="T69" fmla="*/ 388 h 1780"/>
                  <a:gd name="T70" fmla="*/ 1379 w 1770"/>
                  <a:gd name="T71" fmla="*/ 388 h 1780"/>
                  <a:gd name="T72" fmla="*/ 1383 w 1770"/>
                  <a:gd name="T73" fmla="*/ 390 h 1780"/>
                  <a:gd name="T74" fmla="*/ 1383 w 1770"/>
                  <a:gd name="T75" fmla="*/ 390 h 1780"/>
                  <a:gd name="T76" fmla="*/ 1389 w 1770"/>
                  <a:gd name="T77" fmla="*/ 396 h 1780"/>
                  <a:gd name="T78" fmla="*/ 1389 w 1770"/>
                  <a:gd name="T79" fmla="*/ 397 h 1780"/>
                  <a:gd name="T80" fmla="*/ 1391 w 1770"/>
                  <a:gd name="T81" fmla="*/ 400 h 1780"/>
                  <a:gd name="T82" fmla="*/ 1391 w 1770"/>
                  <a:gd name="T83" fmla="*/ 401 h 1780"/>
                  <a:gd name="T84" fmla="*/ 1392 w 1770"/>
                  <a:gd name="T85" fmla="*/ 404 h 1780"/>
                  <a:gd name="T86" fmla="*/ 1392 w 1770"/>
                  <a:gd name="T87" fmla="*/ 405 h 1780"/>
                  <a:gd name="T88" fmla="*/ 1393 w 1770"/>
                  <a:gd name="T89" fmla="*/ 409 h 1780"/>
                  <a:gd name="T90" fmla="*/ 652 w 1770"/>
                  <a:gd name="T91" fmla="*/ 1127 h 1780"/>
                  <a:gd name="T92" fmla="*/ 44 w 1770"/>
                  <a:gd name="T93" fmla="*/ 1127 h 1780"/>
                  <a:gd name="T94" fmla="*/ 44 w 1770"/>
                  <a:gd name="T95" fmla="*/ 1736 h 1780"/>
                  <a:gd name="T96" fmla="*/ 652 w 1770"/>
                  <a:gd name="T97" fmla="*/ 1736 h 1780"/>
                  <a:gd name="T98" fmla="*/ 652 w 1770"/>
                  <a:gd name="T99" fmla="*/ 1127 h 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70" h="1780">
                    <a:moveTo>
                      <a:pt x="1770" y="22"/>
                    </a:moveTo>
                    <a:cubicBezTo>
                      <a:pt x="1770" y="1474"/>
                      <a:pt x="1770" y="1474"/>
                      <a:pt x="1770" y="1474"/>
                    </a:cubicBezTo>
                    <a:cubicBezTo>
                      <a:pt x="1770" y="1486"/>
                      <a:pt x="1760" y="1496"/>
                      <a:pt x="1748" y="1496"/>
                    </a:cubicBezTo>
                    <a:cubicBezTo>
                      <a:pt x="740" y="1496"/>
                      <a:pt x="740" y="1496"/>
                      <a:pt x="740" y="1496"/>
                    </a:cubicBezTo>
                    <a:cubicBezTo>
                      <a:pt x="740" y="1452"/>
                      <a:pt x="740" y="1452"/>
                      <a:pt x="740" y="1452"/>
                    </a:cubicBezTo>
                    <a:cubicBezTo>
                      <a:pt x="1726" y="1452"/>
                      <a:pt x="1726" y="1452"/>
                      <a:pt x="1726" y="1452"/>
                    </a:cubicBezTo>
                    <a:cubicBezTo>
                      <a:pt x="1726" y="44"/>
                      <a:pt x="1726" y="44"/>
                      <a:pt x="1726" y="44"/>
                    </a:cubicBezTo>
                    <a:cubicBezTo>
                      <a:pt x="317" y="44"/>
                      <a:pt x="317" y="44"/>
                      <a:pt x="317" y="44"/>
                    </a:cubicBezTo>
                    <a:cubicBezTo>
                      <a:pt x="317" y="1039"/>
                      <a:pt x="317" y="1039"/>
                      <a:pt x="317" y="1039"/>
                    </a:cubicBezTo>
                    <a:cubicBezTo>
                      <a:pt x="273" y="1039"/>
                      <a:pt x="273" y="1039"/>
                      <a:pt x="273" y="1039"/>
                    </a:cubicBezTo>
                    <a:cubicBezTo>
                      <a:pt x="273" y="22"/>
                      <a:pt x="273" y="22"/>
                      <a:pt x="273" y="22"/>
                    </a:cubicBezTo>
                    <a:cubicBezTo>
                      <a:pt x="273" y="9"/>
                      <a:pt x="283" y="0"/>
                      <a:pt x="295" y="0"/>
                    </a:cubicBezTo>
                    <a:cubicBezTo>
                      <a:pt x="1748" y="0"/>
                      <a:pt x="1748" y="0"/>
                      <a:pt x="1748" y="0"/>
                    </a:cubicBezTo>
                    <a:cubicBezTo>
                      <a:pt x="1760" y="0"/>
                      <a:pt x="1770" y="9"/>
                      <a:pt x="1770" y="22"/>
                    </a:cubicBezTo>
                    <a:close/>
                    <a:moveTo>
                      <a:pt x="1393" y="409"/>
                    </a:moveTo>
                    <a:cubicBezTo>
                      <a:pt x="1393" y="823"/>
                      <a:pt x="1393" y="823"/>
                      <a:pt x="1393" y="823"/>
                    </a:cubicBezTo>
                    <a:cubicBezTo>
                      <a:pt x="1393" y="835"/>
                      <a:pt x="1383" y="845"/>
                      <a:pt x="1371" y="845"/>
                    </a:cubicBezTo>
                    <a:cubicBezTo>
                      <a:pt x="1358" y="845"/>
                      <a:pt x="1349" y="835"/>
                      <a:pt x="1349" y="823"/>
                    </a:cubicBezTo>
                    <a:cubicBezTo>
                      <a:pt x="1349" y="462"/>
                      <a:pt x="1349" y="462"/>
                      <a:pt x="1349" y="462"/>
                    </a:cubicBezTo>
                    <a:cubicBezTo>
                      <a:pt x="696" y="1114"/>
                      <a:pt x="696" y="1114"/>
                      <a:pt x="696" y="1114"/>
                    </a:cubicBezTo>
                    <a:cubicBezTo>
                      <a:pt x="696" y="1758"/>
                      <a:pt x="696" y="1758"/>
                      <a:pt x="696" y="1758"/>
                    </a:cubicBezTo>
                    <a:cubicBezTo>
                      <a:pt x="696" y="1770"/>
                      <a:pt x="686" y="1780"/>
                      <a:pt x="674" y="1780"/>
                    </a:cubicBezTo>
                    <a:cubicBezTo>
                      <a:pt x="22" y="1780"/>
                      <a:pt x="22" y="1780"/>
                      <a:pt x="22" y="1780"/>
                    </a:cubicBezTo>
                    <a:cubicBezTo>
                      <a:pt x="9" y="1780"/>
                      <a:pt x="0" y="1770"/>
                      <a:pt x="0" y="1758"/>
                    </a:cubicBezTo>
                    <a:cubicBezTo>
                      <a:pt x="0" y="1105"/>
                      <a:pt x="0" y="1105"/>
                      <a:pt x="0" y="1105"/>
                    </a:cubicBezTo>
                    <a:cubicBezTo>
                      <a:pt x="0" y="1093"/>
                      <a:pt x="9" y="1083"/>
                      <a:pt x="22" y="1083"/>
                    </a:cubicBezTo>
                    <a:cubicBezTo>
                      <a:pt x="665" y="1083"/>
                      <a:pt x="665" y="1083"/>
                      <a:pt x="665" y="1083"/>
                    </a:cubicBezTo>
                    <a:cubicBezTo>
                      <a:pt x="1317" y="431"/>
                      <a:pt x="1317" y="431"/>
                      <a:pt x="1317" y="431"/>
                    </a:cubicBezTo>
                    <a:cubicBezTo>
                      <a:pt x="956" y="431"/>
                      <a:pt x="956" y="431"/>
                      <a:pt x="956" y="431"/>
                    </a:cubicBezTo>
                    <a:cubicBezTo>
                      <a:pt x="944" y="431"/>
                      <a:pt x="934" y="421"/>
                      <a:pt x="934" y="409"/>
                    </a:cubicBezTo>
                    <a:cubicBezTo>
                      <a:pt x="934" y="396"/>
                      <a:pt x="944" y="387"/>
                      <a:pt x="956" y="387"/>
                    </a:cubicBezTo>
                    <a:cubicBezTo>
                      <a:pt x="1371" y="387"/>
                      <a:pt x="1371" y="387"/>
                      <a:pt x="1371" y="387"/>
                    </a:cubicBezTo>
                    <a:cubicBezTo>
                      <a:pt x="1372" y="387"/>
                      <a:pt x="1373" y="387"/>
                      <a:pt x="1375" y="387"/>
                    </a:cubicBezTo>
                    <a:cubicBezTo>
                      <a:pt x="1375" y="387"/>
                      <a:pt x="1375" y="387"/>
                      <a:pt x="1375" y="387"/>
                    </a:cubicBezTo>
                    <a:cubicBezTo>
                      <a:pt x="1376" y="387"/>
                      <a:pt x="1377" y="388"/>
                      <a:pt x="1379" y="388"/>
                    </a:cubicBezTo>
                    <a:cubicBezTo>
                      <a:pt x="1379" y="388"/>
                      <a:pt x="1379" y="388"/>
                      <a:pt x="1379" y="388"/>
                    </a:cubicBezTo>
                    <a:cubicBezTo>
                      <a:pt x="1380" y="389"/>
                      <a:pt x="1381" y="389"/>
                      <a:pt x="1383" y="390"/>
                    </a:cubicBezTo>
                    <a:cubicBezTo>
                      <a:pt x="1383" y="390"/>
                      <a:pt x="1383" y="390"/>
                      <a:pt x="1383" y="390"/>
                    </a:cubicBezTo>
                    <a:cubicBezTo>
                      <a:pt x="1385" y="392"/>
                      <a:pt x="1387" y="394"/>
                      <a:pt x="1389" y="396"/>
                    </a:cubicBezTo>
                    <a:cubicBezTo>
                      <a:pt x="1389" y="396"/>
                      <a:pt x="1389" y="397"/>
                      <a:pt x="1389" y="397"/>
                    </a:cubicBezTo>
                    <a:cubicBezTo>
                      <a:pt x="1390" y="398"/>
                      <a:pt x="1390" y="399"/>
                      <a:pt x="1391" y="400"/>
                    </a:cubicBezTo>
                    <a:cubicBezTo>
                      <a:pt x="1391" y="400"/>
                      <a:pt x="1391" y="400"/>
                      <a:pt x="1391" y="401"/>
                    </a:cubicBezTo>
                    <a:cubicBezTo>
                      <a:pt x="1392" y="402"/>
                      <a:pt x="1392" y="403"/>
                      <a:pt x="1392" y="404"/>
                    </a:cubicBezTo>
                    <a:cubicBezTo>
                      <a:pt x="1392" y="404"/>
                      <a:pt x="1392" y="404"/>
                      <a:pt x="1392" y="405"/>
                    </a:cubicBezTo>
                    <a:cubicBezTo>
                      <a:pt x="1392" y="406"/>
                      <a:pt x="1393" y="407"/>
                      <a:pt x="1393" y="409"/>
                    </a:cubicBezTo>
                    <a:close/>
                    <a:moveTo>
                      <a:pt x="652" y="1127"/>
                    </a:moveTo>
                    <a:cubicBezTo>
                      <a:pt x="44" y="1127"/>
                      <a:pt x="44" y="1127"/>
                      <a:pt x="44" y="1127"/>
                    </a:cubicBezTo>
                    <a:cubicBezTo>
                      <a:pt x="44" y="1736"/>
                      <a:pt x="44" y="1736"/>
                      <a:pt x="44" y="1736"/>
                    </a:cubicBezTo>
                    <a:cubicBezTo>
                      <a:pt x="652" y="1736"/>
                      <a:pt x="652" y="1736"/>
                      <a:pt x="652" y="1736"/>
                    </a:cubicBezTo>
                    <a:lnTo>
                      <a:pt x="652" y="1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dirty="0">
                  <a:solidFill>
                    <a:srgbClr val="575757"/>
                  </a:solidFill>
                </a:endParaRPr>
              </a:p>
            </p:txBody>
          </p:sp>
          <p:sp>
            <p:nvSpPr>
              <p:cNvPr id="36" name="Freeform 21">
                <a:extLst>
                  <a:ext uri="{FF2B5EF4-FFF2-40B4-BE49-F238E27FC236}">
                    <a16:creationId xmlns:a16="http://schemas.microsoft.com/office/drawing/2014/main" id="{DF89A459-790F-4203-97CE-B50459D27040}"/>
                  </a:ext>
                </a:extLst>
              </p:cNvPr>
              <p:cNvSpPr>
                <a:spLocks noEditPoints="1"/>
              </p:cNvSpPr>
              <p:nvPr/>
            </p:nvSpPr>
            <p:spPr bwMode="auto">
              <a:xfrm>
                <a:off x="2336" y="656"/>
                <a:ext cx="2986" cy="3010"/>
              </a:xfrm>
              <a:custGeom>
                <a:avLst/>
                <a:gdLst>
                  <a:gd name="T0" fmla="*/ 284 w 1594"/>
                  <a:gd name="T1" fmla="*/ 0 h 1605"/>
                  <a:gd name="T2" fmla="*/ 1584 w 1594"/>
                  <a:gd name="T3" fmla="*/ 0 h 1605"/>
                  <a:gd name="T4" fmla="*/ 1594 w 1594"/>
                  <a:gd name="T5" fmla="*/ 10 h 1605"/>
                  <a:gd name="T6" fmla="*/ 1594 w 1594"/>
                  <a:gd name="T7" fmla="*/ 1312 h 1605"/>
                  <a:gd name="T8" fmla="*/ 1584 w 1594"/>
                  <a:gd name="T9" fmla="*/ 1322 h 1605"/>
                  <a:gd name="T10" fmla="*/ 652 w 1594"/>
                  <a:gd name="T11" fmla="*/ 1322 h 1605"/>
                  <a:gd name="T12" fmla="*/ 652 w 1594"/>
                  <a:gd name="T13" fmla="*/ 1046 h 1605"/>
                  <a:gd name="T14" fmla="*/ 1217 w 1594"/>
                  <a:gd name="T15" fmla="*/ 481 h 1605"/>
                  <a:gd name="T16" fmla="*/ 1217 w 1594"/>
                  <a:gd name="T17" fmla="*/ 736 h 1605"/>
                  <a:gd name="T18" fmla="*/ 1281 w 1594"/>
                  <a:gd name="T19" fmla="*/ 802 h 1605"/>
                  <a:gd name="T20" fmla="*/ 1349 w 1594"/>
                  <a:gd name="T21" fmla="*/ 734 h 1605"/>
                  <a:gd name="T22" fmla="*/ 1349 w 1594"/>
                  <a:gd name="T23" fmla="*/ 296 h 1605"/>
                  <a:gd name="T24" fmla="*/ 1309 w 1594"/>
                  <a:gd name="T25" fmla="*/ 256 h 1605"/>
                  <a:gd name="T26" fmla="*/ 868 w 1594"/>
                  <a:gd name="T27" fmla="*/ 256 h 1605"/>
                  <a:gd name="T28" fmla="*/ 802 w 1594"/>
                  <a:gd name="T29" fmla="*/ 322 h 1605"/>
                  <a:gd name="T30" fmla="*/ 802 w 1594"/>
                  <a:gd name="T31" fmla="*/ 322 h 1605"/>
                  <a:gd name="T32" fmla="*/ 868 w 1594"/>
                  <a:gd name="T33" fmla="*/ 388 h 1605"/>
                  <a:gd name="T34" fmla="*/ 1123 w 1594"/>
                  <a:gd name="T35" fmla="*/ 388 h 1605"/>
                  <a:gd name="T36" fmla="*/ 559 w 1594"/>
                  <a:gd name="T37" fmla="*/ 952 h 1605"/>
                  <a:gd name="T38" fmla="*/ 274 w 1594"/>
                  <a:gd name="T39" fmla="*/ 952 h 1605"/>
                  <a:gd name="T40" fmla="*/ 274 w 1594"/>
                  <a:gd name="T41" fmla="*/ 10 h 1605"/>
                  <a:gd name="T42" fmla="*/ 284 w 1594"/>
                  <a:gd name="T43" fmla="*/ 0 h 1605"/>
                  <a:gd name="T44" fmla="*/ 510 w 1594"/>
                  <a:gd name="T45" fmla="*/ 1084 h 1605"/>
                  <a:gd name="T46" fmla="*/ 10 w 1594"/>
                  <a:gd name="T47" fmla="*/ 1084 h 1605"/>
                  <a:gd name="T48" fmla="*/ 0 w 1594"/>
                  <a:gd name="T49" fmla="*/ 1094 h 1605"/>
                  <a:gd name="T50" fmla="*/ 0 w 1594"/>
                  <a:gd name="T51" fmla="*/ 1595 h 1605"/>
                  <a:gd name="T52" fmla="*/ 10 w 1594"/>
                  <a:gd name="T53" fmla="*/ 1605 h 1605"/>
                  <a:gd name="T54" fmla="*/ 510 w 1594"/>
                  <a:gd name="T55" fmla="*/ 1605 h 1605"/>
                  <a:gd name="T56" fmla="*/ 520 w 1594"/>
                  <a:gd name="T57" fmla="*/ 1595 h 1605"/>
                  <a:gd name="T58" fmla="*/ 520 w 1594"/>
                  <a:gd name="T59" fmla="*/ 1094 h 1605"/>
                  <a:gd name="T60" fmla="*/ 510 w 1594"/>
                  <a:gd name="T61" fmla="*/ 1084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94" h="1605">
                    <a:moveTo>
                      <a:pt x="284" y="0"/>
                    </a:moveTo>
                    <a:cubicBezTo>
                      <a:pt x="1584" y="0"/>
                      <a:pt x="1584" y="0"/>
                      <a:pt x="1584" y="0"/>
                    </a:cubicBezTo>
                    <a:cubicBezTo>
                      <a:pt x="1589" y="0"/>
                      <a:pt x="1594" y="5"/>
                      <a:pt x="1594" y="10"/>
                    </a:cubicBezTo>
                    <a:cubicBezTo>
                      <a:pt x="1594" y="1312"/>
                      <a:pt x="1594" y="1312"/>
                      <a:pt x="1594" y="1312"/>
                    </a:cubicBezTo>
                    <a:cubicBezTo>
                      <a:pt x="1594" y="1317"/>
                      <a:pt x="1589" y="1322"/>
                      <a:pt x="1584" y="1322"/>
                    </a:cubicBezTo>
                    <a:cubicBezTo>
                      <a:pt x="652" y="1322"/>
                      <a:pt x="652" y="1322"/>
                      <a:pt x="652" y="1322"/>
                    </a:cubicBezTo>
                    <a:cubicBezTo>
                      <a:pt x="652" y="1046"/>
                      <a:pt x="652" y="1046"/>
                      <a:pt x="652" y="1046"/>
                    </a:cubicBezTo>
                    <a:cubicBezTo>
                      <a:pt x="1217" y="481"/>
                      <a:pt x="1217" y="481"/>
                      <a:pt x="1217" y="481"/>
                    </a:cubicBezTo>
                    <a:cubicBezTo>
                      <a:pt x="1217" y="736"/>
                      <a:pt x="1217" y="736"/>
                      <a:pt x="1217" y="736"/>
                    </a:cubicBezTo>
                    <a:cubicBezTo>
                      <a:pt x="1217" y="772"/>
                      <a:pt x="1245" y="801"/>
                      <a:pt x="1281" y="802"/>
                    </a:cubicBezTo>
                    <a:cubicBezTo>
                      <a:pt x="1318" y="802"/>
                      <a:pt x="1349" y="771"/>
                      <a:pt x="1349" y="734"/>
                    </a:cubicBezTo>
                    <a:cubicBezTo>
                      <a:pt x="1349" y="296"/>
                      <a:pt x="1349" y="296"/>
                      <a:pt x="1349" y="296"/>
                    </a:cubicBezTo>
                    <a:cubicBezTo>
                      <a:pt x="1349" y="273"/>
                      <a:pt x="1331" y="256"/>
                      <a:pt x="1309" y="256"/>
                    </a:cubicBezTo>
                    <a:cubicBezTo>
                      <a:pt x="868" y="256"/>
                      <a:pt x="868" y="256"/>
                      <a:pt x="868" y="256"/>
                    </a:cubicBezTo>
                    <a:cubicBezTo>
                      <a:pt x="832" y="256"/>
                      <a:pt x="802" y="285"/>
                      <a:pt x="802" y="322"/>
                    </a:cubicBezTo>
                    <a:cubicBezTo>
                      <a:pt x="802" y="322"/>
                      <a:pt x="802" y="322"/>
                      <a:pt x="802" y="322"/>
                    </a:cubicBezTo>
                    <a:cubicBezTo>
                      <a:pt x="802" y="358"/>
                      <a:pt x="832" y="388"/>
                      <a:pt x="868" y="388"/>
                    </a:cubicBezTo>
                    <a:cubicBezTo>
                      <a:pt x="1123" y="388"/>
                      <a:pt x="1123" y="388"/>
                      <a:pt x="1123" y="388"/>
                    </a:cubicBezTo>
                    <a:cubicBezTo>
                      <a:pt x="559" y="952"/>
                      <a:pt x="559" y="952"/>
                      <a:pt x="559" y="952"/>
                    </a:cubicBezTo>
                    <a:cubicBezTo>
                      <a:pt x="274" y="952"/>
                      <a:pt x="274" y="952"/>
                      <a:pt x="274" y="952"/>
                    </a:cubicBezTo>
                    <a:cubicBezTo>
                      <a:pt x="274" y="10"/>
                      <a:pt x="274" y="10"/>
                      <a:pt x="274" y="10"/>
                    </a:cubicBezTo>
                    <a:cubicBezTo>
                      <a:pt x="274" y="5"/>
                      <a:pt x="278" y="0"/>
                      <a:pt x="284" y="0"/>
                    </a:cubicBezTo>
                    <a:close/>
                    <a:moveTo>
                      <a:pt x="510" y="1084"/>
                    </a:moveTo>
                    <a:cubicBezTo>
                      <a:pt x="10" y="1084"/>
                      <a:pt x="10" y="1084"/>
                      <a:pt x="10" y="1084"/>
                    </a:cubicBezTo>
                    <a:cubicBezTo>
                      <a:pt x="4" y="1084"/>
                      <a:pt x="0" y="1089"/>
                      <a:pt x="0" y="1094"/>
                    </a:cubicBezTo>
                    <a:cubicBezTo>
                      <a:pt x="0" y="1595"/>
                      <a:pt x="0" y="1595"/>
                      <a:pt x="0" y="1595"/>
                    </a:cubicBezTo>
                    <a:cubicBezTo>
                      <a:pt x="0" y="1600"/>
                      <a:pt x="4" y="1605"/>
                      <a:pt x="10" y="1605"/>
                    </a:cubicBezTo>
                    <a:cubicBezTo>
                      <a:pt x="510" y="1605"/>
                      <a:pt x="510" y="1605"/>
                      <a:pt x="510" y="1605"/>
                    </a:cubicBezTo>
                    <a:cubicBezTo>
                      <a:pt x="515" y="1605"/>
                      <a:pt x="520" y="1600"/>
                      <a:pt x="520" y="1595"/>
                    </a:cubicBezTo>
                    <a:cubicBezTo>
                      <a:pt x="520" y="1094"/>
                      <a:pt x="520" y="1094"/>
                      <a:pt x="520" y="1094"/>
                    </a:cubicBezTo>
                    <a:cubicBezTo>
                      <a:pt x="520" y="1089"/>
                      <a:pt x="515" y="1084"/>
                      <a:pt x="510" y="10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dirty="0">
                  <a:solidFill>
                    <a:srgbClr val="575757"/>
                  </a:solidFill>
                </a:endParaRPr>
              </a:p>
            </p:txBody>
          </p:sp>
        </p:grpSp>
      </p:grpSp>
      <p:grpSp>
        <p:nvGrpSpPr>
          <p:cNvPr id="8" name="Group 7"/>
          <p:cNvGrpSpPr/>
          <p:nvPr/>
        </p:nvGrpSpPr>
        <p:grpSpPr>
          <a:xfrm>
            <a:off x="8967679" y="2187370"/>
            <a:ext cx="2074450" cy="1656163"/>
            <a:chOff x="8739073" y="2187370"/>
            <a:chExt cx="2074450" cy="1656163"/>
          </a:xfrm>
        </p:grpSpPr>
        <p:sp>
          <p:nvSpPr>
            <p:cNvPr id="28" name="TextBox 27"/>
            <p:cNvSpPr txBox="1"/>
            <p:nvPr/>
          </p:nvSpPr>
          <p:spPr>
            <a:xfrm>
              <a:off x="8739073" y="3178736"/>
              <a:ext cx="2074450" cy="664797"/>
            </a:xfrm>
            <a:prstGeom prst="rect">
              <a:avLst/>
            </a:prstGeom>
            <a:noFill/>
          </p:spPr>
          <p:txBody>
            <a:bodyPr wrap="square" lIns="0" tIns="0" rIns="0" bIns="0" rtlCol="0" anchor="t">
              <a:spAutoFit/>
            </a:bodyPr>
            <a:lstStyle/>
            <a:p>
              <a:pPr algn="ctr">
                <a:lnSpc>
                  <a:spcPct val="90000"/>
                </a:lnSpc>
                <a:spcAft>
                  <a:spcPts val="600"/>
                </a:spcAft>
              </a:pPr>
              <a:r>
                <a:rPr lang="en-US" sz="2400" dirty="0">
                  <a:solidFill>
                    <a:srgbClr val="EEB500"/>
                  </a:solidFill>
                </a:rPr>
                <a:t>Coordinating </a:t>
              </a:r>
              <a:r>
                <a:rPr lang="en-US" sz="2400" dirty="0">
                  <a:solidFill>
                    <a:srgbClr val="FFFFFF"/>
                  </a:solidFill>
                </a:rPr>
                <a:t>across region</a:t>
              </a:r>
            </a:p>
          </p:txBody>
        </p:sp>
        <p:grpSp>
          <p:nvGrpSpPr>
            <p:cNvPr id="37" name="bcgIcons_Network">
              <a:extLst>
                <a:ext uri="{FF2B5EF4-FFF2-40B4-BE49-F238E27FC236}">
                  <a16:creationId xmlns:a16="http://schemas.microsoft.com/office/drawing/2014/main" id="{1552B4E7-8819-4A5B-BAA2-B1CF810393A7}"/>
                </a:ext>
              </a:extLst>
            </p:cNvPr>
            <p:cNvGrpSpPr>
              <a:grpSpLocks noChangeAspect="1"/>
            </p:cNvGrpSpPr>
            <p:nvPr/>
          </p:nvGrpSpPr>
          <p:grpSpPr bwMode="auto">
            <a:xfrm>
              <a:off x="9319217" y="2187370"/>
              <a:ext cx="914162" cy="915012"/>
              <a:chOff x="1682" y="0"/>
              <a:chExt cx="4316" cy="4320"/>
            </a:xfrm>
          </p:grpSpPr>
          <p:sp>
            <p:nvSpPr>
              <p:cNvPr id="38" name="AutoShape 24">
                <a:extLst>
                  <a:ext uri="{FF2B5EF4-FFF2-40B4-BE49-F238E27FC236}">
                    <a16:creationId xmlns:a16="http://schemas.microsoft.com/office/drawing/2014/main" id="{F3249088-1FEF-4F4D-B4DD-F2FB6793247A}"/>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dirty="0">
                  <a:solidFill>
                    <a:prstClr val="white"/>
                  </a:solidFill>
                </a:endParaRPr>
              </a:p>
            </p:txBody>
          </p:sp>
          <p:sp>
            <p:nvSpPr>
              <p:cNvPr id="39" name="Freeform 26">
                <a:extLst>
                  <a:ext uri="{FF2B5EF4-FFF2-40B4-BE49-F238E27FC236}">
                    <a16:creationId xmlns:a16="http://schemas.microsoft.com/office/drawing/2014/main" id="{91F0DE8E-7721-4BF8-9C4E-7069412A86EB}"/>
                  </a:ext>
                </a:extLst>
              </p:cNvPr>
              <p:cNvSpPr>
                <a:spLocks noEditPoints="1"/>
              </p:cNvSpPr>
              <p:nvPr/>
            </p:nvSpPr>
            <p:spPr bwMode="auto">
              <a:xfrm>
                <a:off x="2527" y="626"/>
                <a:ext cx="2630" cy="3068"/>
              </a:xfrm>
              <a:custGeom>
                <a:avLst/>
                <a:gdLst>
                  <a:gd name="T0" fmla="*/ 1189 w 2630"/>
                  <a:gd name="T1" fmla="*/ 1962 h 3068"/>
                  <a:gd name="T2" fmla="*/ 880 w 2630"/>
                  <a:gd name="T3" fmla="*/ 1783 h 3068"/>
                  <a:gd name="T4" fmla="*/ 880 w 2630"/>
                  <a:gd name="T5" fmla="*/ 1427 h 3068"/>
                  <a:gd name="T6" fmla="*/ 1189 w 2630"/>
                  <a:gd name="T7" fmla="*/ 1605 h 3068"/>
                  <a:gd name="T8" fmla="*/ 1189 w 2630"/>
                  <a:gd name="T9" fmla="*/ 1962 h 3068"/>
                  <a:gd name="T10" fmla="*/ 1313 w 2630"/>
                  <a:gd name="T11" fmla="*/ 1392 h 3068"/>
                  <a:gd name="T12" fmla="*/ 1622 w 2630"/>
                  <a:gd name="T13" fmla="*/ 1213 h 3068"/>
                  <a:gd name="T14" fmla="*/ 1313 w 2630"/>
                  <a:gd name="T15" fmla="*/ 1035 h 3068"/>
                  <a:gd name="T16" fmla="*/ 1004 w 2630"/>
                  <a:gd name="T17" fmla="*/ 1213 h 3068"/>
                  <a:gd name="T18" fmla="*/ 1313 w 2630"/>
                  <a:gd name="T19" fmla="*/ 1392 h 3068"/>
                  <a:gd name="T20" fmla="*/ 1437 w 2630"/>
                  <a:gd name="T21" fmla="*/ 1605 h 3068"/>
                  <a:gd name="T22" fmla="*/ 1437 w 2630"/>
                  <a:gd name="T23" fmla="*/ 1962 h 3068"/>
                  <a:gd name="T24" fmla="*/ 1746 w 2630"/>
                  <a:gd name="T25" fmla="*/ 1783 h 3068"/>
                  <a:gd name="T26" fmla="*/ 1746 w 2630"/>
                  <a:gd name="T27" fmla="*/ 1427 h 3068"/>
                  <a:gd name="T28" fmla="*/ 1437 w 2630"/>
                  <a:gd name="T29" fmla="*/ 1605 h 3068"/>
                  <a:gd name="T30" fmla="*/ 1313 w 2630"/>
                  <a:gd name="T31" fmla="*/ 373 h 3068"/>
                  <a:gd name="T32" fmla="*/ 1474 w 2630"/>
                  <a:gd name="T33" fmla="*/ 280 h 3068"/>
                  <a:gd name="T34" fmla="*/ 1474 w 2630"/>
                  <a:gd name="T35" fmla="*/ 94 h 3068"/>
                  <a:gd name="T36" fmla="*/ 1313 w 2630"/>
                  <a:gd name="T37" fmla="*/ 0 h 3068"/>
                  <a:gd name="T38" fmla="*/ 1152 w 2630"/>
                  <a:gd name="T39" fmla="*/ 94 h 3068"/>
                  <a:gd name="T40" fmla="*/ 1152 w 2630"/>
                  <a:gd name="T41" fmla="*/ 280 h 3068"/>
                  <a:gd name="T42" fmla="*/ 1313 w 2630"/>
                  <a:gd name="T43" fmla="*/ 373 h 3068"/>
                  <a:gd name="T44" fmla="*/ 1313 w 2630"/>
                  <a:gd name="T45" fmla="*/ 3068 h 3068"/>
                  <a:gd name="T46" fmla="*/ 1474 w 2630"/>
                  <a:gd name="T47" fmla="*/ 2974 h 3068"/>
                  <a:gd name="T48" fmla="*/ 1474 w 2630"/>
                  <a:gd name="T49" fmla="*/ 2788 h 3068"/>
                  <a:gd name="T50" fmla="*/ 1313 w 2630"/>
                  <a:gd name="T51" fmla="*/ 2695 h 3068"/>
                  <a:gd name="T52" fmla="*/ 1152 w 2630"/>
                  <a:gd name="T53" fmla="*/ 2788 h 3068"/>
                  <a:gd name="T54" fmla="*/ 1152 w 2630"/>
                  <a:gd name="T55" fmla="*/ 2974 h 3068"/>
                  <a:gd name="T56" fmla="*/ 1313 w 2630"/>
                  <a:gd name="T57" fmla="*/ 3068 h 3068"/>
                  <a:gd name="T58" fmla="*/ 2469 w 2630"/>
                  <a:gd name="T59" fmla="*/ 2393 h 3068"/>
                  <a:gd name="T60" fmla="*/ 2630 w 2630"/>
                  <a:gd name="T61" fmla="*/ 2299 h 3068"/>
                  <a:gd name="T62" fmla="*/ 2630 w 2630"/>
                  <a:gd name="T63" fmla="*/ 2113 h 3068"/>
                  <a:gd name="T64" fmla="*/ 2469 w 2630"/>
                  <a:gd name="T65" fmla="*/ 2020 h 3068"/>
                  <a:gd name="T66" fmla="*/ 2308 w 2630"/>
                  <a:gd name="T67" fmla="*/ 2113 h 3068"/>
                  <a:gd name="T68" fmla="*/ 2308 w 2630"/>
                  <a:gd name="T69" fmla="*/ 2299 h 3068"/>
                  <a:gd name="T70" fmla="*/ 2469 w 2630"/>
                  <a:gd name="T71" fmla="*/ 2393 h 3068"/>
                  <a:gd name="T72" fmla="*/ 2469 w 2630"/>
                  <a:gd name="T73" fmla="*/ 1048 h 3068"/>
                  <a:gd name="T74" fmla="*/ 2630 w 2630"/>
                  <a:gd name="T75" fmla="*/ 955 h 3068"/>
                  <a:gd name="T76" fmla="*/ 2630 w 2630"/>
                  <a:gd name="T77" fmla="*/ 769 h 3068"/>
                  <a:gd name="T78" fmla="*/ 2469 w 2630"/>
                  <a:gd name="T79" fmla="*/ 675 h 3068"/>
                  <a:gd name="T80" fmla="*/ 2308 w 2630"/>
                  <a:gd name="T81" fmla="*/ 769 h 3068"/>
                  <a:gd name="T82" fmla="*/ 2308 w 2630"/>
                  <a:gd name="T83" fmla="*/ 955 h 3068"/>
                  <a:gd name="T84" fmla="*/ 2469 w 2630"/>
                  <a:gd name="T85" fmla="*/ 1048 h 3068"/>
                  <a:gd name="T86" fmla="*/ 161 w 2630"/>
                  <a:gd name="T87" fmla="*/ 2393 h 3068"/>
                  <a:gd name="T88" fmla="*/ 322 w 2630"/>
                  <a:gd name="T89" fmla="*/ 2299 h 3068"/>
                  <a:gd name="T90" fmla="*/ 322 w 2630"/>
                  <a:gd name="T91" fmla="*/ 2113 h 3068"/>
                  <a:gd name="T92" fmla="*/ 161 w 2630"/>
                  <a:gd name="T93" fmla="*/ 2020 h 3068"/>
                  <a:gd name="T94" fmla="*/ 0 w 2630"/>
                  <a:gd name="T95" fmla="*/ 2113 h 3068"/>
                  <a:gd name="T96" fmla="*/ 0 w 2630"/>
                  <a:gd name="T97" fmla="*/ 2299 h 3068"/>
                  <a:gd name="T98" fmla="*/ 161 w 2630"/>
                  <a:gd name="T99" fmla="*/ 2393 h 3068"/>
                  <a:gd name="T100" fmla="*/ 161 w 2630"/>
                  <a:gd name="T101" fmla="*/ 1048 h 3068"/>
                  <a:gd name="T102" fmla="*/ 322 w 2630"/>
                  <a:gd name="T103" fmla="*/ 955 h 3068"/>
                  <a:gd name="T104" fmla="*/ 322 w 2630"/>
                  <a:gd name="T105" fmla="*/ 769 h 3068"/>
                  <a:gd name="T106" fmla="*/ 161 w 2630"/>
                  <a:gd name="T107" fmla="*/ 675 h 3068"/>
                  <a:gd name="T108" fmla="*/ 0 w 2630"/>
                  <a:gd name="T109" fmla="*/ 769 h 3068"/>
                  <a:gd name="T110" fmla="*/ 0 w 2630"/>
                  <a:gd name="T111" fmla="*/ 955 h 3068"/>
                  <a:gd name="T112" fmla="*/ 161 w 2630"/>
                  <a:gd name="T113" fmla="*/ 1048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30" h="3068">
                    <a:moveTo>
                      <a:pt x="1189" y="1962"/>
                    </a:moveTo>
                    <a:lnTo>
                      <a:pt x="880" y="1783"/>
                    </a:lnTo>
                    <a:lnTo>
                      <a:pt x="880" y="1427"/>
                    </a:lnTo>
                    <a:lnTo>
                      <a:pt x="1189" y="1605"/>
                    </a:lnTo>
                    <a:lnTo>
                      <a:pt x="1189" y="1962"/>
                    </a:lnTo>
                    <a:close/>
                    <a:moveTo>
                      <a:pt x="1313" y="1392"/>
                    </a:moveTo>
                    <a:lnTo>
                      <a:pt x="1622" y="1213"/>
                    </a:lnTo>
                    <a:lnTo>
                      <a:pt x="1313" y="1035"/>
                    </a:lnTo>
                    <a:lnTo>
                      <a:pt x="1004" y="1213"/>
                    </a:lnTo>
                    <a:lnTo>
                      <a:pt x="1313" y="1392"/>
                    </a:lnTo>
                    <a:close/>
                    <a:moveTo>
                      <a:pt x="1437" y="1605"/>
                    </a:moveTo>
                    <a:lnTo>
                      <a:pt x="1437" y="1962"/>
                    </a:lnTo>
                    <a:lnTo>
                      <a:pt x="1746" y="1783"/>
                    </a:lnTo>
                    <a:lnTo>
                      <a:pt x="1746" y="1427"/>
                    </a:lnTo>
                    <a:lnTo>
                      <a:pt x="1437" y="1605"/>
                    </a:lnTo>
                    <a:close/>
                    <a:moveTo>
                      <a:pt x="1313" y="373"/>
                    </a:moveTo>
                    <a:lnTo>
                      <a:pt x="1474" y="280"/>
                    </a:lnTo>
                    <a:lnTo>
                      <a:pt x="1474" y="94"/>
                    </a:lnTo>
                    <a:lnTo>
                      <a:pt x="1313" y="0"/>
                    </a:lnTo>
                    <a:lnTo>
                      <a:pt x="1152" y="94"/>
                    </a:lnTo>
                    <a:lnTo>
                      <a:pt x="1152" y="280"/>
                    </a:lnTo>
                    <a:lnTo>
                      <a:pt x="1313" y="373"/>
                    </a:lnTo>
                    <a:close/>
                    <a:moveTo>
                      <a:pt x="1313" y="3068"/>
                    </a:moveTo>
                    <a:lnTo>
                      <a:pt x="1474" y="2974"/>
                    </a:lnTo>
                    <a:lnTo>
                      <a:pt x="1474" y="2788"/>
                    </a:lnTo>
                    <a:lnTo>
                      <a:pt x="1313" y="2695"/>
                    </a:lnTo>
                    <a:lnTo>
                      <a:pt x="1152" y="2788"/>
                    </a:lnTo>
                    <a:lnTo>
                      <a:pt x="1152" y="2974"/>
                    </a:lnTo>
                    <a:lnTo>
                      <a:pt x="1313" y="3068"/>
                    </a:lnTo>
                    <a:close/>
                    <a:moveTo>
                      <a:pt x="2469" y="2393"/>
                    </a:moveTo>
                    <a:lnTo>
                      <a:pt x="2630" y="2299"/>
                    </a:lnTo>
                    <a:lnTo>
                      <a:pt x="2630" y="2113"/>
                    </a:lnTo>
                    <a:lnTo>
                      <a:pt x="2469" y="2020"/>
                    </a:lnTo>
                    <a:lnTo>
                      <a:pt x="2308" y="2113"/>
                    </a:lnTo>
                    <a:lnTo>
                      <a:pt x="2308" y="2299"/>
                    </a:lnTo>
                    <a:lnTo>
                      <a:pt x="2469" y="2393"/>
                    </a:lnTo>
                    <a:close/>
                    <a:moveTo>
                      <a:pt x="2469" y="1048"/>
                    </a:moveTo>
                    <a:lnTo>
                      <a:pt x="2630" y="955"/>
                    </a:lnTo>
                    <a:lnTo>
                      <a:pt x="2630" y="769"/>
                    </a:lnTo>
                    <a:lnTo>
                      <a:pt x="2469" y="675"/>
                    </a:lnTo>
                    <a:lnTo>
                      <a:pt x="2308" y="769"/>
                    </a:lnTo>
                    <a:lnTo>
                      <a:pt x="2308" y="955"/>
                    </a:lnTo>
                    <a:lnTo>
                      <a:pt x="2469" y="1048"/>
                    </a:lnTo>
                    <a:close/>
                    <a:moveTo>
                      <a:pt x="161" y="2393"/>
                    </a:moveTo>
                    <a:lnTo>
                      <a:pt x="322" y="2299"/>
                    </a:lnTo>
                    <a:lnTo>
                      <a:pt x="322" y="2113"/>
                    </a:lnTo>
                    <a:lnTo>
                      <a:pt x="161" y="2020"/>
                    </a:lnTo>
                    <a:lnTo>
                      <a:pt x="0" y="2113"/>
                    </a:lnTo>
                    <a:lnTo>
                      <a:pt x="0" y="2299"/>
                    </a:lnTo>
                    <a:lnTo>
                      <a:pt x="161" y="2393"/>
                    </a:lnTo>
                    <a:close/>
                    <a:moveTo>
                      <a:pt x="161" y="1048"/>
                    </a:moveTo>
                    <a:lnTo>
                      <a:pt x="322" y="955"/>
                    </a:lnTo>
                    <a:lnTo>
                      <a:pt x="322" y="769"/>
                    </a:lnTo>
                    <a:lnTo>
                      <a:pt x="161" y="675"/>
                    </a:lnTo>
                    <a:lnTo>
                      <a:pt x="0" y="769"/>
                    </a:lnTo>
                    <a:lnTo>
                      <a:pt x="0" y="955"/>
                    </a:lnTo>
                    <a:lnTo>
                      <a:pt x="161" y="10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dirty="0">
                  <a:solidFill>
                    <a:prstClr val="white"/>
                  </a:solidFill>
                </a:endParaRPr>
              </a:p>
            </p:txBody>
          </p:sp>
          <p:sp>
            <p:nvSpPr>
              <p:cNvPr id="40" name="Freeform 27">
                <a:extLst>
                  <a:ext uri="{FF2B5EF4-FFF2-40B4-BE49-F238E27FC236}">
                    <a16:creationId xmlns:a16="http://schemas.microsoft.com/office/drawing/2014/main" id="{74172CEF-9D9E-4786-9D45-00CE9C9B98F9}"/>
                  </a:ext>
                </a:extLst>
              </p:cNvPr>
              <p:cNvSpPr>
                <a:spLocks noEditPoints="1"/>
              </p:cNvSpPr>
              <p:nvPr/>
            </p:nvSpPr>
            <p:spPr bwMode="auto">
              <a:xfrm>
                <a:off x="2362" y="441"/>
                <a:ext cx="2960" cy="3437"/>
              </a:xfrm>
              <a:custGeom>
                <a:avLst/>
                <a:gdLst>
                  <a:gd name="T0" fmla="*/ 1395 w 1580"/>
                  <a:gd name="T1" fmla="*/ 753 h 1833"/>
                  <a:gd name="T2" fmla="*/ 1569 w 1580"/>
                  <a:gd name="T3" fmla="*/ 665 h 1833"/>
                  <a:gd name="T4" fmla="*/ 1569 w 1580"/>
                  <a:gd name="T5" fmla="*/ 452 h 1833"/>
                  <a:gd name="T6" fmla="*/ 1243 w 1580"/>
                  <a:gd name="T7" fmla="*/ 452 h 1833"/>
                  <a:gd name="T8" fmla="*/ 1086 w 1580"/>
                  <a:gd name="T9" fmla="*/ 720 h 1833"/>
                  <a:gd name="T10" fmla="*/ 952 w 1580"/>
                  <a:gd name="T11" fmla="*/ 305 h 1833"/>
                  <a:gd name="T12" fmla="*/ 952 w 1580"/>
                  <a:gd name="T13" fmla="*/ 92 h 1833"/>
                  <a:gd name="T14" fmla="*/ 626 w 1580"/>
                  <a:gd name="T15" fmla="*/ 92 h 1833"/>
                  <a:gd name="T16" fmla="*/ 626 w 1580"/>
                  <a:gd name="T17" fmla="*/ 305 h 1833"/>
                  <a:gd name="T18" fmla="*/ 492 w 1580"/>
                  <a:gd name="T19" fmla="*/ 720 h 1833"/>
                  <a:gd name="T20" fmla="*/ 337 w 1580"/>
                  <a:gd name="T21" fmla="*/ 452 h 1833"/>
                  <a:gd name="T22" fmla="*/ 11 w 1580"/>
                  <a:gd name="T23" fmla="*/ 452 h 1833"/>
                  <a:gd name="T24" fmla="*/ 11 w 1580"/>
                  <a:gd name="T25" fmla="*/ 665 h 1833"/>
                  <a:gd name="T26" fmla="*/ 185 w 1580"/>
                  <a:gd name="T27" fmla="*/ 753 h 1833"/>
                  <a:gd name="T28" fmla="*/ 470 w 1580"/>
                  <a:gd name="T29" fmla="*/ 1076 h 1833"/>
                  <a:gd name="T30" fmla="*/ 163 w 1580"/>
                  <a:gd name="T31" fmla="*/ 1081 h 1833"/>
                  <a:gd name="T32" fmla="*/ 0 w 1580"/>
                  <a:gd name="T33" fmla="*/ 1363 h 1833"/>
                  <a:gd name="T34" fmla="*/ 174 w 1580"/>
                  <a:gd name="T35" fmla="*/ 1473 h 1833"/>
                  <a:gd name="T36" fmla="*/ 348 w 1580"/>
                  <a:gd name="T37" fmla="*/ 1363 h 1833"/>
                  <a:gd name="T38" fmla="*/ 767 w 1580"/>
                  <a:gd name="T39" fmla="*/ 1272 h 1833"/>
                  <a:gd name="T40" fmla="*/ 615 w 1580"/>
                  <a:gd name="T41" fmla="*/ 1548 h 1833"/>
                  <a:gd name="T42" fmla="*/ 778 w 1580"/>
                  <a:gd name="T43" fmla="*/ 1830 h 1833"/>
                  <a:gd name="T44" fmla="*/ 952 w 1580"/>
                  <a:gd name="T45" fmla="*/ 1742 h 1833"/>
                  <a:gd name="T46" fmla="*/ 952 w 1580"/>
                  <a:gd name="T47" fmla="*/ 1529 h 1833"/>
                  <a:gd name="T48" fmla="*/ 1086 w 1580"/>
                  <a:gd name="T49" fmla="*/ 1114 h 1833"/>
                  <a:gd name="T50" fmla="*/ 1243 w 1580"/>
                  <a:gd name="T51" fmla="*/ 1382 h 1833"/>
                  <a:gd name="T52" fmla="*/ 1417 w 1580"/>
                  <a:gd name="T53" fmla="*/ 1470 h 1833"/>
                  <a:gd name="T54" fmla="*/ 1580 w 1580"/>
                  <a:gd name="T55" fmla="*/ 1188 h 1833"/>
                  <a:gd name="T56" fmla="*/ 1395 w 1580"/>
                  <a:gd name="T57" fmla="*/ 1081 h 1833"/>
                  <a:gd name="T58" fmla="*/ 1108 w 1580"/>
                  <a:gd name="T59" fmla="*/ 758 h 1833"/>
                  <a:gd name="T60" fmla="*/ 789 w 1580"/>
                  <a:gd name="T61" fmla="*/ 600 h 1833"/>
                  <a:gd name="T62" fmla="*/ 1276 w 1580"/>
                  <a:gd name="T63" fmla="*/ 483 h 1833"/>
                  <a:gd name="T64" fmla="*/ 1536 w 1580"/>
                  <a:gd name="T65" fmla="*/ 634 h 1833"/>
                  <a:gd name="T66" fmla="*/ 1276 w 1580"/>
                  <a:gd name="T67" fmla="*/ 483 h 1833"/>
                  <a:gd name="T68" fmla="*/ 919 w 1580"/>
                  <a:gd name="T69" fmla="*/ 123 h 1833"/>
                  <a:gd name="T70" fmla="*/ 659 w 1580"/>
                  <a:gd name="T71" fmla="*/ 274 h 1833"/>
                  <a:gd name="T72" fmla="*/ 174 w 1580"/>
                  <a:gd name="T73" fmla="*/ 709 h 1833"/>
                  <a:gd name="T74" fmla="*/ 174 w 1580"/>
                  <a:gd name="T75" fmla="*/ 408 h 1833"/>
                  <a:gd name="T76" fmla="*/ 304 w 1580"/>
                  <a:gd name="T77" fmla="*/ 1351 h 1833"/>
                  <a:gd name="T78" fmla="*/ 44 w 1580"/>
                  <a:gd name="T79" fmla="*/ 1200 h 1833"/>
                  <a:gd name="T80" fmla="*/ 304 w 1580"/>
                  <a:gd name="T81" fmla="*/ 1351 h 1833"/>
                  <a:gd name="T82" fmla="*/ 767 w 1580"/>
                  <a:gd name="T83" fmla="*/ 1222 h 1833"/>
                  <a:gd name="T84" fmla="*/ 919 w 1580"/>
                  <a:gd name="T85" fmla="*/ 1711 h 1833"/>
                  <a:gd name="T86" fmla="*/ 659 w 1580"/>
                  <a:gd name="T87" fmla="*/ 1560 h 1833"/>
                  <a:gd name="T88" fmla="*/ 919 w 1580"/>
                  <a:gd name="T89" fmla="*/ 1711 h 1833"/>
                  <a:gd name="T90" fmla="*/ 1064 w 1580"/>
                  <a:gd name="T91" fmla="*/ 784 h 1833"/>
                  <a:gd name="T92" fmla="*/ 1276 w 1580"/>
                  <a:gd name="T93" fmla="*/ 1200 h 1833"/>
                  <a:gd name="T94" fmla="*/ 1536 w 1580"/>
                  <a:gd name="T95" fmla="*/ 1351 h 1833"/>
                  <a:gd name="T96" fmla="*/ 1276 w 1580"/>
                  <a:gd name="T97" fmla="*/ 1200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0" h="1833">
                    <a:moveTo>
                      <a:pt x="1108" y="758"/>
                    </a:moveTo>
                    <a:cubicBezTo>
                      <a:pt x="1254" y="672"/>
                      <a:pt x="1254" y="672"/>
                      <a:pt x="1254" y="672"/>
                    </a:cubicBezTo>
                    <a:cubicBezTo>
                      <a:pt x="1395" y="753"/>
                      <a:pt x="1395" y="753"/>
                      <a:pt x="1395" y="753"/>
                    </a:cubicBezTo>
                    <a:cubicBezTo>
                      <a:pt x="1399" y="755"/>
                      <a:pt x="1403" y="756"/>
                      <a:pt x="1406" y="756"/>
                    </a:cubicBezTo>
                    <a:cubicBezTo>
                      <a:pt x="1410" y="756"/>
                      <a:pt x="1414" y="755"/>
                      <a:pt x="1417" y="753"/>
                    </a:cubicBezTo>
                    <a:cubicBezTo>
                      <a:pt x="1569" y="665"/>
                      <a:pt x="1569" y="665"/>
                      <a:pt x="1569" y="665"/>
                    </a:cubicBezTo>
                    <a:cubicBezTo>
                      <a:pt x="1576" y="661"/>
                      <a:pt x="1580" y="654"/>
                      <a:pt x="1580" y="646"/>
                    </a:cubicBezTo>
                    <a:cubicBezTo>
                      <a:pt x="1580" y="471"/>
                      <a:pt x="1580" y="471"/>
                      <a:pt x="1580" y="471"/>
                    </a:cubicBezTo>
                    <a:cubicBezTo>
                      <a:pt x="1580" y="463"/>
                      <a:pt x="1576" y="456"/>
                      <a:pt x="1569" y="452"/>
                    </a:cubicBezTo>
                    <a:cubicBezTo>
                      <a:pt x="1417" y="364"/>
                      <a:pt x="1417" y="364"/>
                      <a:pt x="1417" y="364"/>
                    </a:cubicBezTo>
                    <a:cubicBezTo>
                      <a:pt x="1411" y="360"/>
                      <a:pt x="1402" y="360"/>
                      <a:pt x="1395" y="364"/>
                    </a:cubicBezTo>
                    <a:cubicBezTo>
                      <a:pt x="1243" y="452"/>
                      <a:pt x="1243" y="452"/>
                      <a:pt x="1243" y="452"/>
                    </a:cubicBezTo>
                    <a:cubicBezTo>
                      <a:pt x="1237" y="456"/>
                      <a:pt x="1232" y="463"/>
                      <a:pt x="1232" y="471"/>
                    </a:cubicBezTo>
                    <a:cubicBezTo>
                      <a:pt x="1232" y="634"/>
                      <a:pt x="1232" y="634"/>
                      <a:pt x="1232" y="634"/>
                    </a:cubicBezTo>
                    <a:cubicBezTo>
                      <a:pt x="1086" y="720"/>
                      <a:pt x="1086" y="720"/>
                      <a:pt x="1086" y="720"/>
                    </a:cubicBezTo>
                    <a:cubicBezTo>
                      <a:pt x="811" y="562"/>
                      <a:pt x="811" y="562"/>
                      <a:pt x="811" y="562"/>
                    </a:cubicBezTo>
                    <a:cubicBezTo>
                      <a:pt x="811" y="387"/>
                      <a:pt x="811" y="387"/>
                      <a:pt x="811" y="387"/>
                    </a:cubicBezTo>
                    <a:cubicBezTo>
                      <a:pt x="952" y="305"/>
                      <a:pt x="952" y="305"/>
                      <a:pt x="952" y="305"/>
                    </a:cubicBezTo>
                    <a:cubicBezTo>
                      <a:pt x="959" y="301"/>
                      <a:pt x="963" y="294"/>
                      <a:pt x="963" y="286"/>
                    </a:cubicBezTo>
                    <a:cubicBezTo>
                      <a:pt x="963" y="111"/>
                      <a:pt x="963" y="111"/>
                      <a:pt x="963" y="111"/>
                    </a:cubicBezTo>
                    <a:cubicBezTo>
                      <a:pt x="963" y="103"/>
                      <a:pt x="959" y="96"/>
                      <a:pt x="952" y="92"/>
                    </a:cubicBezTo>
                    <a:cubicBezTo>
                      <a:pt x="800" y="4"/>
                      <a:pt x="800" y="4"/>
                      <a:pt x="800" y="4"/>
                    </a:cubicBezTo>
                    <a:cubicBezTo>
                      <a:pt x="793" y="0"/>
                      <a:pt x="785" y="0"/>
                      <a:pt x="778" y="4"/>
                    </a:cubicBezTo>
                    <a:cubicBezTo>
                      <a:pt x="626" y="92"/>
                      <a:pt x="626" y="92"/>
                      <a:pt x="626" y="92"/>
                    </a:cubicBezTo>
                    <a:cubicBezTo>
                      <a:pt x="619" y="96"/>
                      <a:pt x="615" y="103"/>
                      <a:pt x="615" y="111"/>
                    </a:cubicBezTo>
                    <a:cubicBezTo>
                      <a:pt x="615" y="286"/>
                      <a:pt x="615" y="286"/>
                      <a:pt x="615" y="286"/>
                    </a:cubicBezTo>
                    <a:cubicBezTo>
                      <a:pt x="615" y="294"/>
                      <a:pt x="619" y="301"/>
                      <a:pt x="626" y="305"/>
                    </a:cubicBezTo>
                    <a:cubicBezTo>
                      <a:pt x="767" y="387"/>
                      <a:pt x="767" y="387"/>
                      <a:pt x="767" y="387"/>
                    </a:cubicBezTo>
                    <a:cubicBezTo>
                      <a:pt x="767" y="562"/>
                      <a:pt x="767" y="562"/>
                      <a:pt x="767" y="562"/>
                    </a:cubicBezTo>
                    <a:cubicBezTo>
                      <a:pt x="492" y="720"/>
                      <a:pt x="492" y="720"/>
                      <a:pt x="492" y="720"/>
                    </a:cubicBezTo>
                    <a:cubicBezTo>
                      <a:pt x="348" y="634"/>
                      <a:pt x="348" y="634"/>
                      <a:pt x="348" y="634"/>
                    </a:cubicBezTo>
                    <a:cubicBezTo>
                      <a:pt x="348" y="471"/>
                      <a:pt x="348" y="471"/>
                      <a:pt x="348" y="471"/>
                    </a:cubicBezTo>
                    <a:cubicBezTo>
                      <a:pt x="348" y="463"/>
                      <a:pt x="344" y="456"/>
                      <a:pt x="337" y="452"/>
                    </a:cubicBezTo>
                    <a:cubicBezTo>
                      <a:pt x="185" y="364"/>
                      <a:pt x="185" y="364"/>
                      <a:pt x="185" y="364"/>
                    </a:cubicBezTo>
                    <a:cubicBezTo>
                      <a:pt x="179" y="360"/>
                      <a:pt x="170" y="360"/>
                      <a:pt x="163" y="364"/>
                    </a:cubicBezTo>
                    <a:cubicBezTo>
                      <a:pt x="11" y="452"/>
                      <a:pt x="11" y="452"/>
                      <a:pt x="11" y="452"/>
                    </a:cubicBezTo>
                    <a:cubicBezTo>
                      <a:pt x="5" y="456"/>
                      <a:pt x="0" y="463"/>
                      <a:pt x="0" y="471"/>
                    </a:cubicBezTo>
                    <a:cubicBezTo>
                      <a:pt x="0" y="646"/>
                      <a:pt x="0" y="646"/>
                      <a:pt x="0" y="646"/>
                    </a:cubicBezTo>
                    <a:cubicBezTo>
                      <a:pt x="0" y="654"/>
                      <a:pt x="5" y="661"/>
                      <a:pt x="11" y="665"/>
                    </a:cubicBezTo>
                    <a:cubicBezTo>
                      <a:pt x="163" y="753"/>
                      <a:pt x="163" y="753"/>
                      <a:pt x="163" y="753"/>
                    </a:cubicBezTo>
                    <a:cubicBezTo>
                      <a:pt x="167" y="755"/>
                      <a:pt x="171" y="756"/>
                      <a:pt x="174" y="756"/>
                    </a:cubicBezTo>
                    <a:cubicBezTo>
                      <a:pt x="178" y="756"/>
                      <a:pt x="182" y="755"/>
                      <a:pt x="185" y="753"/>
                    </a:cubicBezTo>
                    <a:cubicBezTo>
                      <a:pt x="326" y="672"/>
                      <a:pt x="326" y="672"/>
                      <a:pt x="326" y="672"/>
                    </a:cubicBezTo>
                    <a:cubicBezTo>
                      <a:pt x="470" y="758"/>
                      <a:pt x="470" y="758"/>
                      <a:pt x="470" y="758"/>
                    </a:cubicBezTo>
                    <a:cubicBezTo>
                      <a:pt x="470" y="1076"/>
                      <a:pt x="470" y="1076"/>
                      <a:pt x="470" y="1076"/>
                    </a:cubicBezTo>
                    <a:cubicBezTo>
                      <a:pt x="326" y="1162"/>
                      <a:pt x="326" y="1162"/>
                      <a:pt x="326" y="1162"/>
                    </a:cubicBezTo>
                    <a:cubicBezTo>
                      <a:pt x="185" y="1081"/>
                      <a:pt x="185" y="1081"/>
                      <a:pt x="185" y="1081"/>
                    </a:cubicBezTo>
                    <a:cubicBezTo>
                      <a:pt x="179" y="1077"/>
                      <a:pt x="170" y="1077"/>
                      <a:pt x="163" y="1081"/>
                    </a:cubicBezTo>
                    <a:cubicBezTo>
                      <a:pt x="11" y="1169"/>
                      <a:pt x="11" y="1169"/>
                      <a:pt x="11" y="1169"/>
                    </a:cubicBezTo>
                    <a:cubicBezTo>
                      <a:pt x="5" y="1173"/>
                      <a:pt x="0" y="1180"/>
                      <a:pt x="0" y="1188"/>
                    </a:cubicBezTo>
                    <a:cubicBezTo>
                      <a:pt x="0" y="1363"/>
                      <a:pt x="0" y="1363"/>
                      <a:pt x="0" y="1363"/>
                    </a:cubicBezTo>
                    <a:cubicBezTo>
                      <a:pt x="0" y="1371"/>
                      <a:pt x="5" y="1378"/>
                      <a:pt x="11" y="1382"/>
                    </a:cubicBezTo>
                    <a:cubicBezTo>
                      <a:pt x="163" y="1470"/>
                      <a:pt x="163" y="1470"/>
                      <a:pt x="163" y="1470"/>
                    </a:cubicBezTo>
                    <a:cubicBezTo>
                      <a:pt x="167" y="1472"/>
                      <a:pt x="171" y="1473"/>
                      <a:pt x="174" y="1473"/>
                    </a:cubicBezTo>
                    <a:cubicBezTo>
                      <a:pt x="178" y="1473"/>
                      <a:pt x="182" y="1472"/>
                      <a:pt x="185" y="1470"/>
                    </a:cubicBezTo>
                    <a:cubicBezTo>
                      <a:pt x="337" y="1382"/>
                      <a:pt x="337" y="1382"/>
                      <a:pt x="337" y="1382"/>
                    </a:cubicBezTo>
                    <a:cubicBezTo>
                      <a:pt x="344" y="1378"/>
                      <a:pt x="348" y="1371"/>
                      <a:pt x="348" y="1363"/>
                    </a:cubicBezTo>
                    <a:cubicBezTo>
                      <a:pt x="348" y="1200"/>
                      <a:pt x="348" y="1200"/>
                      <a:pt x="348" y="1200"/>
                    </a:cubicBezTo>
                    <a:cubicBezTo>
                      <a:pt x="492" y="1114"/>
                      <a:pt x="492" y="1114"/>
                      <a:pt x="492" y="1114"/>
                    </a:cubicBezTo>
                    <a:cubicBezTo>
                      <a:pt x="767" y="1272"/>
                      <a:pt x="767" y="1272"/>
                      <a:pt x="767" y="1272"/>
                    </a:cubicBezTo>
                    <a:cubicBezTo>
                      <a:pt x="767" y="1447"/>
                      <a:pt x="767" y="1447"/>
                      <a:pt x="767" y="1447"/>
                    </a:cubicBezTo>
                    <a:cubicBezTo>
                      <a:pt x="626" y="1529"/>
                      <a:pt x="626" y="1529"/>
                      <a:pt x="626" y="1529"/>
                    </a:cubicBezTo>
                    <a:cubicBezTo>
                      <a:pt x="619" y="1533"/>
                      <a:pt x="615" y="1540"/>
                      <a:pt x="615" y="1548"/>
                    </a:cubicBezTo>
                    <a:cubicBezTo>
                      <a:pt x="615" y="1723"/>
                      <a:pt x="615" y="1723"/>
                      <a:pt x="615" y="1723"/>
                    </a:cubicBezTo>
                    <a:cubicBezTo>
                      <a:pt x="615" y="1731"/>
                      <a:pt x="619" y="1738"/>
                      <a:pt x="626" y="1742"/>
                    </a:cubicBezTo>
                    <a:cubicBezTo>
                      <a:pt x="778" y="1830"/>
                      <a:pt x="778" y="1830"/>
                      <a:pt x="778" y="1830"/>
                    </a:cubicBezTo>
                    <a:cubicBezTo>
                      <a:pt x="781" y="1832"/>
                      <a:pt x="785" y="1833"/>
                      <a:pt x="789" y="1833"/>
                    </a:cubicBezTo>
                    <a:cubicBezTo>
                      <a:pt x="793" y="1833"/>
                      <a:pt x="797" y="1832"/>
                      <a:pt x="800" y="1830"/>
                    </a:cubicBezTo>
                    <a:cubicBezTo>
                      <a:pt x="952" y="1742"/>
                      <a:pt x="952" y="1742"/>
                      <a:pt x="952" y="1742"/>
                    </a:cubicBezTo>
                    <a:cubicBezTo>
                      <a:pt x="959" y="1738"/>
                      <a:pt x="963" y="1731"/>
                      <a:pt x="963" y="1723"/>
                    </a:cubicBezTo>
                    <a:cubicBezTo>
                      <a:pt x="963" y="1548"/>
                      <a:pt x="963" y="1548"/>
                      <a:pt x="963" y="1548"/>
                    </a:cubicBezTo>
                    <a:cubicBezTo>
                      <a:pt x="963" y="1540"/>
                      <a:pt x="959" y="1533"/>
                      <a:pt x="952" y="1529"/>
                    </a:cubicBezTo>
                    <a:cubicBezTo>
                      <a:pt x="811" y="1447"/>
                      <a:pt x="811" y="1447"/>
                      <a:pt x="811" y="1447"/>
                    </a:cubicBezTo>
                    <a:cubicBezTo>
                      <a:pt x="811" y="1272"/>
                      <a:pt x="811" y="1272"/>
                      <a:pt x="811" y="1272"/>
                    </a:cubicBezTo>
                    <a:cubicBezTo>
                      <a:pt x="1086" y="1114"/>
                      <a:pt x="1086" y="1114"/>
                      <a:pt x="1086" y="1114"/>
                    </a:cubicBezTo>
                    <a:cubicBezTo>
                      <a:pt x="1232" y="1200"/>
                      <a:pt x="1232" y="1200"/>
                      <a:pt x="1232" y="1200"/>
                    </a:cubicBezTo>
                    <a:cubicBezTo>
                      <a:pt x="1232" y="1363"/>
                      <a:pt x="1232" y="1363"/>
                      <a:pt x="1232" y="1363"/>
                    </a:cubicBezTo>
                    <a:cubicBezTo>
                      <a:pt x="1232" y="1371"/>
                      <a:pt x="1237" y="1378"/>
                      <a:pt x="1243" y="1382"/>
                    </a:cubicBezTo>
                    <a:cubicBezTo>
                      <a:pt x="1395" y="1470"/>
                      <a:pt x="1395" y="1470"/>
                      <a:pt x="1395" y="1470"/>
                    </a:cubicBezTo>
                    <a:cubicBezTo>
                      <a:pt x="1399" y="1472"/>
                      <a:pt x="1403" y="1473"/>
                      <a:pt x="1406" y="1473"/>
                    </a:cubicBezTo>
                    <a:cubicBezTo>
                      <a:pt x="1410" y="1473"/>
                      <a:pt x="1414" y="1472"/>
                      <a:pt x="1417" y="1470"/>
                    </a:cubicBezTo>
                    <a:cubicBezTo>
                      <a:pt x="1569" y="1382"/>
                      <a:pt x="1569" y="1382"/>
                      <a:pt x="1569" y="1382"/>
                    </a:cubicBezTo>
                    <a:cubicBezTo>
                      <a:pt x="1576" y="1378"/>
                      <a:pt x="1580" y="1371"/>
                      <a:pt x="1580" y="1363"/>
                    </a:cubicBezTo>
                    <a:cubicBezTo>
                      <a:pt x="1580" y="1188"/>
                      <a:pt x="1580" y="1188"/>
                      <a:pt x="1580" y="1188"/>
                    </a:cubicBezTo>
                    <a:cubicBezTo>
                      <a:pt x="1580" y="1180"/>
                      <a:pt x="1576" y="1173"/>
                      <a:pt x="1569" y="1169"/>
                    </a:cubicBezTo>
                    <a:cubicBezTo>
                      <a:pt x="1417" y="1081"/>
                      <a:pt x="1417" y="1081"/>
                      <a:pt x="1417" y="1081"/>
                    </a:cubicBezTo>
                    <a:cubicBezTo>
                      <a:pt x="1411" y="1077"/>
                      <a:pt x="1402" y="1077"/>
                      <a:pt x="1395" y="1081"/>
                    </a:cubicBezTo>
                    <a:cubicBezTo>
                      <a:pt x="1254" y="1162"/>
                      <a:pt x="1254" y="1162"/>
                      <a:pt x="1254" y="1162"/>
                    </a:cubicBezTo>
                    <a:cubicBezTo>
                      <a:pt x="1108" y="1076"/>
                      <a:pt x="1108" y="1076"/>
                      <a:pt x="1108" y="1076"/>
                    </a:cubicBezTo>
                    <a:lnTo>
                      <a:pt x="1108" y="758"/>
                    </a:lnTo>
                    <a:close/>
                    <a:moveTo>
                      <a:pt x="789" y="892"/>
                    </a:moveTo>
                    <a:cubicBezTo>
                      <a:pt x="536" y="746"/>
                      <a:pt x="536" y="746"/>
                      <a:pt x="536" y="746"/>
                    </a:cubicBezTo>
                    <a:cubicBezTo>
                      <a:pt x="789" y="600"/>
                      <a:pt x="789" y="600"/>
                      <a:pt x="789" y="600"/>
                    </a:cubicBezTo>
                    <a:cubicBezTo>
                      <a:pt x="1042" y="746"/>
                      <a:pt x="1042" y="746"/>
                      <a:pt x="1042" y="746"/>
                    </a:cubicBezTo>
                    <a:lnTo>
                      <a:pt x="789" y="892"/>
                    </a:lnTo>
                    <a:close/>
                    <a:moveTo>
                      <a:pt x="1276" y="483"/>
                    </a:moveTo>
                    <a:cubicBezTo>
                      <a:pt x="1406" y="408"/>
                      <a:pt x="1406" y="408"/>
                      <a:pt x="1406" y="408"/>
                    </a:cubicBezTo>
                    <a:cubicBezTo>
                      <a:pt x="1536" y="483"/>
                      <a:pt x="1536" y="483"/>
                      <a:pt x="1536" y="483"/>
                    </a:cubicBezTo>
                    <a:cubicBezTo>
                      <a:pt x="1536" y="634"/>
                      <a:pt x="1536" y="634"/>
                      <a:pt x="1536" y="634"/>
                    </a:cubicBezTo>
                    <a:cubicBezTo>
                      <a:pt x="1406" y="709"/>
                      <a:pt x="1406" y="709"/>
                      <a:pt x="1406" y="709"/>
                    </a:cubicBezTo>
                    <a:cubicBezTo>
                      <a:pt x="1276" y="634"/>
                      <a:pt x="1276" y="634"/>
                      <a:pt x="1276" y="634"/>
                    </a:cubicBezTo>
                    <a:lnTo>
                      <a:pt x="1276" y="483"/>
                    </a:lnTo>
                    <a:close/>
                    <a:moveTo>
                      <a:pt x="659" y="123"/>
                    </a:moveTo>
                    <a:cubicBezTo>
                      <a:pt x="789" y="48"/>
                      <a:pt x="789" y="48"/>
                      <a:pt x="789" y="48"/>
                    </a:cubicBezTo>
                    <a:cubicBezTo>
                      <a:pt x="919" y="123"/>
                      <a:pt x="919" y="123"/>
                      <a:pt x="919" y="123"/>
                    </a:cubicBezTo>
                    <a:cubicBezTo>
                      <a:pt x="919" y="274"/>
                      <a:pt x="919" y="274"/>
                      <a:pt x="919" y="274"/>
                    </a:cubicBezTo>
                    <a:cubicBezTo>
                      <a:pt x="789" y="349"/>
                      <a:pt x="789" y="349"/>
                      <a:pt x="789" y="349"/>
                    </a:cubicBezTo>
                    <a:cubicBezTo>
                      <a:pt x="659" y="274"/>
                      <a:pt x="659" y="274"/>
                      <a:pt x="659" y="274"/>
                    </a:cubicBezTo>
                    <a:lnTo>
                      <a:pt x="659" y="123"/>
                    </a:lnTo>
                    <a:close/>
                    <a:moveTo>
                      <a:pt x="304" y="634"/>
                    </a:moveTo>
                    <a:cubicBezTo>
                      <a:pt x="174" y="709"/>
                      <a:pt x="174" y="709"/>
                      <a:pt x="174" y="709"/>
                    </a:cubicBezTo>
                    <a:cubicBezTo>
                      <a:pt x="44" y="634"/>
                      <a:pt x="44" y="634"/>
                      <a:pt x="44" y="634"/>
                    </a:cubicBezTo>
                    <a:cubicBezTo>
                      <a:pt x="44" y="483"/>
                      <a:pt x="44" y="483"/>
                      <a:pt x="44" y="483"/>
                    </a:cubicBezTo>
                    <a:cubicBezTo>
                      <a:pt x="174" y="408"/>
                      <a:pt x="174" y="408"/>
                      <a:pt x="174" y="408"/>
                    </a:cubicBezTo>
                    <a:cubicBezTo>
                      <a:pt x="304" y="483"/>
                      <a:pt x="304" y="483"/>
                      <a:pt x="304" y="483"/>
                    </a:cubicBezTo>
                    <a:lnTo>
                      <a:pt x="304" y="634"/>
                    </a:lnTo>
                    <a:close/>
                    <a:moveTo>
                      <a:pt x="304" y="1351"/>
                    </a:moveTo>
                    <a:cubicBezTo>
                      <a:pt x="174" y="1426"/>
                      <a:pt x="174" y="1426"/>
                      <a:pt x="174" y="1426"/>
                    </a:cubicBezTo>
                    <a:cubicBezTo>
                      <a:pt x="44" y="1351"/>
                      <a:pt x="44" y="1351"/>
                      <a:pt x="44" y="1351"/>
                    </a:cubicBezTo>
                    <a:cubicBezTo>
                      <a:pt x="44" y="1200"/>
                      <a:pt x="44" y="1200"/>
                      <a:pt x="44" y="1200"/>
                    </a:cubicBezTo>
                    <a:cubicBezTo>
                      <a:pt x="174" y="1125"/>
                      <a:pt x="174" y="1125"/>
                      <a:pt x="174" y="1125"/>
                    </a:cubicBezTo>
                    <a:cubicBezTo>
                      <a:pt x="304" y="1200"/>
                      <a:pt x="304" y="1200"/>
                      <a:pt x="304" y="1200"/>
                    </a:cubicBezTo>
                    <a:lnTo>
                      <a:pt x="304" y="1351"/>
                    </a:lnTo>
                    <a:close/>
                    <a:moveTo>
                      <a:pt x="514" y="784"/>
                    </a:moveTo>
                    <a:cubicBezTo>
                      <a:pt x="767" y="930"/>
                      <a:pt x="767" y="930"/>
                      <a:pt x="767" y="930"/>
                    </a:cubicBezTo>
                    <a:cubicBezTo>
                      <a:pt x="767" y="1222"/>
                      <a:pt x="767" y="1222"/>
                      <a:pt x="767" y="1222"/>
                    </a:cubicBezTo>
                    <a:cubicBezTo>
                      <a:pt x="514" y="1076"/>
                      <a:pt x="514" y="1076"/>
                      <a:pt x="514" y="1076"/>
                    </a:cubicBezTo>
                    <a:lnTo>
                      <a:pt x="514" y="784"/>
                    </a:lnTo>
                    <a:close/>
                    <a:moveTo>
                      <a:pt x="919" y="1711"/>
                    </a:moveTo>
                    <a:cubicBezTo>
                      <a:pt x="789" y="1786"/>
                      <a:pt x="789" y="1786"/>
                      <a:pt x="789" y="1786"/>
                    </a:cubicBezTo>
                    <a:cubicBezTo>
                      <a:pt x="659" y="1711"/>
                      <a:pt x="659" y="1711"/>
                      <a:pt x="659" y="1711"/>
                    </a:cubicBezTo>
                    <a:cubicBezTo>
                      <a:pt x="659" y="1560"/>
                      <a:pt x="659" y="1560"/>
                      <a:pt x="659" y="1560"/>
                    </a:cubicBezTo>
                    <a:cubicBezTo>
                      <a:pt x="789" y="1485"/>
                      <a:pt x="789" y="1485"/>
                      <a:pt x="789" y="1485"/>
                    </a:cubicBezTo>
                    <a:cubicBezTo>
                      <a:pt x="919" y="1560"/>
                      <a:pt x="919" y="1560"/>
                      <a:pt x="919" y="1560"/>
                    </a:cubicBezTo>
                    <a:lnTo>
                      <a:pt x="919" y="1711"/>
                    </a:lnTo>
                    <a:close/>
                    <a:moveTo>
                      <a:pt x="811" y="1222"/>
                    </a:moveTo>
                    <a:cubicBezTo>
                      <a:pt x="811" y="930"/>
                      <a:pt x="811" y="930"/>
                      <a:pt x="811" y="930"/>
                    </a:cubicBezTo>
                    <a:cubicBezTo>
                      <a:pt x="1064" y="784"/>
                      <a:pt x="1064" y="784"/>
                      <a:pt x="1064" y="784"/>
                    </a:cubicBezTo>
                    <a:cubicBezTo>
                      <a:pt x="1064" y="1076"/>
                      <a:pt x="1064" y="1076"/>
                      <a:pt x="1064" y="1076"/>
                    </a:cubicBezTo>
                    <a:lnTo>
                      <a:pt x="811" y="1222"/>
                    </a:lnTo>
                    <a:close/>
                    <a:moveTo>
                      <a:pt x="1276" y="1200"/>
                    </a:moveTo>
                    <a:cubicBezTo>
                      <a:pt x="1406" y="1125"/>
                      <a:pt x="1406" y="1125"/>
                      <a:pt x="1406" y="1125"/>
                    </a:cubicBezTo>
                    <a:cubicBezTo>
                      <a:pt x="1536" y="1200"/>
                      <a:pt x="1536" y="1200"/>
                      <a:pt x="1536" y="1200"/>
                    </a:cubicBezTo>
                    <a:cubicBezTo>
                      <a:pt x="1536" y="1351"/>
                      <a:pt x="1536" y="1351"/>
                      <a:pt x="1536" y="1351"/>
                    </a:cubicBezTo>
                    <a:cubicBezTo>
                      <a:pt x="1406" y="1426"/>
                      <a:pt x="1406" y="1426"/>
                      <a:pt x="1406" y="1426"/>
                    </a:cubicBezTo>
                    <a:cubicBezTo>
                      <a:pt x="1276" y="1351"/>
                      <a:pt x="1276" y="1351"/>
                      <a:pt x="1276" y="1351"/>
                    </a:cubicBezTo>
                    <a:lnTo>
                      <a:pt x="1276" y="1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dirty="0">
                  <a:solidFill>
                    <a:prstClr val="white"/>
                  </a:solidFill>
                </a:endParaRPr>
              </a:p>
            </p:txBody>
          </p:sp>
        </p:grpSp>
      </p:grpSp>
      <p:grpSp>
        <p:nvGrpSpPr>
          <p:cNvPr id="6" name="Group 5"/>
          <p:cNvGrpSpPr/>
          <p:nvPr/>
        </p:nvGrpSpPr>
        <p:grpSpPr>
          <a:xfrm>
            <a:off x="897583" y="2067624"/>
            <a:ext cx="2513988" cy="1780818"/>
            <a:chOff x="1387453" y="2067624"/>
            <a:chExt cx="2513988" cy="1780818"/>
          </a:xfrm>
        </p:grpSpPr>
        <p:sp>
          <p:nvSpPr>
            <p:cNvPr id="30" name="TextBox 29"/>
            <p:cNvSpPr txBox="1"/>
            <p:nvPr/>
          </p:nvSpPr>
          <p:spPr>
            <a:xfrm>
              <a:off x="1387453" y="3183645"/>
              <a:ext cx="2513988" cy="664797"/>
            </a:xfrm>
            <a:prstGeom prst="rect">
              <a:avLst/>
            </a:prstGeom>
            <a:noFill/>
          </p:spPr>
          <p:txBody>
            <a:bodyPr wrap="square" lIns="0" tIns="0" rIns="0" bIns="0" rtlCol="0" anchor="t">
              <a:spAutoFit/>
            </a:bodyPr>
            <a:lstStyle/>
            <a:p>
              <a:pPr algn="ctr">
                <a:lnSpc>
                  <a:spcPct val="90000"/>
                </a:lnSpc>
                <a:spcAft>
                  <a:spcPts val="600"/>
                </a:spcAft>
              </a:pPr>
              <a:r>
                <a:rPr lang="en-US" sz="2400" dirty="0">
                  <a:solidFill>
                    <a:schemeClr val="bg1"/>
                  </a:solidFill>
                </a:rPr>
                <a:t>Meet changing </a:t>
              </a:r>
              <a:r>
                <a:rPr lang="en-US" sz="2400" dirty="0">
                  <a:solidFill>
                    <a:schemeClr val="accent2"/>
                  </a:solidFill>
                </a:rPr>
                <a:t>customer needs</a:t>
              </a:r>
            </a:p>
          </p:txBody>
        </p:sp>
        <p:grpSp>
          <p:nvGrpSpPr>
            <p:cNvPr id="41" name="Group 40"/>
            <p:cNvGrpSpPr>
              <a:grpSpLocks noChangeAspect="1"/>
            </p:cNvGrpSpPr>
            <p:nvPr/>
          </p:nvGrpSpPr>
          <p:grpSpPr>
            <a:xfrm>
              <a:off x="2031336" y="2067624"/>
              <a:ext cx="1226223" cy="1225040"/>
              <a:chOff x="5273675" y="2606675"/>
              <a:chExt cx="1646238" cy="1644650"/>
            </a:xfrm>
          </p:grpSpPr>
          <p:sp>
            <p:nvSpPr>
              <p:cNvPr id="42" name="AutoShape 3"/>
              <p:cNvSpPr>
                <a:spLocks noChangeAspect="1" noChangeArrowheads="1" noTextEdit="1"/>
              </p:cNvSpPr>
              <p:nvPr/>
            </p:nvSpPr>
            <p:spPr bwMode="auto">
              <a:xfrm>
                <a:off x="5273675"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nvGrpSpPr>
              <p:cNvPr id="43" name="Group 42"/>
              <p:cNvGrpSpPr/>
              <p:nvPr/>
            </p:nvGrpSpPr>
            <p:grpSpPr>
              <a:xfrm>
                <a:off x="5540376" y="2982913"/>
                <a:ext cx="1111397" cy="879475"/>
                <a:chOff x="5540376" y="2982913"/>
                <a:chExt cx="1111397" cy="879475"/>
              </a:xfrm>
            </p:grpSpPr>
            <p:sp>
              <p:nvSpPr>
                <p:cNvPr id="44" name="Freeform 43"/>
                <p:cNvSpPr>
                  <a:spLocks/>
                </p:cNvSpPr>
                <p:nvPr/>
              </p:nvSpPr>
              <p:spPr bwMode="auto">
                <a:xfrm>
                  <a:off x="5927431" y="2982913"/>
                  <a:ext cx="701250" cy="483687"/>
                </a:xfrm>
                <a:custGeom>
                  <a:avLst/>
                  <a:gdLst>
                    <a:gd name="connsiteX0" fmla="*/ 16385 w 701250"/>
                    <a:gd name="connsiteY0" fmla="*/ 213435 h 483687"/>
                    <a:gd name="connsiteX1" fmla="*/ 167177 w 701250"/>
                    <a:gd name="connsiteY1" fmla="*/ 213435 h 483687"/>
                    <a:gd name="connsiteX2" fmla="*/ 182114 w 701250"/>
                    <a:gd name="connsiteY2" fmla="*/ 221248 h 483687"/>
                    <a:gd name="connsiteX3" fmla="*/ 230481 w 701250"/>
                    <a:gd name="connsiteY3" fmla="*/ 347663 h 483687"/>
                    <a:gd name="connsiteX4" fmla="*/ 136592 w 701250"/>
                    <a:gd name="connsiteY4" fmla="*/ 342692 h 483687"/>
                    <a:gd name="connsiteX5" fmla="*/ 13540 w 701250"/>
                    <a:gd name="connsiteY5" fmla="*/ 219827 h 483687"/>
                    <a:gd name="connsiteX6" fmla="*/ 16385 w 701250"/>
                    <a:gd name="connsiteY6" fmla="*/ 213435 h 483687"/>
                    <a:gd name="connsiteX7" fmla="*/ 543604 w 701250"/>
                    <a:gd name="connsiteY7" fmla="*/ 212725 h 483687"/>
                    <a:gd name="connsiteX8" fmla="*/ 688328 w 701250"/>
                    <a:gd name="connsiteY8" fmla="*/ 213438 h 483687"/>
                    <a:gd name="connsiteX9" fmla="*/ 691180 w 701250"/>
                    <a:gd name="connsiteY9" fmla="*/ 219854 h 483687"/>
                    <a:gd name="connsiteX10" fmla="*/ 428823 w 701250"/>
                    <a:gd name="connsiteY10" fmla="*/ 482211 h 483687"/>
                    <a:gd name="connsiteX11" fmla="*/ 422407 w 701250"/>
                    <a:gd name="connsiteY11" fmla="*/ 478646 h 483687"/>
                    <a:gd name="connsiteX12" fmla="*/ 422407 w 701250"/>
                    <a:gd name="connsiteY12" fmla="*/ 477933 h 483687"/>
                    <a:gd name="connsiteX13" fmla="*/ 515087 w 701250"/>
                    <a:gd name="connsiteY13" fmla="*/ 231974 h 483687"/>
                    <a:gd name="connsiteX14" fmla="*/ 543604 w 701250"/>
                    <a:gd name="connsiteY14" fmla="*/ 212725 h 483687"/>
                    <a:gd name="connsiteX15" fmla="*/ 223653 w 701250"/>
                    <a:gd name="connsiteY15" fmla="*/ 212725 h 483687"/>
                    <a:gd name="connsiteX16" fmla="*/ 478608 w 701250"/>
                    <a:gd name="connsiteY16" fmla="*/ 212725 h 483687"/>
                    <a:gd name="connsiteX17" fmla="*/ 482179 w 701250"/>
                    <a:gd name="connsiteY17" fmla="*/ 218436 h 483687"/>
                    <a:gd name="connsiteX18" fmla="*/ 409335 w 701250"/>
                    <a:gd name="connsiteY18" fmla="*/ 411163 h 483687"/>
                    <a:gd name="connsiteX19" fmla="*/ 325064 w 701250"/>
                    <a:gd name="connsiteY19" fmla="*/ 351917 h 483687"/>
                    <a:gd name="connsiteX20" fmla="*/ 269359 w 701250"/>
                    <a:gd name="connsiteY20" fmla="*/ 349062 h 483687"/>
                    <a:gd name="connsiteX21" fmla="*/ 220082 w 701250"/>
                    <a:gd name="connsiteY21" fmla="*/ 218436 h 483687"/>
                    <a:gd name="connsiteX22" fmla="*/ 223653 w 701250"/>
                    <a:gd name="connsiteY22" fmla="*/ 212725 h 483687"/>
                    <a:gd name="connsiteX23" fmla="*/ 313477 w 701250"/>
                    <a:gd name="connsiteY23" fmla="*/ 713 h 483687"/>
                    <a:gd name="connsiteX24" fmla="*/ 388785 w 701250"/>
                    <a:gd name="connsiteY24" fmla="*/ 713 h 483687"/>
                    <a:gd name="connsiteX25" fmla="*/ 405998 w 701250"/>
                    <a:gd name="connsiteY25" fmla="*/ 9988 h 483687"/>
                    <a:gd name="connsiteX26" fmla="*/ 480589 w 701250"/>
                    <a:gd name="connsiteY26" fmla="*/ 170506 h 483687"/>
                    <a:gd name="connsiteX27" fmla="*/ 477003 w 701250"/>
                    <a:gd name="connsiteY27" fmla="*/ 176213 h 483687"/>
                    <a:gd name="connsiteX28" fmla="*/ 225977 w 701250"/>
                    <a:gd name="connsiteY28" fmla="*/ 176213 h 483687"/>
                    <a:gd name="connsiteX29" fmla="*/ 222391 w 701250"/>
                    <a:gd name="connsiteY29" fmla="*/ 170506 h 483687"/>
                    <a:gd name="connsiteX30" fmla="*/ 297699 w 701250"/>
                    <a:gd name="connsiteY30" fmla="*/ 7847 h 483687"/>
                    <a:gd name="connsiteX31" fmla="*/ 313477 w 701250"/>
                    <a:gd name="connsiteY31" fmla="*/ 713 h 483687"/>
                    <a:gd name="connsiteX32" fmla="*/ 446639 w 701250"/>
                    <a:gd name="connsiteY32" fmla="*/ 0 h 483687"/>
                    <a:gd name="connsiteX33" fmla="*/ 535574 w 701250"/>
                    <a:gd name="connsiteY33" fmla="*/ 711 h 483687"/>
                    <a:gd name="connsiteX34" fmla="*/ 553504 w 701250"/>
                    <a:gd name="connsiteY34" fmla="*/ 9957 h 483687"/>
                    <a:gd name="connsiteX35" fmla="*/ 700534 w 701250"/>
                    <a:gd name="connsiteY35" fmla="*/ 169265 h 483687"/>
                    <a:gd name="connsiteX36" fmla="*/ 698382 w 701250"/>
                    <a:gd name="connsiteY36" fmla="*/ 175666 h 483687"/>
                    <a:gd name="connsiteX37" fmla="*/ 689776 w 701250"/>
                    <a:gd name="connsiteY37" fmla="*/ 177089 h 483687"/>
                    <a:gd name="connsiteX38" fmla="*/ 539160 w 701250"/>
                    <a:gd name="connsiteY38" fmla="*/ 177089 h 483687"/>
                    <a:gd name="connsiteX39" fmla="*/ 514057 w 701250"/>
                    <a:gd name="connsiteY39" fmla="*/ 161442 h 483687"/>
                    <a:gd name="connsiteX40" fmla="*/ 443053 w 701250"/>
                    <a:gd name="connsiteY40" fmla="*/ 5689 h 483687"/>
                    <a:gd name="connsiteX41" fmla="*/ 446639 w 701250"/>
                    <a:gd name="connsiteY41" fmla="*/ 0 h 483687"/>
                    <a:gd name="connsiteX42" fmla="*/ 256338 w 701250"/>
                    <a:gd name="connsiteY42" fmla="*/ 0 h 483687"/>
                    <a:gd name="connsiteX43" fmla="*/ 259927 w 701250"/>
                    <a:gd name="connsiteY43" fmla="*/ 5661 h 483687"/>
                    <a:gd name="connsiteX44" fmla="*/ 183857 w 701250"/>
                    <a:gd name="connsiteY44" fmla="*/ 168428 h 483687"/>
                    <a:gd name="connsiteX45" fmla="*/ 172375 w 701250"/>
                    <a:gd name="connsiteY45" fmla="*/ 176213 h 483687"/>
                    <a:gd name="connsiteX46" fmla="*/ 4447 w 701250"/>
                    <a:gd name="connsiteY46" fmla="*/ 176213 h 483687"/>
                    <a:gd name="connsiteX47" fmla="*/ 859 w 701250"/>
                    <a:gd name="connsiteY47" fmla="*/ 169844 h 483687"/>
                    <a:gd name="connsiteX48" fmla="*/ 58988 w 701250"/>
                    <a:gd name="connsiteY48" fmla="*/ 106860 h 483687"/>
                    <a:gd name="connsiteX49" fmla="*/ 147257 w 701250"/>
                    <a:gd name="connsiteY49" fmla="*/ 11323 h 483687"/>
                    <a:gd name="connsiteX50" fmla="*/ 167351 w 701250"/>
                    <a:gd name="connsiteY50" fmla="*/ 708 h 483687"/>
                    <a:gd name="connsiteX51" fmla="*/ 256338 w 701250"/>
                    <a:gd name="connsiteY51" fmla="*/ 0 h 48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1250" h="483687">
                      <a:moveTo>
                        <a:pt x="16385" y="213435"/>
                      </a:moveTo>
                      <a:cubicBezTo>
                        <a:pt x="64752" y="213435"/>
                        <a:pt x="115965" y="212725"/>
                        <a:pt x="167177" y="213435"/>
                      </a:cubicBezTo>
                      <a:cubicBezTo>
                        <a:pt x="172156" y="213435"/>
                        <a:pt x="180691" y="216986"/>
                        <a:pt x="182114" y="221248"/>
                      </a:cubicBezTo>
                      <a:cubicBezTo>
                        <a:pt x="198474" y="263149"/>
                        <a:pt x="214122" y="305761"/>
                        <a:pt x="230481" y="347663"/>
                      </a:cubicBezTo>
                      <a:cubicBezTo>
                        <a:pt x="230481" y="347663"/>
                        <a:pt x="230481" y="347663"/>
                        <a:pt x="136592" y="342692"/>
                      </a:cubicBezTo>
                      <a:cubicBezTo>
                        <a:pt x="96049" y="301500"/>
                        <a:pt x="54794" y="261019"/>
                        <a:pt x="13540" y="219827"/>
                      </a:cubicBezTo>
                      <a:cubicBezTo>
                        <a:pt x="11406" y="217697"/>
                        <a:pt x="12829" y="213435"/>
                        <a:pt x="16385" y="213435"/>
                      </a:cubicBezTo>
                      <a:close/>
                      <a:moveTo>
                        <a:pt x="543604" y="212725"/>
                      </a:moveTo>
                      <a:cubicBezTo>
                        <a:pt x="592083" y="213438"/>
                        <a:pt x="641275" y="213438"/>
                        <a:pt x="688328" y="213438"/>
                      </a:cubicBezTo>
                      <a:cubicBezTo>
                        <a:pt x="691892" y="213438"/>
                        <a:pt x="694031" y="217716"/>
                        <a:pt x="691180" y="219854"/>
                      </a:cubicBezTo>
                      <a:cubicBezTo>
                        <a:pt x="603490" y="307544"/>
                        <a:pt x="515800" y="395947"/>
                        <a:pt x="428823" y="482211"/>
                      </a:cubicBezTo>
                      <a:cubicBezTo>
                        <a:pt x="425972" y="485775"/>
                        <a:pt x="420981" y="482211"/>
                        <a:pt x="422407" y="478646"/>
                      </a:cubicBezTo>
                      <a:cubicBezTo>
                        <a:pt x="422407" y="477933"/>
                        <a:pt x="422407" y="477933"/>
                        <a:pt x="422407" y="477933"/>
                      </a:cubicBezTo>
                      <a:cubicBezTo>
                        <a:pt x="453776" y="396660"/>
                        <a:pt x="485144" y="313960"/>
                        <a:pt x="515087" y="231974"/>
                      </a:cubicBezTo>
                      <a:cubicBezTo>
                        <a:pt x="520791" y="217003"/>
                        <a:pt x="527920" y="212725"/>
                        <a:pt x="543604" y="212725"/>
                      </a:cubicBezTo>
                      <a:close/>
                      <a:moveTo>
                        <a:pt x="223653" y="212725"/>
                      </a:moveTo>
                      <a:cubicBezTo>
                        <a:pt x="223653" y="212725"/>
                        <a:pt x="223653" y="212725"/>
                        <a:pt x="478608" y="212725"/>
                      </a:cubicBezTo>
                      <a:cubicBezTo>
                        <a:pt x="481465" y="212725"/>
                        <a:pt x="482893" y="215580"/>
                        <a:pt x="482179" y="218436"/>
                      </a:cubicBezTo>
                      <a:cubicBezTo>
                        <a:pt x="457898" y="282678"/>
                        <a:pt x="432902" y="346921"/>
                        <a:pt x="409335" y="411163"/>
                      </a:cubicBezTo>
                      <a:cubicBezTo>
                        <a:pt x="395766" y="377614"/>
                        <a:pt x="363629" y="354059"/>
                        <a:pt x="325064" y="351917"/>
                      </a:cubicBezTo>
                      <a:cubicBezTo>
                        <a:pt x="325064" y="351917"/>
                        <a:pt x="325064" y="351917"/>
                        <a:pt x="269359" y="349062"/>
                      </a:cubicBezTo>
                      <a:cubicBezTo>
                        <a:pt x="265789" y="339783"/>
                        <a:pt x="255076" y="311230"/>
                        <a:pt x="220082" y="218436"/>
                      </a:cubicBezTo>
                      <a:cubicBezTo>
                        <a:pt x="219368" y="215580"/>
                        <a:pt x="220797" y="212725"/>
                        <a:pt x="223653" y="212725"/>
                      </a:cubicBezTo>
                      <a:close/>
                      <a:moveTo>
                        <a:pt x="313477" y="713"/>
                      </a:moveTo>
                      <a:cubicBezTo>
                        <a:pt x="338580" y="0"/>
                        <a:pt x="363683" y="0"/>
                        <a:pt x="388785" y="713"/>
                      </a:cubicBezTo>
                      <a:cubicBezTo>
                        <a:pt x="394523" y="713"/>
                        <a:pt x="403130" y="4994"/>
                        <a:pt x="405998" y="9988"/>
                      </a:cubicBezTo>
                      <a:cubicBezTo>
                        <a:pt x="431101" y="62067"/>
                        <a:pt x="454769" y="115573"/>
                        <a:pt x="480589" y="170506"/>
                      </a:cubicBezTo>
                      <a:cubicBezTo>
                        <a:pt x="481306" y="173359"/>
                        <a:pt x="479872" y="176213"/>
                        <a:pt x="477003" y="176213"/>
                      </a:cubicBezTo>
                      <a:cubicBezTo>
                        <a:pt x="477003" y="176213"/>
                        <a:pt x="477003" y="176213"/>
                        <a:pt x="225977" y="176213"/>
                      </a:cubicBezTo>
                      <a:cubicBezTo>
                        <a:pt x="223108" y="176213"/>
                        <a:pt x="220956" y="173359"/>
                        <a:pt x="222391" y="170506"/>
                      </a:cubicBezTo>
                      <a:cubicBezTo>
                        <a:pt x="247493" y="114859"/>
                        <a:pt x="272596" y="60640"/>
                        <a:pt x="297699" y="7847"/>
                      </a:cubicBezTo>
                      <a:cubicBezTo>
                        <a:pt x="299850" y="3567"/>
                        <a:pt x="307740" y="713"/>
                        <a:pt x="313477" y="713"/>
                      </a:cubicBezTo>
                      <a:close/>
                      <a:moveTo>
                        <a:pt x="446639" y="0"/>
                      </a:moveTo>
                      <a:cubicBezTo>
                        <a:pt x="478196" y="0"/>
                        <a:pt x="506885" y="0"/>
                        <a:pt x="535574" y="711"/>
                      </a:cubicBezTo>
                      <a:cubicBezTo>
                        <a:pt x="541311" y="711"/>
                        <a:pt x="549201" y="4978"/>
                        <a:pt x="553504" y="9957"/>
                      </a:cubicBezTo>
                      <a:cubicBezTo>
                        <a:pt x="602275" y="61874"/>
                        <a:pt x="650329" y="115214"/>
                        <a:pt x="700534" y="169265"/>
                      </a:cubicBezTo>
                      <a:cubicBezTo>
                        <a:pt x="701968" y="171399"/>
                        <a:pt x="701251" y="175666"/>
                        <a:pt x="698382" y="175666"/>
                      </a:cubicBezTo>
                      <a:cubicBezTo>
                        <a:pt x="694796" y="176377"/>
                        <a:pt x="691927" y="177089"/>
                        <a:pt x="689776" y="177089"/>
                      </a:cubicBezTo>
                      <a:cubicBezTo>
                        <a:pt x="639570" y="177089"/>
                        <a:pt x="589365" y="176377"/>
                        <a:pt x="539160" y="177089"/>
                      </a:cubicBezTo>
                      <a:cubicBezTo>
                        <a:pt x="526250" y="177800"/>
                        <a:pt x="519078" y="173533"/>
                        <a:pt x="514057" y="161442"/>
                      </a:cubicBezTo>
                      <a:cubicBezTo>
                        <a:pt x="491106" y="110947"/>
                        <a:pt x="467438" y="59741"/>
                        <a:pt x="443053" y="5689"/>
                      </a:cubicBezTo>
                      <a:cubicBezTo>
                        <a:pt x="441618" y="3556"/>
                        <a:pt x="443770" y="0"/>
                        <a:pt x="446639" y="0"/>
                      </a:cubicBezTo>
                      <a:close/>
                      <a:moveTo>
                        <a:pt x="256338" y="0"/>
                      </a:moveTo>
                      <a:cubicBezTo>
                        <a:pt x="259209" y="0"/>
                        <a:pt x="260644" y="3538"/>
                        <a:pt x="259927" y="5661"/>
                      </a:cubicBezTo>
                      <a:cubicBezTo>
                        <a:pt x="233374" y="62276"/>
                        <a:pt x="208974" y="115352"/>
                        <a:pt x="183857" y="168428"/>
                      </a:cubicBezTo>
                      <a:cubicBezTo>
                        <a:pt x="182422" y="171967"/>
                        <a:pt x="176681" y="175505"/>
                        <a:pt x="172375" y="176213"/>
                      </a:cubicBezTo>
                      <a:cubicBezTo>
                        <a:pt x="117834" y="176213"/>
                        <a:pt x="63294" y="176213"/>
                        <a:pt x="4447" y="176213"/>
                      </a:cubicBezTo>
                      <a:cubicBezTo>
                        <a:pt x="859" y="176213"/>
                        <a:pt x="-1294" y="171967"/>
                        <a:pt x="859" y="169844"/>
                      </a:cubicBezTo>
                      <a:cubicBezTo>
                        <a:pt x="22388" y="147198"/>
                        <a:pt x="40329" y="127383"/>
                        <a:pt x="58988" y="106860"/>
                      </a:cubicBezTo>
                      <a:cubicBezTo>
                        <a:pt x="88411" y="74307"/>
                        <a:pt x="117117" y="42461"/>
                        <a:pt x="147257" y="11323"/>
                      </a:cubicBezTo>
                      <a:cubicBezTo>
                        <a:pt x="152281" y="6369"/>
                        <a:pt x="160175" y="708"/>
                        <a:pt x="167351" y="708"/>
                      </a:cubicBezTo>
                      <a:cubicBezTo>
                        <a:pt x="195339" y="0"/>
                        <a:pt x="224045" y="0"/>
                        <a:pt x="256338"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45" name="Freeform 44"/>
                <p:cNvSpPr>
                  <a:spLocks/>
                </p:cNvSpPr>
                <p:nvPr/>
              </p:nvSpPr>
              <p:spPr bwMode="auto">
                <a:xfrm>
                  <a:off x="5540376" y="3351213"/>
                  <a:ext cx="1111397" cy="511175"/>
                </a:xfrm>
                <a:custGeom>
                  <a:avLst/>
                  <a:gdLst>
                    <a:gd name="connsiteX0" fmla="*/ 393061 w 1111397"/>
                    <a:gd name="connsiteY0" fmla="*/ 31750 h 511175"/>
                    <a:gd name="connsiteX1" fmla="*/ 323084 w 1111397"/>
                    <a:gd name="connsiteY1" fmla="*/ 50287 h 511175"/>
                    <a:gd name="connsiteX2" fmla="*/ 31750 w 1111397"/>
                    <a:gd name="connsiteY2" fmla="*/ 215695 h 511175"/>
                    <a:gd name="connsiteX3" fmla="*/ 31750 w 1111397"/>
                    <a:gd name="connsiteY3" fmla="*/ 473075 h 511175"/>
                    <a:gd name="connsiteX4" fmla="*/ 332366 w 1111397"/>
                    <a:gd name="connsiteY4" fmla="*/ 356862 h 511175"/>
                    <a:gd name="connsiteX5" fmla="*/ 417338 w 1111397"/>
                    <a:gd name="connsiteY5" fmla="*/ 341177 h 511175"/>
                    <a:gd name="connsiteX6" fmla="*/ 434476 w 1111397"/>
                    <a:gd name="connsiteY6" fmla="*/ 341177 h 511175"/>
                    <a:gd name="connsiteX7" fmla="*/ 554436 w 1111397"/>
                    <a:gd name="connsiteY7" fmla="*/ 350445 h 511175"/>
                    <a:gd name="connsiteX8" fmla="*/ 601564 w 1111397"/>
                    <a:gd name="connsiteY8" fmla="*/ 351871 h 511175"/>
                    <a:gd name="connsiteX9" fmla="*/ 798642 w 1111397"/>
                    <a:gd name="connsiteY9" fmla="*/ 321927 h 511175"/>
                    <a:gd name="connsiteX10" fmla="*/ 811495 w 1111397"/>
                    <a:gd name="connsiteY10" fmla="*/ 317649 h 511175"/>
                    <a:gd name="connsiteX11" fmla="*/ 1024283 w 1111397"/>
                    <a:gd name="connsiteY11" fmla="*/ 177195 h 511175"/>
                    <a:gd name="connsiteX12" fmla="*/ 1070696 w 1111397"/>
                    <a:gd name="connsiteY12" fmla="*/ 122297 h 511175"/>
                    <a:gd name="connsiteX13" fmla="*/ 1067126 w 1111397"/>
                    <a:gd name="connsiteY13" fmla="*/ 68824 h 511175"/>
                    <a:gd name="connsiteX14" fmla="*/ 1041420 w 1111397"/>
                    <a:gd name="connsiteY14" fmla="*/ 58843 h 511175"/>
                    <a:gd name="connsiteX15" fmla="*/ 1012144 w 1111397"/>
                    <a:gd name="connsiteY15" fmla="*/ 71676 h 511175"/>
                    <a:gd name="connsiteX16" fmla="*/ 963588 w 1111397"/>
                    <a:gd name="connsiteY16" fmla="*/ 125861 h 511175"/>
                    <a:gd name="connsiteX17" fmla="*/ 807211 w 1111397"/>
                    <a:gd name="connsiteY17" fmla="*/ 223538 h 511175"/>
                    <a:gd name="connsiteX18" fmla="*/ 800784 w 1111397"/>
                    <a:gd name="connsiteY18" fmla="*/ 225676 h 511175"/>
                    <a:gd name="connsiteX19" fmla="*/ 717954 w 1111397"/>
                    <a:gd name="connsiteY19" fmla="*/ 237084 h 511175"/>
                    <a:gd name="connsiteX20" fmla="*/ 603706 w 1111397"/>
                    <a:gd name="connsiteY20" fmla="*/ 214982 h 511175"/>
                    <a:gd name="connsiteX21" fmla="*/ 578714 w 1111397"/>
                    <a:gd name="connsiteY21" fmla="*/ 204288 h 511175"/>
                    <a:gd name="connsiteX22" fmla="*/ 553008 w 1111397"/>
                    <a:gd name="connsiteY22" fmla="*/ 160084 h 511175"/>
                    <a:gd name="connsiteX23" fmla="*/ 590139 w 1111397"/>
                    <a:gd name="connsiteY23" fmla="*/ 125148 h 511175"/>
                    <a:gd name="connsiteX24" fmla="*/ 710814 w 1111397"/>
                    <a:gd name="connsiteY24" fmla="*/ 113741 h 511175"/>
                    <a:gd name="connsiteX25" fmla="*/ 740804 w 1111397"/>
                    <a:gd name="connsiteY25" fmla="*/ 80945 h 511175"/>
                    <a:gd name="connsiteX26" fmla="*/ 709386 w 1111397"/>
                    <a:gd name="connsiteY26" fmla="*/ 47435 h 511175"/>
                    <a:gd name="connsiteX27" fmla="*/ 400201 w 1111397"/>
                    <a:gd name="connsiteY27" fmla="*/ 31750 h 511175"/>
                    <a:gd name="connsiteX28" fmla="*/ 393061 w 1111397"/>
                    <a:gd name="connsiteY28" fmla="*/ 31750 h 511175"/>
                    <a:gd name="connsiteX29" fmla="*/ 392823 w 1111397"/>
                    <a:gd name="connsiteY29" fmla="*/ 0 h 511175"/>
                    <a:gd name="connsiteX30" fmla="*/ 401394 w 1111397"/>
                    <a:gd name="connsiteY30" fmla="*/ 0 h 511175"/>
                    <a:gd name="connsiteX31" fmla="*/ 710652 w 1111397"/>
                    <a:gd name="connsiteY31" fmla="*/ 15685 h 511175"/>
                    <a:gd name="connsiteX32" fmla="*/ 772076 w 1111397"/>
                    <a:gd name="connsiteY32" fmla="*/ 80562 h 511175"/>
                    <a:gd name="connsiteX33" fmla="*/ 713509 w 1111397"/>
                    <a:gd name="connsiteY33" fmla="*/ 144726 h 511175"/>
                    <a:gd name="connsiteX34" fmla="*/ 592806 w 1111397"/>
                    <a:gd name="connsiteY34" fmla="*/ 156133 h 511175"/>
                    <a:gd name="connsiteX35" fmla="*/ 589949 w 1111397"/>
                    <a:gd name="connsiteY35" fmla="*/ 174669 h 511175"/>
                    <a:gd name="connsiteX36" fmla="*/ 615661 w 1111397"/>
                    <a:gd name="connsiteY36" fmla="*/ 185363 h 511175"/>
                    <a:gd name="connsiteX37" fmla="*/ 717795 w 1111397"/>
                    <a:gd name="connsiteY37" fmla="*/ 205326 h 511175"/>
                    <a:gd name="connsiteX38" fmla="*/ 792074 w 1111397"/>
                    <a:gd name="connsiteY38" fmla="*/ 194632 h 511175"/>
                    <a:gd name="connsiteX39" fmla="*/ 798502 w 1111397"/>
                    <a:gd name="connsiteY39" fmla="*/ 193206 h 511175"/>
                    <a:gd name="connsiteX40" fmla="*/ 939918 w 1111397"/>
                    <a:gd name="connsiteY40" fmla="*/ 104802 h 511175"/>
                    <a:gd name="connsiteX41" fmla="*/ 988485 w 1111397"/>
                    <a:gd name="connsiteY41" fmla="*/ 50619 h 511175"/>
                    <a:gd name="connsiteX42" fmla="*/ 1041338 w 1111397"/>
                    <a:gd name="connsiteY42" fmla="*/ 27092 h 511175"/>
                    <a:gd name="connsiteX43" fmla="*/ 1088477 w 1111397"/>
                    <a:gd name="connsiteY43" fmla="*/ 44915 h 511175"/>
                    <a:gd name="connsiteX44" fmla="*/ 1094905 w 1111397"/>
                    <a:gd name="connsiteY44" fmla="*/ 141874 h 511175"/>
                    <a:gd name="connsiteX45" fmla="*/ 1047766 w 1111397"/>
                    <a:gd name="connsiteY45" fmla="*/ 196770 h 511175"/>
                    <a:gd name="connsiteX46" fmla="*/ 820643 w 1111397"/>
                    <a:gd name="connsiteY46" fmla="*/ 347200 h 511175"/>
                    <a:gd name="connsiteX47" fmla="*/ 807787 w 1111397"/>
                    <a:gd name="connsiteY47" fmla="*/ 351478 h 511175"/>
                    <a:gd name="connsiteX48" fmla="*/ 601376 w 1111397"/>
                    <a:gd name="connsiteY48" fmla="*/ 382847 h 511175"/>
                    <a:gd name="connsiteX49" fmla="*/ 552095 w 1111397"/>
                    <a:gd name="connsiteY49" fmla="*/ 380708 h 511175"/>
                    <a:gd name="connsiteX50" fmla="*/ 431391 w 1111397"/>
                    <a:gd name="connsiteY50" fmla="*/ 372153 h 511175"/>
                    <a:gd name="connsiteX51" fmla="*/ 417107 w 1111397"/>
                    <a:gd name="connsiteY51" fmla="*/ 372153 h 511175"/>
                    <a:gd name="connsiteX52" fmla="*/ 343542 w 1111397"/>
                    <a:gd name="connsiteY52" fmla="*/ 385698 h 511175"/>
                    <a:gd name="connsiteX53" fmla="*/ 21427 w 1111397"/>
                    <a:gd name="connsiteY53" fmla="*/ 509749 h 511175"/>
                    <a:gd name="connsiteX54" fmla="*/ 15713 w 1111397"/>
                    <a:gd name="connsiteY54" fmla="*/ 511175 h 511175"/>
                    <a:gd name="connsiteX55" fmla="*/ 0 w 1111397"/>
                    <a:gd name="connsiteY55" fmla="*/ 494778 h 511175"/>
                    <a:gd name="connsiteX56" fmla="*/ 0 w 1111397"/>
                    <a:gd name="connsiteY56" fmla="*/ 206039 h 511175"/>
                    <a:gd name="connsiteX57" fmla="*/ 7857 w 1111397"/>
                    <a:gd name="connsiteY57" fmla="*/ 192493 h 511175"/>
                    <a:gd name="connsiteX58" fmla="*/ 307116 w 1111397"/>
                    <a:gd name="connsiteY58" fmla="*/ 22101 h 511175"/>
                    <a:gd name="connsiteX59" fmla="*/ 392823 w 1111397"/>
                    <a:gd name="connsiteY59" fmla="*/ 0 h 5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11397" h="511175">
                      <a:moveTo>
                        <a:pt x="393061" y="31750"/>
                      </a:moveTo>
                      <a:cubicBezTo>
                        <a:pt x="368069" y="31750"/>
                        <a:pt x="344505" y="38167"/>
                        <a:pt x="323084" y="50287"/>
                      </a:cubicBezTo>
                      <a:cubicBezTo>
                        <a:pt x="323084" y="50287"/>
                        <a:pt x="323084" y="50287"/>
                        <a:pt x="31750" y="215695"/>
                      </a:cubicBezTo>
                      <a:cubicBezTo>
                        <a:pt x="31750" y="215695"/>
                        <a:pt x="31750" y="215695"/>
                        <a:pt x="31750" y="473075"/>
                      </a:cubicBezTo>
                      <a:cubicBezTo>
                        <a:pt x="31750" y="473075"/>
                        <a:pt x="31750" y="473075"/>
                        <a:pt x="332366" y="356862"/>
                      </a:cubicBezTo>
                      <a:cubicBezTo>
                        <a:pt x="359500" y="346167"/>
                        <a:pt x="388062" y="341177"/>
                        <a:pt x="417338" y="341177"/>
                      </a:cubicBezTo>
                      <a:cubicBezTo>
                        <a:pt x="423051" y="341177"/>
                        <a:pt x="428763" y="341177"/>
                        <a:pt x="434476" y="341177"/>
                      </a:cubicBezTo>
                      <a:cubicBezTo>
                        <a:pt x="434476" y="341177"/>
                        <a:pt x="434476" y="341177"/>
                        <a:pt x="554436" y="350445"/>
                      </a:cubicBezTo>
                      <a:cubicBezTo>
                        <a:pt x="570146" y="351158"/>
                        <a:pt x="585855" y="351871"/>
                        <a:pt x="601564" y="351871"/>
                      </a:cubicBezTo>
                      <a:cubicBezTo>
                        <a:pt x="668685" y="351871"/>
                        <a:pt x="735092" y="341890"/>
                        <a:pt x="798642" y="321927"/>
                      </a:cubicBezTo>
                      <a:cubicBezTo>
                        <a:pt x="798642" y="321927"/>
                        <a:pt x="798642" y="321927"/>
                        <a:pt x="811495" y="317649"/>
                      </a:cubicBezTo>
                      <a:cubicBezTo>
                        <a:pt x="894325" y="291982"/>
                        <a:pt x="967873" y="243501"/>
                        <a:pt x="1024283" y="177195"/>
                      </a:cubicBezTo>
                      <a:cubicBezTo>
                        <a:pt x="1024283" y="177195"/>
                        <a:pt x="1024283" y="177195"/>
                        <a:pt x="1070696" y="122297"/>
                      </a:cubicBezTo>
                      <a:cubicBezTo>
                        <a:pt x="1084263" y="105898"/>
                        <a:pt x="1082835" y="82371"/>
                        <a:pt x="1067126" y="68824"/>
                      </a:cubicBezTo>
                      <a:cubicBezTo>
                        <a:pt x="1059985" y="61695"/>
                        <a:pt x="1050703" y="58843"/>
                        <a:pt x="1041420" y="58843"/>
                      </a:cubicBezTo>
                      <a:cubicBezTo>
                        <a:pt x="1029995" y="58843"/>
                        <a:pt x="1019999" y="63121"/>
                        <a:pt x="1012144" y="71676"/>
                      </a:cubicBezTo>
                      <a:cubicBezTo>
                        <a:pt x="1012144" y="71676"/>
                        <a:pt x="1012144" y="71676"/>
                        <a:pt x="963588" y="125861"/>
                      </a:cubicBezTo>
                      <a:cubicBezTo>
                        <a:pt x="922173" y="172917"/>
                        <a:pt x="867905" y="206426"/>
                        <a:pt x="807211" y="223538"/>
                      </a:cubicBezTo>
                      <a:cubicBezTo>
                        <a:pt x="807211" y="223538"/>
                        <a:pt x="807211" y="223538"/>
                        <a:pt x="800784" y="225676"/>
                      </a:cubicBezTo>
                      <a:cubicBezTo>
                        <a:pt x="773650" y="232806"/>
                        <a:pt x="746517" y="237084"/>
                        <a:pt x="717954" y="237084"/>
                      </a:cubicBezTo>
                      <a:cubicBezTo>
                        <a:pt x="678682" y="237084"/>
                        <a:pt x="640123" y="229241"/>
                        <a:pt x="603706" y="214982"/>
                      </a:cubicBezTo>
                      <a:cubicBezTo>
                        <a:pt x="603706" y="214982"/>
                        <a:pt x="603706" y="214982"/>
                        <a:pt x="578714" y="204288"/>
                      </a:cubicBezTo>
                      <a:cubicBezTo>
                        <a:pt x="560863" y="197158"/>
                        <a:pt x="550152" y="179334"/>
                        <a:pt x="553008" y="160084"/>
                      </a:cubicBezTo>
                      <a:cubicBezTo>
                        <a:pt x="555865" y="141547"/>
                        <a:pt x="570860" y="127287"/>
                        <a:pt x="590139" y="125148"/>
                      </a:cubicBezTo>
                      <a:cubicBezTo>
                        <a:pt x="590139" y="125148"/>
                        <a:pt x="590139" y="125148"/>
                        <a:pt x="710814" y="113741"/>
                      </a:cubicBezTo>
                      <a:cubicBezTo>
                        <a:pt x="727951" y="111602"/>
                        <a:pt x="740804" y="98056"/>
                        <a:pt x="740804" y="80945"/>
                      </a:cubicBezTo>
                      <a:cubicBezTo>
                        <a:pt x="740804" y="63121"/>
                        <a:pt x="727237" y="48861"/>
                        <a:pt x="709386" y="47435"/>
                      </a:cubicBezTo>
                      <a:cubicBezTo>
                        <a:pt x="709386" y="47435"/>
                        <a:pt x="709386" y="47435"/>
                        <a:pt x="400201" y="31750"/>
                      </a:cubicBezTo>
                      <a:cubicBezTo>
                        <a:pt x="397345" y="31750"/>
                        <a:pt x="395203" y="31750"/>
                        <a:pt x="393061" y="31750"/>
                      </a:cubicBezTo>
                      <a:close/>
                      <a:moveTo>
                        <a:pt x="392823" y="0"/>
                      </a:moveTo>
                      <a:cubicBezTo>
                        <a:pt x="395680" y="0"/>
                        <a:pt x="398537" y="0"/>
                        <a:pt x="401394" y="0"/>
                      </a:cubicBezTo>
                      <a:cubicBezTo>
                        <a:pt x="401394" y="0"/>
                        <a:pt x="401394" y="0"/>
                        <a:pt x="710652" y="15685"/>
                      </a:cubicBezTo>
                      <a:cubicBezTo>
                        <a:pt x="744935" y="17824"/>
                        <a:pt x="772076" y="45628"/>
                        <a:pt x="772076" y="80562"/>
                      </a:cubicBezTo>
                      <a:cubicBezTo>
                        <a:pt x="772076" y="113357"/>
                        <a:pt x="747078" y="141161"/>
                        <a:pt x="713509" y="144726"/>
                      </a:cubicBezTo>
                      <a:cubicBezTo>
                        <a:pt x="713509" y="144726"/>
                        <a:pt x="713509" y="144726"/>
                        <a:pt x="592806" y="156133"/>
                      </a:cubicBezTo>
                      <a:cubicBezTo>
                        <a:pt x="582806" y="156846"/>
                        <a:pt x="580664" y="171105"/>
                        <a:pt x="589949" y="174669"/>
                      </a:cubicBezTo>
                      <a:cubicBezTo>
                        <a:pt x="589949" y="174669"/>
                        <a:pt x="589949" y="174669"/>
                        <a:pt x="615661" y="185363"/>
                      </a:cubicBezTo>
                      <a:cubicBezTo>
                        <a:pt x="648515" y="198196"/>
                        <a:pt x="683512" y="205326"/>
                        <a:pt x="717795" y="205326"/>
                      </a:cubicBezTo>
                      <a:cubicBezTo>
                        <a:pt x="742793" y="205326"/>
                        <a:pt x="767790" y="201761"/>
                        <a:pt x="792074" y="194632"/>
                      </a:cubicBezTo>
                      <a:cubicBezTo>
                        <a:pt x="792074" y="194632"/>
                        <a:pt x="792074" y="194632"/>
                        <a:pt x="798502" y="193206"/>
                      </a:cubicBezTo>
                      <a:cubicBezTo>
                        <a:pt x="853497" y="177521"/>
                        <a:pt x="902779" y="146865"/>
                        <a:pt x="939918" y="104802"/>
                      </a:cubicBezTo>
                      <a:cubicBezTo>
                        <a:pt x="939918" y="104802"/>
                        <a:pt x="939918" y="104802"/>
                        <a:pt x="988485" y="50619"/>
                      </a:cubicBezTo>
                      <a:cubicBezTo>
                        <a:pt x="1002770" y="34934"/>
                        <a:pt x="1022054" y="27092"/>
                        <a:pt x="1041338" y="27092"/>
                      </a:cubicBezTo>
                      <a:cubicBezTo>
                        <a:pt x="1057765" y="27092"/>
                        <a:pt x="1074906" y="32795"/>
                        <a:pt x="1088477" y="44915"/>
                      </a:cubicBezTo>
                      <a:cubicBezTo>
                        <a:pt x="1116331" y="69868"/>
                        <a:pt x="1119188" y="113357"/>
                        <a:pt x="1094905" y="141874"/>
                      </a:cubicBezTo>
                      <a:cubicBezTo>
                        <a:pt x="1094905" y="141874"/>
                        <a:pt x="1094905" y="141874"/>
                        <a:pt x="1047766" y="196770"/>
                      </a:cubicBezTo>
                      <a:cubicBezTo>
                        <a:pt x="987771" y="267351"/>
                        <a:pt x="909207" y="320108"/>
                        <a:pt x="820643" y="347200"/>
                      </a:cubicBezTo>
                      <a:cubicBezTo>
                        <a:pt x="820643" y="347200"/>
                        <a:pt x="820643" y="347200"/>
                        <a:pt x="807787" y="351478"/>
                      </a:cubicBezTo>
                      <a:cubicBezTo>
                        <a:pt x="740650" y="372153"/>
                        <a:pt x="671370" y="382847"/>
                        <a:pt x="601376" y="382847"/>
                      </a:cubicBezTo>
                      <a:cubicBezTo>
                        <a:pt x="584949" y="382847"/>
                        <a:pt x="568522" y="382134"/>
                        <a:pt x="552095" y="380708"/>
                      </a:cubicBezTo>
                      <a:cubicBezTo>
                        <a:pt x="552095" y="380708"/>
                        <a:pt x="552095" y="380708"/>
                        <a:pt x="431391" y="372153"/>
                      </a:cubicBezTo>
                      <a:cubicBezTo>
                        <a:pt x="427106" y="372153"/>
                        <a:pt x="422106" y="372153"/>
                        <a:pt x="417107" y="372153"/>
                      </a:cubicBezTo>
                      <a:cubicBezTo>
                        <a:pt x="392109" y="372153"/>
                        <a:pt x="367111" y="376430"/>
                        <a:pt x="343542" y="385698"/>
                      </a:cubicBezTo>
                      <a:cubicBezTo>
                        <a:pt x="343542" y="385698"/>
                        <a:pt x="343542" y="385698"/>
                        <a:pt x="21427" y="509749"/>
                      </a:cubicBezTo>
                      <a:cubicBezTo>
                        <a:pt x="19999" y="510462"/>
                        <a:pt x="17856" y="511175"/>
                        <a:pt x="15713" y="511175"/>
                      </a:cubicBezTo>
                      <a:cubicBezTo>
                        <a:pt x="7142" y="511175"/>
                        <a:pt x="0" y="504046"/>
                        <a:pt x="0" y="494778"/>
                      </a:cubicBezTo>
                      <a:cubicBezTo>
                        <a:pt x="0" y="494778"/>
                        <a:pt x="0" y="494778"/>
                        <a:pt x="0" y="206039"/>
                      </a:cubicBezTo>
                      <a:cubicBezTo>
                        <a:pt x="0" y="200335"/>
                        <a:pt x="2857" y="195345"/>
                        <a:pt x="7857" y="192493"/>
                      </a:cubicBezTo>
                      <a:cubicBezTo>
                        <a:pt x="7857" y="192493"/>
                        <a:pt x="7857" y="192493"/>
                        <a:pt x="307116" y="22101"/>
                      </a:cubicBezTo>
                      <a:cubicBezTo>
                        <a:pt x="333543" y="7842"/>
                        <a:pt x="362826" y="0"/>
                        <a:pt x="39282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grpSp>
        </p:grpSp>
      </p:grpSp>
      <p:grpSp>
        <p:nvGrpSpPr>
          <p:cNvPr id="5" name="Group 4"/>
          <p:cNvGrpSpPr/>
          <p:nvPr/>
        </p:nvGrpSpPr>
        <p:grpSpPr>
          <a:xfrm>
            <a:off x="2423561" y="4472958"/>
            <a:ext cx="2581621" cy="2011279"/>
            <a:chOff x="3240011" y="4200808"/>
            <a:chExt cx="2581621" cy="2011279"/>
          </a:xfrm>
        </p:grpSpPr>
        <p:sp>
          <p:nvSpPr>
            <p:cNvPr id="31" name="TextBox 30"/>
            <p:cNvSpPr txBox="1"/>
            <p:nvPr/>
          </p:nvSpPr>
          <p:spPr>
            <a:xfrm>
              <a:off x="3240011" y="5214891"/>
              <a:ext cx="2581621" cy="997196"/>
            </a:xfrm>
            <a:prstGeom prst="rect">
              <a:avLst/>
            </a:prstGeom>
            <a:noFill/>
            <a:ln>
              <a:noFill/>
            </a:ln>
          </p:spPr>
          <p:txBody>
            <a:bodyPr wrap="square" lIns="0" tIns="0" rIns="0" bIns="0" rtlCol="0" anchor="t">
              <a:spAutoFit/>
            </a:bodyPr>
            <a:lstStyle/>
            <a:p>
              <a:pPr algn="ctr">
                <a:lnSpc>
                  <a:spcPct val="90000"/>
                </a:lnSpc>
                <a:spcAft>
                  <a:spcPts val="600"/>
                </a:spcAft>
              </a:pPr>
              <a:r>
                <a:rPr lang="en-US" sz="2400" dirty="0">
                  <a:solidFill>
                    <a:schemeClr val="bg1"/>
                  </a:solidFill>
                </a:rPr>
                <a:t>Maintain</a:t>
              </a:r>
              <a:r>
                <a:rPr lang="en-US" sz="2400" dirty="0">
                  <a:solidFill>
                    <a:srgbClr val="EEB500"/>
                  </a:solidFill>
                </a:rPr>
                <a:t> sustainable</a:t>
              </a:r>
              <a:r>
                <a:rPr lang="en-US" sz="2400" dirty="0">
                  <a:solidFill>
                    <a:srgbClr val="FFFFFF"/>
                  </a:solidFill>
                </a:rPr>
                <a:t> cost structure </a:t>
              </a:r>
            </a:p>
          </p:txBody>
        </p:sp>
        <p:grpSp>
          <p:nvGrpSpPr>
            <p:cNvPr id="46" name="bcgIcons_Sale">
              <a:extLst>
                <a:ext uri="{FF2B5EF4-FFF2-40B4-BE49-F238E27FC236}">
                  <a16:creationId xmlns:a16="http://schemas.microsoft.com/office/drawing/2014/main" id="{564DFB8A-E59E-4C10-98E5-ADC90BF4B7C0}"/>
                </a:ext>
              </a:extLst>
            </p:cNvPr>
            <p:cNvGrpSpPr>
              <a:grpSpLocks noChangeAspect="1"/>
            </p:cNvGrpSpPr>
            <p:nvPr/>
          </p:nvGrpSpPr>
          <p:grpSpPr bwMode="auto">
            <a:xfrm>
              <a:off x="4039237" y="4200808"/>
              <a:ext cx="983168" cy="984079"/>
              <a:chOff x="1682" y="0"/>
              <a:chExt cx="4316" cy="4320"/>
            </a:xfrm>
          </p:grpSpPr>
          <p:sp>
            <p:nvSpPr>
              <p:cNvPr id="47" name="AutoShape 3">
                <a:extLst>
                  <a:ext uri="{FF2B5EF4-FFF2-40B4-BE49-F238E27FC236}">
                    <a16:creationId xmlns:a16="http://schemas.microsoft.com/office/drawing/2014/main" id="{D577EA19-0231-4C1B-A5D2-7AC1B4822E93}"/>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8" name="Freeform 5">
                <a:extLst>
                  <a:ext uri="{FF2B5EF4-FFF2-40B4-BE49-F238E27FC236}">
                    <a16:creationId xmlns:a16="http://schemas.microsoft.com/office/drawing/2014/main" id="{7FF95ECB-C8E3-4C8D-B2B2-47F5C123961A}"/>
                  </a:ext>
                </a:extLst>
              </p:cNvPr>
              <p:cNvSpPr>
                <a:spLocks noEditPoints="1"/>
              </p:cNvSpPr>
              <p:nvPr/>
            </p:nvSpPr>
            <p:spPr bwMode="auto">
              <a:xfrm>
                <a:off x="2394" y="677"/>
                <a:ext cx="2894" cy="2966"/>
              </a:xfrm>
              <a:custGeom>
                <a:avLst/>
                <a:gdLst>
                  <a:gd name="T0" fmla="*/ 704 w 1545"/>
                  <a:gd name="T1" fmla="*/ 1582 h 1582"/>
                  <a:gd name="T2" fmla="*/ 674 w 1545"/>
                  <a:gd name="T3" fmla="*/ 1571 h 1582"/>
                  <a:gd name="T4" fmla="*/ 15 w 1545"/>
                  <a:gd name="T5" fmla="*/ 959 h 1582"/>
                  <a:gd name="T6" fmla="*/ 1 w 1545"/>
                  <a:gd name="T7" fmla="*/ 929 h 1582"/>
                  <a:gd name="T8" fmla="*/ 12 w 1545"/>
                  <a:gd name="T9" fmla="*/ 897 h 1582"/>
                  <a:gd name="T10" fmla="*/ 717 w 1545"/>
                  <a:gd name="T11" fmla="*/ 136 h 1582"/>
                  <a:gd name="T12" fmla="*/ 727 w 1545"/>
                  <a:gd name="T13" fmla="*/ 130 h 1582"/>
                  <a:gd name="T14" fmla="*/ 1136 w 1545"/>
                  <a:gd name="T15" fmla="*/ 4 h 1582"/>
                  <a:gd name="T16" fmla="*/ 1139 w 1545"/>
                  <a:gd name="T17" fmla="*/ 3 h 1582"/>
                  <a:gd name="T18" fmla="*/ 1180 w 1545"/>
                  <a:gd name="T19" fmla="*/ 13 h 1582"/>
                  <a:gd name="T20" fmla="*/ 1529 w 1545"/>
                  <a:gd name="T21" fmla="*/ 336 h 1582"/>
                  <a:gd name="T22" fmla="*/ 1542 w 1545"/>
                  <a:gd name="T23" fmla="*/ 379 h 1582"/>
                  <a:gd name="T24" fmla="*/ 1542 w 1545"/>
                  <a:gd name="T25" fmla="*/ 380 h 1582"/>
                  <a:gd name="T26" fmla="*/ 1447 w 1545"/>
                  <a:gd name="T27" fmla="*/ 797 h 1582"/>
                  <a:gd name="T28" fmla="*/ 1441 w 1545"/>
                  <a:gd name="T29" fmla="*/ 807 h 1582"/>
                  <a:gd name="T30" fmla="*/ 736 w 1545"/>
                  <a:gd name="T31" fmla="*/ 1568 h 1582"/>
                  <a:gd name="T32" fmla="*/ 706 w 1545"/>
                  <a:gd name="T33" fmla="*/ 1582 h 1582"/>
                  <a:gd name="T34" fmla="*/ 704 w 1545"/>
                  <a:gd name="T35" fmla="*/ 1582 h 1582"/>
                  <a:gd name="T36" fmla="*/ 704 w 1545"/>
                  <a:gd name="T37" fmla="*/ 1538 h 1582"/>
                  <a:gd name="T38" fmla="*/ 704 w 1545"/>
                  <a:gd name="T39" fmla="*/ 1538 h 1582"/>
                  <a:gd name="T40" fmla="*/ 704 w 1545"/>
                  <a:gd name="T41" fmla="*/ 1538 h 1582"/>
                  <a:gd name="T42" fmla="*/ 746 w 1545"/>
                  <a:gd name="T43" fmla="*/ 171 h 1582"/>
                  <a:gd name="T44" fmla="*/ 45 w 1545"/>
                  <a:gd name="T45" fmla="*/ 927 h 1582"/>
                  <a:gd name="T46" fmla="*/ 704 w 1545"/>
                  <a:gd name="T47" fmla="*/ 1538 h 1582"/>
                  <a:gd name="T48" fmla="*/ 1405 w 1545"/>
                  <a:gd name="T49" fmla="*/ 782 h 1582"/>
                  <a:gd name="T50" fmla="*/ 1499 w 1545"/>
                  <a:gd name="T51" fmla="*/ 371 h 1582"/>
                  <a:gd name="T52" fmla="*/ 1499 w 1545"/>
                  <a:gd name="T53" fmla="*/ 369 h 1582"/>
                  <a:gd name="T54" fmla="*/ 1151 w 1545"/>
                  <a:gd name="T55" fmla="*/ 46 h 1582"/>
                  <a:gd name="T56" fmla="*/ 1147 w 1545"/>
                  <a:gd name="T57" fmla="*/ 46 h 1582"/>
                  <a:gd name="T58" fmla="*/ 746 w 1545"/>
                  <a:gd name="T59" fmla="*/ 171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5" h="1582">
                    <a:moveTo>
                      <a:pt x="704" y="1582"/>
                    </a:moveTo>
                    <a:cubicBezTo>
                      <a:pt x="693" y="1582"/>
                      <a:pt x="682" y="1578"/>
                      <a:pt x="674" y="1571"/>
                    </a:cubicBezTo>
                    <a:cubicBezTo>
                      <a:pt x="15" y="959"/>
                      <a:pt x="15" y="959"/>
                      <a:pt x="15" y="959"/>
                    </a:cubicBezTo>
                    <a:cubicBezTo>
                      <a:pt x="6" y="951"/>
                      <a:pt x="1" y="941"/>
                      <a:pt x="1" y="929"/>
                    </a:cubicBezTo>
                    <a:cubicBezTo>
                      <a:pt x="0" y="917"/>
                      <a:pt x="4" y="906"/>
                      <a:pt x="12" y="897"/>
                    </a:cubicBezTo>
                    <a:cubicBezTo>
                      <a:pt x="717" y="136"/>
                      <a:pt x="717" y="136"/>
                      <a:pt x="717" y="136"/>
                    </a:cubicBezTo>
                    <a:cubicBezTo>
                      <a:pt x="720" y="134"/>
                      <a:pt x="723" y="132"/>
                      <a:pt x="727" y="130"/>
                    </a:cubicBezTo>
                    <a:cubicBezTo>
                      <a:pt x="1136" y="4"/>
                      <a:pt x="1136" y="4"/>
                      <a:pt x="1136" y="4"/>
                    </a:cubicBezTo>
                    <a:cubicBezTo>
                      <a:pt x="1137" y="3"/>
                      <a:pt x="1138" y="3"/>
                      <a:pt x="1139" y="3"/>
                    </a:cubicBezTo>
                    <a:cubicBezTo>
                      <a:pt x="1150" y="1"/>
                      <a:pt x="1166" y="0"/>
                      <a:pt x="1180" y="13"/>
                    </a:cubicBezTo>
                    <a:cubicBezTo>
                      <a:pt x="1529" y="336"/>
                      <a:pt x="1529" y="336"/>
                      <a:pt x="1529" y="336"/>
                    </a:cubicBezTo>
                    <a:cubicBezTo>
                      <a:pt x="1540" y="347"/>
                      <a:pt x="1545" y="363"/>
                      <a:pt x="1542" y="379"/>
                    </a:cubicBezTo>
                    <a:cubicBezTo>
                      <a:pt x="1542" y="380"/>
                      <a:pt x="1542" y="380"/>
                      <a:pt x="1542" y="380"/>
                    </a:cubicBezTo>
                    <a:cubicBezTo>
                      <a:pt x="1447" y="797"/>
                      <a:pt x="1447" y="797"/>
                      <a:pt x="1447" y="797"/>
                    </a:cubicBezTo>
                    <a:cubicBezTo>
                      <a:pt x="1446" y="801"/>
                      <a:pt x="1444" y="805"/>
                      <a:pt x="1441" y="807"/>
                    </a:cubicBezTo>
                    <a:cubicBezTo>
                      <a:pt x="736" y="1568"/>
                      <a:pt x="736" y="1568"/>
                      <a:pt x="736" y="1568"/>
                    </a:cubicBezTo>
                    <a:cubicBezTo>
                      <a:pt x="728" y="1577"/>
                      <a:pt x="718" y="1582"/>
                      <a:pt x="706" y="1582"/>
                    </a:cubicBezTo>
                    <a:cubicBezTo>
                      <a:pt x="705" y="1582"/>
                      <a:pt x="705" y="1582"/>
                      <a:pt x="704" y="1582"/>
                    </a:cubicBezTo>
                    <a:close/>
                    <a:moveTo>
                      <a:pt x="704" y="1538"/>
                    </a:moveTo>
                    <a:cubicBezTo>
                      <a:pt x="704" y="1538"/>
                      <a:pt x="704" y="1538"/>
                      <a:pt x="704" y="1538"/>
                    </a:cubicBezTo>
                    <a:cubicBezTo>
                      <a:pt x="704" y="1538"/>
                      <a:pt x="704" y="1538"/>
                      <a:pt x="704" y="1538"/>
                    </a:cubicBezTo>
                    <a:close/>
                    <a:moveTo>
                      <a:pt x="746" y="171"/>
                    </a:moveTo>
                    <a:cubicBezTo>
                      <a:pt x="45" y="927"/>
                      <a:pt x="45" y="927"/>
                      <a:pt x="45" y="927"/>
                    </a:cubicBezTo>
                    <a:cubicBezTo>
                      <a:pt x="704" y="1538"/>
                      <a:pt x="704" y="1538"/>
                      <a:pt x="704" y="1538"/>
                    </a:cubicBezTo>
                    <a:cubicBezTo>
                      <a:pt x="1405" y="782"/>
                      <a:pt x="1405" y="782"/>
                      <a:pt x="1405" y="782"/>
                    </a:cubicBezTo>
                    <a:cubicBezTo>
                      <a:pt x="1499" y="371"/>
                      <a:pt x="1499" y="371"/>
                      <a:pt x="1499" y="371"/>
                    </a:cubicBezTo>
                    <a:cubicBezTo>
                      <a:pt x="1499" y="370"/>
                      <a:pt x="1499" y="369"/>
                      <a:pt x="1499" y="369"/>
                    </a:cubicBezTo>
                    <a:cubicBezTo>
                      <a:pt x="1151" y="46"/>
                      <a:pt x="1151" y="46"/>
                      <a:pt x="1151" y="46"/>
                    </a:cubicBezTo>
                    <a:cubicBezTo>
                      <a:pt x="1150" y="46"/>
                      <a:pt x="1149" y="46"/>
                      <a:pt x="1147" y="46"/>
                    </a:cubicBezTo>
                    <a:lnTo>
                      <a:pt x="746" y="1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9" name="Freeform 6">
                <a:extLst>
                  <a:ext uri="{FF2B5EF4-FFF2-40B4-BE49-F238E27FC236}">
                    <a16:creationId xmlns:a16="http://schemas.microsoft.com/office/drawing/2014/main" id="{45C49935-0D7D-4E8A-B347-75ECBE6F51A6}"/>
                  </a:ext>
                </a:extLst>
              </p:cNvPr>
              <p:cNvSpPr>
                <a:spLocks noEditPoints="1"/>
              </p:cNvSpPr>
              <p:nvPr/>
            </p:nvSpPr>
            <p:spPr bwMode="auto">
              <a:xfrm>
                <a:off x="2589" y="849"/>
                <a:ext cx="2527" cy="2601"/>
              </a:xfrm>
              <a:custGeom>
                <a:avLst/>
                <a:gdLst>
                  <a:gd name="T0" fmla="*/ 524 w 1349"/>
                  <a:gd name="T1" fmla="*/ 640 h 1387"/>
                  <a:gd name="T2" fmla="*/ 520 w 1349"/>
                  <a:gd name="T3" fmla="*/ 541 h 1387"/>
                  <a:gd name="T4" fmla="*/ 571 w 1349"/>
                  <a:gd name="T5" fmla="*/ 519 h 1387"/>
                  <a:gd name="T6" fmla="*/ 619 w 1349"/>
                  <a:gd name="T7" fmla="*/ 537 h 1387"/>
                  <a:gd name="T8" fmla="*/ 641 w 1349"/>
                  <a:gd name="T9" fmla="*/ 586 h 1387"/>
                  <a:gd name="T10" fmla="*/ 622 w 1349"/>
                  <a:gd name="T11" fmla="*/ 636 h 1387"/>
                  <a:gd name="T12" fmla="*/ 524 w 1349"/>
                  <a:gd name="T13" fmla="*/ 640 h 1387"/>
                  <a:gd name="T14" fmla="*/ 589 w 1349"/>
                  <a:gd name="T15" fmla="*/ 955 h 1387"/>
                  <a:gd name="T16" fmla="*/ 537 w 1349"/>
                  <a:gd name="T17" fmla="*/ 977 h 1387"/>
                  <a:gd name="T18" fmla="*/ 519 w 1349"/>
                  <a:gd name="T19" fmla="*/ 1028 h 1387"/>
                  <a:gd name="T20" fmla="*/ 541 w 1349"/>
                  <a:gd name="T21" fmla="*/ 1076 h 1387"/>
                  <a:gd name="T22" fmla="*/ 640 w 1349"/>
                  <a:gd name="T23" fmla="*/ 1072 h 1387"/>
                  <a:gd name="T24" fmla="*/ 636 w 1349"/>
                  <a:gd name="T25" fmla="*/ 974 h 1387"/>
                  <a:gd name="T26" fmla="*/ 589 w 1349"/>
                  <a:gd name="T27" fmla="*/ 955 h 1387"/>
                  <a:gd name="T28" fmla="*/ 1349 w 1349"/>
                  <a:gd name="T29" fmla="*/ 292 h 1387"/>
                  <a:gd name="T30" fmla="*/ 1263 w 1349"/>
                  <a:gd name="T31" fmla="*/ 669 h 1387"/>
                  <a:gd name="T32" fmla="*/ 598 w 1349"/>
                  <a:gd name="T33" fmla="*/ 1387 h 1387"/>
                  <a:gd name="T34" fmla="*/ 0 w 1349"/>
                  <a:gd name="T35" fmla="*/ 833 h 1387"/>
                  <a:gd name="T36" fmla="*/ 665 w 1349"/>
                  <a:gd name="T37" fmla="*/ 115 h 1387"/>
                  <a:gd name="T38" fmla="*/ 1035 w 1349"/>
                  <a:gd name="T39" fmla="*/ 0 h 1387"/>
                  <a:gd name="T40" fmla="*/ 1349 w 1349"/>
                  <a:gd name="T41" fmla="*/ 292 h 1387"/>
                  <a:gd name="T42" fmla="*/ 494 w 1349"/>
                  <a:gd name="T43" fmla="*/ 672 h 1387"/>
                  <a:gd name="T44" fmla="*/ 571 w 1349"/>
                  <a:gd name="T45" fmla="*/ 703 h 1387"/>
                  <a:gd name="T46" fmla="*/ 655 w 1349"/>
                  <a:gd name="T47" fmla="*/ 666 h 1387"/>
                  <a:gd name="T48" fmla="*/ 685 w 1349"/>
                  <a:gd name="T49" fmla="*/ 584 h 1387"/>
                  <a:gd name="T50" fmla="*/ 649 w 1349"/>
                  <a:gd name="T51" fmla="*/ 505 h 1387"/>
                  <a:gd name="T52" fmla="*/ 567 w 1349"/>
                  <a:gd name="T53" fmla="*/ 475 h 1387"/>
                  <a:gd name="T54" fmla="*/ 488 w 1349"/>
                  <a:gd name="T55" fmla="*/ 511 h 1387"/>
                  <a:gd name="T56" fmla="*/ 494 w 1349"/>
                  <a:gd name="T57" fmla="*/ 672 h 1387"/>
                  <a:gd name="T58" fmla="*/ 666 w 1349"/>
                  <a:gd name="T59" fmla="*/ 941 h 1387"/>
                  <a:gd name="T60" fmla="*/ 505 w 1349"/>
                  <a:gd name="T61" fmla="*/ 947 h 1387"/>
                  <a:gd name="T62" fmla="*/ 475 w 1349"/>
                  <a:gd name="T63" fmla="*/ 1029 h 1387"/>
                  <a:gd name="T64" fmla="*/ 511 w 1349"/>
                  <a:gd name="T65" fmla="*/ 1108 h 1387"/>
                  <a:gd name="T66" fmla="*/ 589 w 1349"/>
                  <a:gd name="T67" fmla="*/ 1139 h 1387"/>
                  <a:gd name="T68" fmla="*/ 593 w 1349"/>
                  <a:gd name="T69" fmla="*/ 1139 h 1387"/>
                  <a:gd name="T70" fmla="*/ 672 w 1349"/>
                  <a:gd name="T71" fmla="*/ 1102 h 1387"/>
                  <a:gd name="T72" fmla="*/ 666 w 1349"/>
                  <a:gd name="T73" fmla="*/ 941 h 1387"/>
                  <a:gd name="T74" fmla="*/ 945 w 1349"/>
                  <a:gd name="T75" fmla="*/ 766 h 1387"/>
                  <a:gd name="T76" fmla="*/ 921 w 1349"/>
                  <a:gd name="T77" fmla="*/ 746 h 1387"/>
                  <a:gd name="T78" fmla="*/ 248 w 1349"/>
                  <a:gd name="T79" fmla="*/ 809 h 1387"/>
                  <a:gd name="T80" fmla="*/ 228 w 1349"/>
                  <a:gd name="T81" fmla="*/ 833 h 1387"/>
                  <a:gd name="T82" fmla="*/ 250 w 1349"/>
                  <a:gd name="T83" fmla="*/ 853 h 1387"/>
                  <a:gd name="T84" fmla="*/ 252 w 1349"/>
                  <a:gd name="T85" fmla="*/ 853 h 1387"/>
                  <a:gd name="T86" fmla="*/ 925 w 1349"/>
                  <a:gd name="T87" fmla="*/ 790 h 1387"/>
                  <a:gd name="T88" fmla="*/ 945 w 1349"/>
                  <a:gd name="T89" fmla="*/ 766 h 1387"/>
                  <a:gd name="T90" fmla="*/ 1137 w 1349"/>
                  <a:gd name="T91" fmla="*/ 206 h 1387"/>
                  <a:gd name="T92" fmla="*/ 1018 w 1349"/>
                  <a:gd name="T93" fmla="*/ 210 h 1387"/>
                  <a:gd name="T94" fmla="*/ 1023 w 1349"/>
                  <a:gd name="T95" fmla="*/ 329 h 1387"/>
                  <a:gd name="T96" fmla="*/ 1141 w 1349"/>
                  <a:gd name="T97" fmla="*/ 325 h 1387"/>
                  <a:gd name="T98" fmla="*/ 1137 w 1349"/>
                  <a:gd name="T99" fmla="*/ 20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9" h="1387">
                    <a:moveTo>
                      <a:pt x="524" y="640"/>
                    </a:moveTo>
                    <a:cubicBezTo>
                      <a:pt x="495" y="614"/>
                      <a:pt x="494" y="569"/>
                      <a:pt x="520" y="541"/>
                    </a:cubicBezTo>
                    <a:cubicBezTo>
                      <a:pt x="534" y="526"/>
                      <a:pt x="552" y="519"/>
                      <a:pt x="571" y="519"/>
                    </a:cubicBezTo>
                    <a:cubicBezTo>
                      <a:pt x="588" y="519"/>
                      <a:pt x="605" y="525"/>
                      <a:pt x="619" y="537"/>
                    </a:cubicBezTo>
                    <a:cubicBezTo>
                      <a:pt x="632" y="550"/>
                      <a:pt x="640" y="567"/>
                      <a:pt x="641" y="586"/>
                    </a:cubicBezTo>
                    <a:cubicBezTo>
                      <a:pt x="642" y="605"/>
                      <a:pt x="635" y="623"/>
                      <a:pt x="622" y="636"/>
                    </a:cubicBezTo>
                    <a:cubicBezTo>
                      <a:pt x="596" y="665"/>
                      <a:pt x="552" y="666"/>
                      <a:pt x="524" y="640"/>
                    </a:cubicBezTo>
                    <a:close/>
                    <a:moveTo>
                      <a:pt x="589" y="955"/>
                    </a:moveTo>
                    <a:cubicBezTo>
                      <a:pt x="570" y="955"/>
                      <a:pt x="551" y="962"/>
                      <a:pt x="537" y="977"/>
                    </a:cubicBezTo>
                    <a:cubicBezTo>
                      <a:pt x="525" y="991"/>
                      <a:pt x="518" y="1009"/>
                      <a:pt x="519" y="1028"/>
                    </a:cubicBezTo>
                    <a:cubicBezTo>
                      <a:pt x="519" y="1046"/>
                      <a:pt x="527" y="1064"/>
                      <a:pt x="541" y="1076"/>
                    </a:cubicBezTo>
                    <a:cubicBezTo>
                      <a:pt x="569" y="1102"/>
                      <a:pt x="614" y="1101"/>
                      <a:pt x="640" y="1072"/>
                    </a:cubicBezTo>
                    <a:cubicBezTo>
                      <a:pt x="666" y="1044"/>
                      <a:pt x="665" y="1000"/>
                      <a:pt x="636" y="974"/>
                    </a:cubicBezTo>
                    <a:cubicBezTo>
                      <a:pt x="623" y="961"/>
                      <a:pt x="606" y="955"/>
                      <a:pt x="589" y="955"/>
                    </a:cubicBezTo>
                    <a:close/>
                    <a:moveTo>
                      <a:pt x="1349" y="292"/>
                    </a:moveTo>
                    <a:cubicBezTo>
                      <a:pt x="1263" y="669"/>
                      <a:pt x="1263" y="669"/>
                      <a:pt x="1263" y="669"/>
                    </a:cubicBezTo>
                    <a:cubicBezTo>
                      <a:pt x="598" y="1387"/>
                      <a:pt x="598" y="1387"/>
                      <a:pt x="598" y="1387"/>
                    </a:cubicBezTo>
                    <a:cubicBezTo>
                      <a:pt x="0" y="833"/>
                      <a:pt x="0" y="833"/>
                      <a:pt x="0" y="833"/>
                    </a:cubicBezTo>
                    <a:cubicBezTo>
                      <a:pt x="665" y="115"/>
                      <a:pt x="665" y="115"/>
                      <a:pt x="665" y="115"/>
                    </a:cubicBezTo>
                    <a:cubicBezTo>
                      <a:pt x="1035" y="0"/>
                      <a:pt x="1035" y="0"/>
                      <a:pt x="1035" y="0"/>
                    </a:cubicBezTo>
                    <a:lnTo>
                      <a:pt x="1349" y="292"/>
                    </a:lnTo>
                    <a:close/>
                    <a:moveTo>
                      <a:pt x="494" y="672"/>
                    </a:moveTo>
                    <a:cubicBezTo>
                      <a:pt x="516" y="693"/>
                      <a:pt x="543" y="703"/>
                      <a:pt x="571" y="703"/>
                    </a:cubicBezTo>
                    <a:cubicBezTo>
                      <a:pt x="602" y="703"/>
                      <a:pt x="632" y="690"/>
                      <a:pt x="655" y="666"/>
                    </a:cubicBezTo>
                    <a:cubicBezTo>
                      <a:pt x="675" y="644"/>
                      <a:pt x="686" y="615"/>
                      <a:pt x="685" y="584"/>
                    </a:cubicBezTo>
                    <a:cubicBezTo>
                      <a:pt x="684" y="554"/>
                      <a:pt x="671" y="526"/>
                      <a:pt x="649" y="505"/>
                    </a:cubicBezTo>
                    <a:cubicBezTo>
                      <a:pt x="626" y="484"/>
                      <a:pt x="597" y="474"/>
                      <a:pt x="567" y="475"/>
                    </a:cubicBezTo>
                    <a:cubicBezTo>
                      <a:pt x="536" y="476"/>
                      <a:pt x="508" y="489"/>
                      <a:pt x="488" y="511"/>
                    </a:cubicBezTo>
                    <a:cubicBezTo>
                      <a:pt x="445" y="557"/>
                      <a:pt x="448" y="630"/>
                      <a:pt x="494" y="672"/>
                    </a:cubicBezTo>
                    <a:close/>
                    <a:moveTo>
                      <a:pt x="666" y="941"/>
                    </a:moveTo>
                    <a:cubicBezTo>
                      <a:pt x="620" y="899"/>
                      <a:pt x="548" y="901"/>
                      <a:pt x="505" y="947"/>
                    </a:cubicBezTo>
                    <a:cubicBezTo>
                      <a:pt x="484" y="970"/>
                      <a:pt x="474" y="999"/>
                      <a:pt x="475" y="1029"/>
                    </a:cubicBezTo>
                    <a:cubicBezTo>
                      <a:pt x="476" y="1060"/>
                      <a:pt x="489" y="1088"/>
                      <a:pt x="511" y="1108"/>
                    </a:cubicBezTo>
                    <a:cubicBezTo>
                      <a:pt x="532" y="1128"/>
                      <a:pt x="560" y="1139"/>
                      <a:pt x="589" y="1139"/>
                    </a:cubicBezTo>
                    <a:cubicBezTo>
                      <a:pt x="590" y="1139"/>
                      <a:pt x="592" y="1139"/>
                      <a:pt x="593" y="1139"/>
                    </a:cubicBezTo>
                    <a:cubicBezTo>
                      <a:pt x="623" y="1138"/>
                      <a:pt x="652" y="1125"/>
                      <a:pt x="672" y="1102"/>
                    </a:cubicBezTo>
                    <a:cubicBezTo>
                      <a:pt x="715" y="1056"/>
                      <a:pt x="712" y="984"/>
                      <a:pt x="666" y="941"/>
                    </a:cubicBezTo>
                    <a:close/>
                    <a:moveTo>
                      <a:pt x="945" y="766"/>
                    </a:moveTo>
                    <a:cubicBezTo>
                      <a:pt x="944" y="754"/>
                      <a:pt x="933" y="745"/>
                      <a:pt x="921" y="746"/>
                    </a:cubicBezTo>
                    <a:cubicBezTo>
                      <a:pt x="248" y="809"/>
                      <a:pt x="248" y="809"/>
                      <a:pt x="248" y="809"/>
                    </a:cubicBezTo>
                    <a:cubicBezTo>
                      <a:pt x="236" y="810"/>
                      <a:pt x="227" y="821"/>
                      <a:pt x="228" y="833"/>
                    </a:cubicBezTo>
                    <a:cubicBezTo>
                      <a:pt x="229" y="845"/>
                      <a:pt x="239" y="853"/>
                      <a:pt x="250" y="853"/>
                    </a:cubicBezTo>
                    <a:cubicBezTo>
                      <a:pt x="251" y="853"/>
                      <a:pt x="251" y="853"/>
                      <a:pt x="252" y="853"/>
                    </a:cubicBezTo>
                    <a:cubicBezTo>
                      <a:pt x="925" y="790"/>
                      <a:pt x="925" y="790"/>
                      <a:pt x="925" y="790"/>
                    </a:cubicBezTo>
                    <a:cubicBezTo>
                      <a:pt x="937" y="789"/>
                      <a:pt x="946" y="778"/>
                      <a:pt x="945" y="766"/>
                    </a:cubicBezTo>
                    <a:close/>
                    <a:moveTo>
                      <a:pt x="1137" y="206"/>
                    </a:moveTo>
                    <a:cubicBezTo>
                      <a:pt x="1103" y="174"/>
                      <a:pt x="1050" y="176"/>
                      <a:pt x="1018" y="210"/>
                    </a:cubicBezTo>
                    <a:cubicBezTo>
                      <a:pt x="987" y="244"/>
                      <a:pt x="989" y="298"/>
                      <a:pt x="1023" y="329"/>
                    </a:cubicBezTo>
                    <a:cubicBezTo>
                      <a:pt x="1057" y="361"/>
                      <a:pt x="1110" y="359"/>
                      <a:pt x="1141" y="325"/>
                    </a:cubicBezTo>
                    <a:cubicBezTo>
                      <a:pt x="1173" y="290"/>
                      <a:pt x="1171" y="237"/>
                      <a:pt x="1137" y="2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grpSp>
        <p:nvGrpSpPr>
          <p:cNvPr id="3" name="Group 2"/>
          <p:cNvGrpSpPr/>
          <p:nvPr/>
        </p:nvGrpSpPr>
        <p:grpSpPr>
          <a:xfrm>
            <a:off x="7271492" y="4420140"/>
            <a:ext cx="2336579" cy="2059116"/>
            <a:chOff x="7097316" y="4147990"/>
            <a:chExt cx="2336579" cy="2059116"/>
          </a:xfrm>
        </p:grpSpPr>
        <p:sp>
          <p:nvSpPr>
            <p:cNvPr id="29" name="TextBox 28"/>
            <p:cNvSpPr txBox="1"/>
            <p:nvPr/>
          </p:nvSpPr>
          <p:spPr>
            <a:xfrm>
              <a:off x="7097316" y="5209910"/>
              <a:ext cx="2336579" cy="997196"/>
            </a:xfrm>
            <a:prstGeom prst="rect">
              <a:avLst/>
            </a:prstGeom>
            <a:noFill/>
          </p:spPr>
          <p:txBody>
            <a:bodyPr wrap="square" lIns="0" tIns="0" rIns="0" bIns="0" rtlCol="0" anchor="t">
              <a:spAutoFit/>
            </a:bodyPr>
            <a:lstStyle/>
            <a:p>
              <a:pPr algn="ctr">
                <a:lnSpc>
                  <a:spcPct val="90000"/>
                </a:lnSpc>
                <a:spcAft>
                  <a:spcPts val="600"/>
                </a:spcAft>
              </a:pPr>
              <a:r>
                <a:rPr lang="en-US" sz="2400" dirty="0">
                  <a:solidFill>
                    <a:srgbClr val="EEB500"/>
                  </a:solidFill>
                </a:rPr>
                <a:t>Deciding</a:t>
              </a:r>
              <a:r>
                <a:rPr lang="en-US" sz="2400" dirty="0">
                  <a:solidFill>
                    <a:srgbClr val="FFFFFF"/>
                  </a:solidFill>
                </a:rPr>
                <a:t> how service is paid for</a:t>
              </a:r>
            </a:p>
          </p:txBody>
        </p:sp>
        <p:grpSp>
          <p:nvGrpSpPr>
            <p:cNvPr id="50" name="Group 49"/>
            <p:cNvGrpSpPr>
              <a:grpSpLocks noChangeAspect="1"/>
            </p:cNvGrpSpPr>
            <p:nvPr/>
          </p:nvGrpSpPr>
          <p:grpSpPr>
            <a:xfrm>
              <a:off x="7659584" y="4147990"/>
              <a:ext cx="1212042" cy="1212042"/>
              <a:chOff x="5235737" y="2605279"/>
              <a:chExt cx="1645920" cy="1645920"/>
            </a:xfrm>
          </p:grpSpPr>
          <p:sp>
            <p:nvSpPr>
              <p:cNvPr id="51" name="AutoShape 3"/>
              <p:cNvSpPr>
                <a:spLocks noChangeAspect="1" noChangeArrowheads="1" noTextEdit="1"/>
              </p:cNvSpPr>
              <p:nvPr/>
            </p:nvSpPr>
            <p:spPr bwMode="auto">
              <a:xfrm>
                <a:off x="5235737" y="2605279"/>
                <a:ext cx="164592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nvGrpSpPr>
              <p:cNvPr id="52" name="Group 51"/>
              <p:cNvGrpSpPr/>
              <p:nvPr/>
            </p:nvGrpSpPr>
            <p:grpSpPr>
              <a:xfrm>
                <a:off x="5372009" y="3044546"/>
                <a:ext cx="1373376" cy="767386"/>
                <a:chOff x="5372009" y="3044546"/>
                <a:chExt cx="1373376" cy="767386"/>
              </a:xfrm>
              <a:solidFill>
                <a:schemeClr val="bg1"/>
              </a:solidFill>
            </p:grpSpPr>
            <p:sp>
              <p:nvSpPr>
                <p:cNvPr id="53" name="Freeform 5"/>
                <p:cNvSpPr>
                  <a:spLocks/>
                </p:cNvSpPr>
                <p:nvPr/>
              </p:nvSpPr>
              <p:spPr bwMode="auto">
                <a:xfrm>
                  <a:off x="5766359" y="3044546"/>
                  <a:ext cx="979026" cy="542042"/>
                </a:xfrm>
                <a:custGeom>
                  <a:avLst/>
                  <a:gdLst>
                    <a:gd name="T0" fmla="*/ 1369 w 1369"/>
                    <a:gd name="T1" fmla="*/ 22 h 760"/>
                    <a:gd name="T2" fmla="*/ 1369 w 1369"/>
                    <a:gd name="T3" fmla="*/ 465 h 760"/>
                    <a:gd name="T4" fmla="*/ 1358 w 1369"/>
                    <a:gd name="T5" fmla="*/ 484 h 760"/>
                    <a:gd name="T6" fmla="*/ 936 w 1369"/>
                    <a:gd name="T7" fmla="*/ 724 h 760"/>
                    <a:gd name="T8" fmla="*/ 794 w 1369"/>
                    <a:gd name="T9" fmla="*/ 758 h 760"/>
                    <a:gd name="T10" fmla="*/ 535 w 1369"/>
                    <a:gd name="T11" fmla="*/ 744 h 760"/>
                    <a:gd name="T12" fmla="*/ 491 w 1369"/>
                    <a:gd name="T13" fmla="*/ 742 h 760"/>
                    <a:gd name="T14" fmla="*/ 369 w 1369"/>
                    <a:gd name="T15" fmla="*/ 736 h 760"/>
                    <a:gd name="T16" fmla="*/ 264 w 1369"/>
                    <a:gd name="T17" fmla="*/ 625 h 760"/>
                    <a:gd name="T18" fmla="*/ 364 w 1369"/>
                    <a:gd name="T19" fmla="*/ 515 h 760"/>
                    <a:gd name="T20" fmla="*/ 491 w 1369"/>
                    <a:gd name="T21" fmla="*/ 503 h 760"/>
                    <a:gd name="T22" fmla="*/ 535 w 1369"/>
                    <a:gd name="T23" fmla="*/ 500 h 760"/>
                    <a:gd name="T24" fmla="*/ 535 w 1369"/>
                    <a:gd name="T25" fmla="*/ 471 h 760"/>
                    <a:gd name="T26" fmla="*/ 595 w 1369"/>
                    <a:gd name="T27" fmla="*/ 495 h 760"/>
                    <a:gd name="T28" fmla="*/ 609 w 1369"/>
                    <a:gd name="T29" fmla="*/ 519 h 760"/>
                    <a:gd name="T30" fmla="*/ 589 w 1369"/>
                    <a:gd name="T31" fmla="*/ 537 h 760"/>
                    <a:gd name="T32" fmla="*/ 535 w 1369"/>
                    <a:gd name="T33" fmla="*/ 543 h 760"/>
                    <a:gd name="T34" fmla="*/ 491 w 1369"/>
                    <a:gd name="T35" fmla="*/ 547 h 760"/>
                    <a:gd name="T36" fmla="*/ 368 w 1369"/>
                    <a:gd name="T37" fmla="*/ 559 h 760"/>
                    <a:gd name="T38" fmla="*/ 308 w 1369"/>
                    <a:gd name="T39" fmla="*/ 625 h 760"/>
                    <a:gd name="T40" fmla="*/ 371 w 1369"/>
                    <a:gd name="T41" fmla="*/ 692 h 760"/>
                    <a:gd name="T42" fmla="*/ 491 w 1369"/>
                    <a:gd name="T43" fmla="*/ 698 h 760"/>
                    <a:gd name="T44" fmla="*/ 535 w 1369"/>
                    <a:gd name="T45" fmla="*/ 700 h 760"/>
                    <a:gd name="T46" fmla="*/ 796 w 1369"/>
                    <a:gd name="T47" fmla="*/ 714 h 760"/>
                    <a:gd name="T48" fmla="*/ 914 w 1369"/>
                    <a:gd name="T49" fmla="*/ 686 h 760"/>
                    <a:gd name="T50" fmla="*/ 1325 w 1369"/>
                    <a:gd name="T51" fmla="*/ 452 h 760"/>
                    <a:gd name="T52" fmla="*/ 1325 w 1369"/>
                    <a:gd name="T53" fmla="*/ 54 h 760"/>
                    <a:gd name="T54" fmla="*/ 854 w 1369"/>
                    <a:gd name="T55" fmla="*/ 236 h 760"/>
                    <a:gd name="T56" fmla="*/ 783 w 1369"/>
                    <a:gd name="T57" fmla="*/ 247 h 760"/>
                    <a:gd name="T58" fmla="*/ 428 w 1369"/>
                    <a:gd name="T59" fmla="*/ 222 h 760"/>
                    <a:gd name="T60" fmla="*/ 395 w 1369"/>
                    <a:gd name="T61" fmla="*/ 225 h 760"/>
                    <a:gd name="T62" fmla="*/ 91 w 1369"/>
                    <a:gd name="T63" fmla="*/ 320 h 760"/>
                    <a:gd name="T64" fmla="*/ 0 w 1369"/>
                    <a:gd name="T65" fmla="*/ 320 h 760"/>
                    <a:gd name="T66" fmla="*/ 16 w 1369"/>
                    <a:gd name="T67" fmla="*/ 301 h 760"/>
                    <a:gd name="T68" fmla="*/ 26 w 1369"/>
                    <a:gd name="T69" fmla="*/ 294 h 760"/>
                    <a:gd name="T70" fmla="*/ 381 w 1369"/>
                    <a:gd name="T71" fmla="*/ 183 h 760"/>
                    <a:gd name="T72" fmla="*/ 431 w 1369"/>
                    <a:gd name="T73" fmla="*/ 178 h 760"/>
                    <a:gd name="T74" fmla="*/ 786 w 1369"/>
                    <a:gd name="T75" fmla="*/ 203 h 760"/>
                    <a:gd name="T76" fmla="*/ 838 w 1369"/>
                    <a:gd name="T77" fmla="*/ 195 h 760"/>
                    <a:gd name="T78" fmla="*/ 1339 w 1369"/>
                    <a:gd name="T79" fmla="*/ 2 h 760"/>
                    <a:gd name="T80" fmla="*/ 1347 w 1369"/>
                    <a:gd name="T81" fmla="*/ 0 h 760"/>
                    <a:gd name="T82" fmla="*/ 1359 w 1369"/>
                    <a:gd name="T83" fmla="*/ 4 h 760"/>
                    <a:gd name="T84" fmla="*/ 1369 w 1369"/>
                    <a:gd name="T85" fmla="*/ 22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9" h="760">
                      <a:moveTo>
                        <a:pt x="1369" y="22"/>
                      </a:moveTo>
                      <a:cubicBezTo>
                        <a:pt x="1369" y="465"/>
                        <a:pt x="1369" y="465"/>
                        <a:pt x="1369" y="465"/>
                      </a:cubicBezTo>
                      <a:cubicBezTo>
                        <a:pt x="1369" y="473"/>
                        <a:pt x="1365" y="480"/>
                        <a:pt x="1358" y="484"/>
                      </a:cubicBezTo>
                      <a:cubicBezTo>
                        <a:pt x="936" y="724"/>
                        <a:pt x="936" y="724"/>
                        <a:pt x="936" y="724"/>
                      </a:cubicBezTo>
                      <a:cubicBezTo>
                        <a:pt x="892" y="749"/>
                        <a:pt x="843" y="760"/>
                        <a:pt x="794" y="758"/>
                      </a:cubicBezTo>
                      <a:cubicBezTo>
                        <a:pt x="535" y="744"/>
                        <a:pt x="535" y="744"/>
                        <a:pt x="535" y="744"/>
                      </a:cubicBezTo>
                      <a:cubicBezTo>
                        <a:pt x="491" y="742"/>
                        <a:pt x="491" y="742"/>
                        <a:pt x="491" y="742"/>
                      </a:cubicBezTo>
                      <a:cubicBezTo>
                        <a:pt x="369" y="736"/>
                        <a:pt x="369" y="736"/>
                        <a:pt x="369" y="736"/>
                      </a:cubicBezTo>
                      <a:cubicBezTo>
                        <a:pt x="310" y="733"/>
                        <a:pt x="264" y="684"/>
                        <a:pt x="264" y="625"/>
                      </a:cubicBezTo>
                      <a:cubicBezTo>
                        <a:pt x="264" y="568"/>
                        <a:pt x="307" y="521"/>
                        <a:pt x="364" y="515"/>
                      </a:cubicBezTo>
                      <a:cubicBezTo>
                        <a:pt x="491" y="503"/>
                        <a:pt x="491" y="503"/>
                        <a:pt x="491" y="503"/>
                      </a:cubicBezTo>
                      <a:cubicBezTo>
                        <a:pt x="535" y="500"/>
                        <a:pt x="535" y="500"/>
                        <a:pt x="535" y="500"/>
                      </a:cubicBezTo>
                      <a:cubicBezTo>
                        <a:pt x="535" y="471"/>
                        <a:pt x="535" y="471"/>
                        <a:pt x="535" y="471"/>
                      </a:cubicBezTo>
                      <a:cubicBezTo>
                        <a:pt x="595" y="495"/>
                        <a:pt x="595" y="495"/>
                        <a:pt x="595" y="495"/>
                      </a:cubicBezTo>
                      <a:cubicBezTo>
                        <a:pt x="605" y="499"/>
                        <a:pt x="610" y="509"/>
                        <a:pt x="609" y="519"/>
                      </a:cubicBezTo>
                      <a:cubicBezTo>
                        <a:pt x="607" y="529"/>
                        <a:pt x="599" y="536"/>
                        <a:pt x="589" y="537"/>
                      </a:cubicBezTo>
                      <a:cubicBezTo>
                        <a:pt x="535" y="543"/>
                        <a:pt x="535" y="543"/>
                        <a:pt x="535" y="543"/>
                      </a:cubicBezTo>
                      <a:cubicBezTo>
                        <a:pt x="491" y="547"/>
                        <a:pt x="491" y="547"/>
                        <a:pt x="491" y="547"/>
                      </a:cubicBezTo>
                      <a:cubicBezTo>
                        <a:pt x="368" y="559"/>
                        <a:pt x="368" y="559"/>
                        <a:pt x="368" y="559"/>
                      </a:cubicBezTo>
                      <a:cubicBezTo>
                        <a:pt x="334" y="562"/>
                        <a:pt x="308" y="591"/>
                        <a:pt x="308" y="625"/>
                      </a:cubicBezTo>
                      <a:cubicBezTo>
                        <a:pt x="308" y="661"/>
                        <a:pt x="336" y="690"/>
                        <a:pt x="371" y="692"/>
                      </a:cubicBezTo>
                      <a:cubicBezTo>
                        <a:pt x="491" y="698"/>
                        <a:pt x="491" y="698"/>
                        <a:pt x="491" y="698"/>
                      </a:cubicBezTo>
                      <a:cubicBezTo>
                        <a:pt x="535" y="700"/>
                        <a:pt x="535" y="700"/>
                        <a:pt x="535" y="700"/>
                      </a:cubicBezTo>
                      <a:cubicBezTo>
                        <a:pt x="796" y="714"/>
                        <a:pt x="796" y="714"/>
                        <a:pt x="796" y="714"/>
                      </a:cubicBezTo>
                      <a:cubicBezTo>
                        <a:pt x="837" y="716"/>
                        <a:pt x="878" y="706"/>
                        <a:pt x="914" y="686"/>
                      </a:cubicBezTo>
                      <a:cubicBezTo>
                        <a:pt x="1325" y="452"/>
                        <a:pt x="1325" y="452"/>
                        <a:pt x="1325" y="452"/>
                      </a:cubicBezTo>
                      <a:cubicBezTo>
                        <a:pt x="1325" y="54"/>
                        <a:pt x="1325" y="54"/>
                        <a:pt x="1325" y="54"/>
                      </a:cubicBezTo>
                      <a:cubicBezTo>
                        <a:pt x="854" y="236"/>
                        <a:pt x="854" y="236"/>
                        <a:pt x="854" y="236"/>
                      </a:cubicBezTo>
                      <a:cubicBezTo>
                        <a:pt x="832" y="245"/>
                        <a:pt x="807" y="249"/>
                        <a:pt x="783" y="247"/>
                      </a:cubicBezTo>
                      <a:cubicBezTo>
                        <a:pt x="428" y="222"/>
                        <a:pt x="428" y="222"/>
                        <a:pt x="428" y="222"/>
                      </a:cubicBezTo>
                      <a:cubicBezTo>
                        <a:pt x="417" y="221"/>
                        <a:pt x="405" y="222"/>
                        <a:pt x="395" y="225"/>
                      </a:cubicBezTo>
                      <a:cubicBezTo>
                        <a:pt x="91" y="320"/>
                        <a:pt x="91" y="320"/>
                        <a:pt x="91" y="320"/>
                      </a:cubicBezTo>
                      <a:cubicBezTo>
                        <a:pt x="0" y="320"/>
                        <a:pt x="0" y="320"/>
                        <a:pt x="0" y="320"/>
                      </a:cubicBezTo>
                      <a:cubicBezTo>
                        <a:pt x="16" y="301"/>
                        <a:pt x="16" y="301"/>
                        <a:pt x="16" y="301"/>
                      </a:cubicBezTo>
                      <a:cubicBezTo>
                        <a:pt x="18" y="298"/>
                        <a:pt x="22" y="296"/>
                        <a:pt x="26" y="294"/>
                      </a:cubicBezTo>
                      <a:cubicBezTo>
                        <a:pt x="381" y="183"/>
                        <a:pt x="381" y="183"/>
                        <a:pt x="381" y="183"/>
                      </a:cubicBezTo>
                      <a:cubicBezTo>
                        <a:pt x="398" y="178"/>
                        <a:pt x="414" y="176"/>
                        <a:pt x="431" y="178"/>
                      </a:cubicBezTo>
                      <a:cubicBezTo>
                        <a:pt x="786" y="203"/>
                        <a:pt x="786" y="203"/>
                        <a:pt x="786" y="203"/>
                      </a:cubicBezTo>
                      <a:cubicBezTo>
                        <a:pt x="804" y="204"/>
                        <a:pt x="822" y="202"/>
                        <a:pt x="838" y="195"/>
                      </a:cubicBezTo>
                      <a:cubicBezTo>
                        <a:pt x="1339" y="2"/>
                        <a:pt x="1339" y="2"/>
                        <a:pt x="1339" y="2"/>
                      </a:cubicBezTo>
                      <a:cubicBezTo>
                        <a:pt x="1342" y="1"/>
                        <a:pt x="1344" y="0"/>
                        <a:pt x="1347" y="0"/>
                      </a:cubicBezTo>
                      <a:cubicBezTo>
                        <a:pt x="1351" y="0"/>
                        <a:pt x="1356" y="1"/>
                        <a:pt x="1359" y="4"/>
                      </a:cubicBezTo>
                      <a:cubicBezTo>
                        <a:pt x="1365" y="8"/>
                        <a:pt x="1369" y="15"/>
                        <a:pt x="1369"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4" name="Freeform 53"/>
                <p:cNvSpPr>
                  <a:spLocks/>
                </p:cNvSpPr>
                <p:nvPr/>
              </p:nvSpPr>
              <p:spPr bwMode="auto">
                <a:xfrm>
                  <a:off x="6118078" y="3400832"/>
                  <a:ext cx="1523" cy="3045"/>
                </a:xfrm>
                <a:custGeom>
                  <a:avLst/>
                  <a:gdLst>
                    <a:gd name="T0" fmla="*/ 1 w 1"/>
                    <a:gd name="T1" fmla="*/ 1 h 2"/>
                    <a:gd name="T2" fmla="*/ 0 w 1"/>
                    <a:gd name="T3" fmla="*/ 2 h 2"/>
                    <a:gd name="T4" fmla="*/ 0 w 1"/>
                    <a:gd name="T5" fmla="*/ 0 h 2"/>
                    <a:gd name="T6" fmla="*/ 1 w 1"/>
                    <a:gd name="T7" fmla="*/ 1 h 2"/>
                  </a:gdLst>
                  <a:ahLst/>
                  <a:cxnLst>
                    <a:cxn ang="0">
                      <a:pos x="T0" y="T1"/>
                    </a:cxn>
                    <a:cxn ang="0">
                      <a:pos x="T2" y="T3"/>
                    </a:cxn>
                    <a:cxn ang="0">
                      <a:pos x="T4" y="T5"/>
                    </a:cxn>
                    <a:cxn ang="0">
                      <a:pos x="T6" y="T7"/>
                    </a:cxn>
                  </a:cxnLst>
                  <a:rect l="0" t="0" r="r" b="b"/>
                  <a:pathLst>
                    <a:path w="1" h="2">
                      <a:moveTo>
                        <a:pt x="1" y="1"/>
                      </a:moveTo>
                      <a:lnTo>
                        <a:pt x="0" y="2"/>
                      </a:lnTo>
                      <a:lnTo>
                        <a:pt x="0" y="0"/>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5" name="Freeform 54"/>
                <p:cNvSpPr>
                  <a:spLocks noEditPoints="1"/>
                </p:cNvSpPr>
                <p:nvPr/>
              </p:nvSpPr>
              <p:spPr bwMode="auto">
                <a:xfrm>
                  <a:off x="5372009" y="3303387"/>
                  <a:ext cx="776521" cy="508545"/>
                </a:xfrm>
                <a:custGeom>
                  <a:avLst/>
                  <a:gdLst>
                    <a:gd name="T0" fmla="*/ 1044 w 1088"/>
                    <a:gd name="T1" fmla="*/ 0 h 712"/>
                    <a:gd name="T2" fmla="*/ 44 w 1088"/>
                    <a:gd name="T3" fmla="*/ 0 h 712"/>
                    <a:gd name="T4" fmla="*/ 0 w 1088"/>
                    <a:gd name="T5" fmla="*/ 44 h 712"/>
                    <a:gd name="T6" fmla="*/ 0 w 1088"/>
                    <a:gd name="T7" fmla="*/ 668 h 712"/>
                    <a:gd name="T8" fmla="*/ 44 w 1088"/>
                    <a:gd name="T9" fmla="*/ 712 h 712"/>
                    <a:gd name="T10" fmla="*/ 1044 w 1088"/>
                    <a:gd name="T11" fmla="*/ 712 h 712"/>
                    <a:gd name="T12" fmla="*/ 1088 w 1088"/>
                    <a:gd name="T13" fmla="*/ 668 h 712"/>
                    <a:gd name="T14" fmla="*/ 1088 w 1088"/>
                    <a:gd name="T15" fmla="*/ 425 h 712"/>
                    <a:gd name="T16" fmla="*/ 1044 w 1088"/>
                    <a:gd name="T17" fmla="*/ 422 h 712"/>
                    <a:gd name="T18" fmla="*/ 1044 w 1088"/>
                    <a:gd name="T19" fmla="*/ 456 h 712"/>
                    <a:gd name="T20" fmla="*/ 44 w 1088"/>
                    <a:gd name="T21" fmla="*/ 456 h 712"/>
                    <a:gd name="T22" fmla="*/ 44 w 1088"/>
                    <a:gd name="T23" fmla="*/ 44 h 712"/>
                    <a:gd name="T24" fmla="*/ 1044 w 1088"/>
                    <a:gd name="T25" fmla="*/ 44 h 712"/>
                    <a:gd name="T26" fmla="*/ 1044 w 1088"/>
                    <a:gd name="T27" fmla="*/ 136 h 712"/>
                    <a:gd name="T28" fmla="*/ 1048 w 1088"/>
                    <a:gd name="T29" fmla="*/ 138 h 712"/>
                    <a:gd name="T30" fmla="*/ 1044 w 1088"/>
                    <a:gd name="T31" fmla="*/ 139 h 712"/>
                    <a:gd name="T32" fmla="*/ 1088 w 1088"/>
                    <a:gd name="T33" fmla="*/ 136 h 712"/>
                    <a:gd name="T34" fmla="*/ 1088 w 1088"/>
                    <a:gd name="T35" fmla="*/ 44 h 712"/>
                    <a:gd name="T36" fmla="*/ 1044 w 1088"/>
                    <a:gd name="T37" fmla="*/ 0 h 712"/>
                    <a:gd name="T38" fmla="*/ 1044 w 1088"/>
                    <a:gd name="T39" fmla="*/ 576 h 712"/>
                    <a:gd name="T40" fmla="*/ 1044 w 1088"/>
                    <a:gd name="T41" fmla="*/ 668 h 712"/>
                    <a:gd name="T42" fmla="*/ 44 w 1088"/>
                    <a:gd name="T43" fmla="*/ 668 h 712"/>
                    <a:gd name="T44" fmla="*/ 44 w 1088"/>
                    <a:gd name="T45" fmla="*/ 576 h 712"/>
                    <a:gd name="T46" fmla="*/ 1044 w 1088"/>
                    <a:gd name="T47" fmla="*/ 576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8" h="712">
                      <a:moveTo>
                        <a:pt x="1044" y="0"/>
                      </a:moveTo>
                      <a:cubicBezTo>
                        <a:pt x="44" y="0"/>
                        <a:pt x="44" y="0"/>
                        <a:pt x="44" y="0"/>
                      </a:cubicBezTo>
                      <a:cubicBezTo>
                        <a:pt x="19" y="0"/>
                        <a:pt x="0" y="20"/>
                        <a:pt x="0" y="44"/>
                      </a:cubicBezTo>
                      <a:cubicBezTo>
                        <a:pt x="0" y="668"/>
                        <a:pt x="0" y="668"/>
                        <a:pt x="0" y="668"/>
                      </a:cubicBezTo>
                      <a:cubicBezTo>
                        <a:pt x="0" y="692"/>
                        <a:pt x="19" y="712"/>
                        <a:pt x="44" y="712"/>
                      </a:cubicBezTo>
                      <a:cubicBezTo>
                        <a:pt x="1044" y="712"/>
                        <a:pt x="1044" y="712"/>
                        <a:pt x="1044" y="712"/>
                      </a:cubicBezTo>
                      <a:cubicBezTo>
                        <a:pt x="1068" y="712"/>
                        <a:pt x="1088" y="692"/>
                        <a:pt x="1088" y="668"/>
                      </a:cubicBezTo>
                      <a:cubicBezTo>
                        <a:pt x="1088" y="425"/>
                        <a:pt x="1088" y="425"/>
                        <a:pt x="1088" y="425"/>
                      </a:cubicBezTo>
                      <a:cubicBezTo>
                        <a:pt x="1044" y="422"/>
                        <a:pt x="1044" y="422"/>
                        <a:pt x="1044" y="422"/>
                      </a:cubicBezTo>
                      <a:cubicBezTo>
                        <a:pt x="1044" y="456"/>
                        <a:pt x="1044" y="456"/>
                        <a:pt x="1044" y="456"/>
                      </a:cubicBezTo>
                      <a:cubicBezTo>
                        <a:pt x="44" y="456"/>
                        <a:pt x="44" y="456"/>
                        <a:pt x="44" y="456"/>
                      </a:cubicBezTo>
                      <a:cubicBezTo>
                        <a:pt x="44" y="44"/>
                        <a:pt x="44" y="44"/>
                        <a:pt x="44" y="44"/>
                      </a:cubicBezTo>
                      <a:cubicBezTo>
                        <a:pt x="1044" y="44"/>
                        <a:pt x="1044" y="44"/>
                        <a:pt x="1044" y="44"/>
                      </a:cubicBezTo>
                      <a:cubicBezTo>
                        <a:pt x="1044" y="136"/>
                        <a:pt x="1044" y="136"/>
                        <a:pt x="1044" y="136"/>
                      </a:cubicBezTo>
                      <a:cubicBezTo>
                        <a:pt x="1048" y="138"/>
                        <a:pt x="1048" y="138"/>
                        <a:pt x="1048" y="138"/>
                      </a:cubicBezTo>
                      <a:cubicBezTo>
                        <a:pt x="1044" y="139"/>
                        <a:pt x="1044" y="139"/>
                        <a:pt x="1044" y="139"/>
                      </a:cubicBezTo>
                      <a:cubicBezTo>
                        <a:pt x="1088" y="136"/>
                        <a:pt x="1088" y="136"/>
                        <a:pt x="1088" y="136"/>
                      </a:cubicBezTo>
                      <a:cubicBezTo>
                        <a:pt x="1088" y="44"/>
                        <a:pt x="1088" y="44"/>
                        <a:pt x="1088" y="44"/>
                      </a:cubicBezTo>
                      <a:cubicBezTo>
                        <a:pt x="1088" y="20"/>
                        <a:pt x="1068" y="0"/>
                        <a:pt x="1044" y="0"/>
                      </a:cubicBezTo>
                      <a:close/>
                      <a:moveTo>
                        <a:pt x="1044" y="576"/>
                      </a:moveTo>
                      <a:cubicBezTo>
                        <a:pt x="1044" y="668"/>
                        <a:pt x="1044" y="668"/>
                        <a:pt x="1044" y="668"/>
                      </a:cubicBezTo>
                      <a:cubicBezTo>
                        <a:pt x="44" y="668"/>
                        <a:pt x="44" y="668"/>
                        <a:pt x="44" y="668"/>
                      </a:cubicBezTo>
                      <a:cubicBezTo>
                        <a:pt x="44" y="576"/>
                        <a:pt x="44" y="576"/>
                        <a:pt x="44" y="576"/>
                      </a:cubicBezTo>
                      <a:lnTo>
                        <a:pt x="1044" y="57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grpSp>
    </p:spTree>
    <p:extLst>
      <p:ext uri="{BB962C8B-B14F-4D97-AF65-F5344CB8AC3E}">
        <p14:creationId xmlns:p14="http://schemas.microsoft.com/office/powerpoint/2010/main" val="1442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IbajPI7sQeSq7rF_IJ_5f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BAeEz6WzRGOwGG6DfShfI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qsaKbJcMTwWIxWOK3hkLa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3IfUeO1fTk6iqL8eZMcRf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XiK0rnoWRDm3seh9rEflG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VIsjq8xETTS54Dz_eRZx5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U.oD07qBTgqhIioiIYGlt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QI3qqxgvSAu1xsuJJecMK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YRCSFczITIuC6WGP.h_8D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_bsNN0rT..lWHAJb8WN8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emJ9b2PoQMeVMqpjhRgf_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Lrbc5UrZRS6KPaqaYBSBv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8leEAg9YSoOXrulBv_wOP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HAxU2ljT.OOEW3bHjbpP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upynRpSPR02mR0MWUiN4WQ"/>
</p:tagLst>
</file>

<file path=ppt/tags/tag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cg2bq82RvKBfcBiJZtJ6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Rs7X7IXGR0mLVMoL9XjGZ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JDV5GvFQSzyiEhR0CzU6T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RkzO67.zTsuN5tbsbOWql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l5wrN8b.Qxawdn4SvfoV8Q"/>
</p:tagLst>
</file>

<file path=ppt/tags/tag125.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26.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27.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28.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29.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heme/theme1.xml><?xml version="1.0" encoding="utf-8"?>
<a:theme xmlns:a="http://schemas.openxmlformats.org/drawingml/2006/main" name="1_Office Theme">
  <a:themeElements>
    <a:clrScheme name="Metrobus Strategy">
      <a:dk1>
        <a:sysClr val="windowText" lastClr="000000"/>
      </a:dk1>
      <a:lt1>
        <a:sysClr val="window" lastClr="FFFFFF"/>
      </a:lt1>
      <a:dk2>
        <a:srgbClr val="1F497D"/>
      </a:dk2>
      <a:lt2>
        <a:srgbClr val="EEECE1"/>
      </a:lt2>
      <a:accent1>
        <a:srgbClr val="0066A6"/>
      </a:accent1>
      <a:accent2>
        <a:srgbClr val="F7C315"/>
      </a:accent2>
      <a:accent3>
        <a:srgbClr val="939598"/>
      </a:accent3>
      <a:accent4>
        <a:srgbClr val="039347"/>
      </a:accent4>
      <a:accent5>
        <a:srgbClr val="D6846E"/>
      </a:accent5>
      <a:accent6>
        <a:srgbClr val="F79646"/>
      </a:accent6>
      <a:hlink>
        <a:srgbClr val="0000FF"/>
      </a:hlink>
      <a:folHlink>
        <a:srgbClr val="800080"/>
      </a:folHlink>
    </a:clrScheme>
    <a:fontScheme name="Bus Transformation Projec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CG Grid 16:9">
  <a:themeElements>
    <a:clrScheme name="DuPont_Blue">
      <a:dk1>
        <a:srgbClr val="000000"/>
      </a:dk1>
      <a:lt1>
        <a:srgbClr val="FFFFFF"/>
      </a:lt1>
      <a:dk2>
        <a:srgbClr val="006CB6"/>
      </a:dk2>
      <a:lt2>
        <a:srgbClr val="F2F2F2"/>
      </a:lt2>
      <a:accent1>
        <a:srgbClr val="00355B"/>
      </a:accent1>
      <a:accent2>
        <a:srgbClr val="005088"/>
      </a:accent2>
      <a:accent3>
        <a:srgbClr val="FFC000"/>
      </a:accent3>
      <a:accent4>
        <a:srgbClr val="3AAEFF"/>
      </a:accent4>
      <a:accent5>
        <a:srgbClr val="6E6F73"/>
      </a:accent5>
      <a:accent6>
        <a:srgbClr val="BC1A22"/>
      </a:accent6>
      <a:hlink>
        <a:srgbClr val="2D002D"/>
      </a:hlink>
      <a:folHlink>
        <a:srgbClr val="720072"/>
      </a:folHlink>
    </a:clrScheme>
    <a:fontScheme name="1">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a:noFill/>
          <a:prstDash val="sysDot"/>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1000"/>
          </a:spcAft>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331F6AA8D666448D400E677398E46D" ma:contentTypeVersion="15" ma:contentTypeDescription="Create a new document." ma:contentTypeScope="" ma:versionID="d9a9d0a0ac4838ebdd428b8cd8fa56f5">
  <xsd:schema xmlns:xsd="http://www.w3.org/2001/XMLSchema" xmlns:xs="http://www.w3.org/2001/XMLSchema" xmlns:p="http://schemas.microsoft.com/office/2006/metadata/properties" xmlns:ns1="http://schemas.microsoft.com/sharepoint/v3" xmlns:ns2="ebb6b759-3149-4fac-97e7-4d7b32fbe114" xmlns:ns3="32154df5-7f56-4193-8473-b8da210d5da1" targetNamespace="http://schemas.microsoft.com/office/2006/metadata/properties" ma:root="true" ma:fieldsID="ff77c9a1339b68a4c2b2eaa9dfd59956" ns1:_="" ns2:_="" ns3:_="">
    <xsd:import namespace="http://schemas.microsoft.com/sharepoint/v3"/>
    <xsd:import namespace="ebb6b759-3149-4fac-97e7-4d7b32fbe114"/>
    <xsd:import namespace="32154df5-7f56-4193-8473-b8da210d5da1"/>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description="" ma:hidden="true" ma:internalName="_ip_UnifiedCompliancePolicyProperties">
      <xsd:simpleType>
        <xsd:restriction base="dms:Note"/>
      </xsd:simpleType>
    </xsd:element>
    <xsd:element name="_ip_UnifiedCompliancePolicyUIAction" ma:index="19"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b6b759-3149-4fac-97e7-4d7b32fbe1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2154df5-7f56-4193-8473-b8da210d5da1"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9CA064-1A4A-444E-A152-FDC8A551C7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bb6b759-3149-4fac-97e7-4d7b32fbe114"/>
    <ds:schemaRef ds:uri="32154df5-7f56-4193-8473-b8da210d5d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F18255-D890-423D-999F-7FED02B8ACED}">
  <ds:schemaRefs>
    <ds:schemaRef ds:uri="32154df5-7f56-4193-8473-b8da210d5da1"/>
    <ds:schemaRef ds:uri="http://www.w3.org/XML/1998/namespace"/>
    <ds:schemaRef ds:uri="http://purl.org/dc/elements/1.1/"/>
    <ds:schemaRef ds:uri="http://schemas.microsoft.com/office/infopath/2007/PartnerControls"/>
    <ds:schemaRef ds:uri="http://schemas.openxmlformats.org/package/2006/metadata/core-properties"/>
    <ds:schemaRef ds:uri="http://purl.org/dc/terms/"/>
    <ds:schemaRef ds:uri="ebb6b759-3149-4fac-97e7-4d7b32fbe114"/>
    <ds:schemaRef ds:uri="http://schemas.microsoft.com/office/2006/documentManagement/types"/>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8D5358D-0366-4272-B17F-4FC95B8163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3552</TotalTime>
  <Words>1807</Words>
  <Application>Microsoft Office PowerPoint</Application>
  <PresentationFormat>Custom</PresentationFormat>
  <Paragraphs>257</Paragraphs>
  <Slides>34</Slides>
  <Notes>9</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2</vt:i4>
      </vt:variant>
      <vt:variant>
        <vt:lpstr>Slide Titles</vt:lpstr>
      </vt:variant>
      <vt:variant>
        <vt:i4>34</vt:i4>
      </vt:variant>
    </vt:vector>
  </HeadingPairs>
  <TitlesOfParts>
    <vt:vector size="43" baseType="lpstr">
      <vt:lpstr>Arial</vt:lpstr>
      <vt:lpstr>Arla InterFace</vt:lpstr>
      <vt:lpstr>Calibri</vt:lpstr>
      <vt:lpstr>Trebuchet MS</vt:lpstr>
      <vt:lpstr>Wingdings</vt:lpstr>
      <vt:lpstr>1_Office Theme</vt:lpstr>
      <vt:lpstr>BCG Grid 16:9</vt:lpstr>
      <vt:lpstr>think-cell Slide</vt:lpstr>
      <vt:lpstr>Chart</vt:lpstr>
      <vt:lpstr>Bus Transformation project</vt:lpstr>
      <vt:lpstr>PowerPoint Presentation</vt:lpstr>
      <vt:lpstr>Together we  will identify the role of bus, regardless of who operates them, in our region’s future and a roadmap to get there</vt:lpstr>
      <vt:lpstr>Buses carry 600,000 people every day in our region</vt:lpstr>
      <vt:lpstr>Regional  Mobility now has many aspects</vt:lpstr>
      <vt:lpstr>PowerPoint Presentation</vt:lpstr>
      <vt:lpstr>PowerPoint Presentation</vt:lpstr>
      <vt:lpstr>PowerPoint Presentation</vt:lpstr>
      <vt:lpstr>Bus faces five core challenges that will continue to grow unless changes are made</vt:lpstr>
      <vt:lpstr>PowerPoint Presentation</vt:lpstr>
      <vt:lpstr>Stakeholder Engagement</vt:lpstr>
      <vt:lpstr>Engagement to Date</vt:lpstr>
      <vt:lpstr>Key Public Mobility Survey Findings</vt:lpstr>
      <vt:lpstr>PowerPoint Presentation</vt:lpstr>
      <vt:lpstr>Questions under Consideration</vt:lpstr>
      <vt:lpstr>Next Steps</vt:lpstr>
      <vt:lpstr>PowerPoint Presentation</vt:lpstr>
      <vt:lpstr>APPENDIX </vt:lpstr>
      <vt:lpstr>Transit is accessible  to most people in the region</vt:lpstr>
      <vt:lpstr>PowerPoint Presentation</vt:lpstr>
      <vt:lpstr>Shared Mobility</vt:lpstr>
      <vt:lpstr>PowerPoint Presentation</vt:lpstr>
      <vt:lpstr>Complex set  of stakeholders driving decisions about bus…</vt:lpstr>
      <vt:lpstr>…which can slow the implementation process</vt:lpstr>
      <vt:lpstr>PowerPoint Presentation</vt:lpstr>
      <vt:lpstr>What is the subsidy?</vt:lpstr>
      <vt:lpstr>Metrobus ridership has fallen by 9% in the last year alone…</vt:lpstr>
      <vt:lpstr>…while fare increases have only partially offset revenue decline</vt:lpstr>
      <vt:lpstr>Metrobus covers almost 24% of operating costs directly from fares…  …in line with other large transit agencies</vt:lpstr>
      <vt:lpstr>Meeting the 3% subsidy cap will require some combination of ridership increases, cost reductions, changes to service levels, and/or fare increases</vt:lpstr>
      <vt:lpstr>PowerPoint Presentation</vt:lpstr>
      <vt:lpstr>Metrobus service is divided into Regional and Non-Regional services</vt:lpstr>
      <vt:lpstr>Transit is accessible  to most people in the region</vt:lpstr>
      <vt:lpstr>Transit is accessible  to most people in the region</vt:lpstr>
    </vt:vector>
  </TitlesOfParts>
  <Company>AECOM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Trinh, Giam</dc:creator>
  <cp:lastModifiedBy>oo</cp:lastModifiedBy>
  <cp:revision>234</cp:revision>
  <cp:lastPrinted>2018-08-31T20:00:01Z</cp:lastPrinted>
  <dcterms:created xsi:type="dcterms:W3CDTF">2018-06-28T18:27:49Z</dcterms:created>
  <dcterms:modified xsi:type="dcterms:W3CDTF">2019-01-24T20:37:31Z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0x0101007A331F6AA8D666448D400E677398E46D</vt:lpwstr>
  </property>
</Properties>
</file>