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</p:sldMasterIdLst>
  <p:notesMasterIdLst>
    <p:notesMasterId r:id="rId49"/>
  </p:notesMasterIdLst>
  <p:sldIdLst>
    <p:sldId id="256" r:id="rId5"/>
    <p:sldId id="606" r:id="rId6"/>
    <p:sldId id="571" r:id="rId7"/>
    <p:sldId id="695" r:id="rId8"/>
    <p:sldId id="699" r:id="rId9"/>
    <p:sldId id="742" r:id="rId10"/>
    <p:sldId id="670" r:id="rId11"/>
    <p:sldId id="383" r:id="rId12"/>
    <p:sldId id="381" r:id="rId13"/>
    <p:sldId id="677" r:id="rId14"/>
    <p:sldId id="716" r:id="rId15"/>
    <p:sldId id="706" r:id="rId16"/>
    <p:sldId id="717" r:id="rId17"/>
    <p:sldId id="639" r:id="rId18"/>
    <p:sldId id="641" r:id="rId19"/>
    <p:sldId id="261" r:id="rId20"/>
    <p:sldId id="377" r:id="rId21"/>
    <p:sldId id="714" r:id="rId22"/>
    <p:sldId id="645" r:id="rId23"/>
    <p:sldId id="737" r:id="rId24"/>
    <p:sldId id="730" r:id="rId25"/>
    <p:sldId id="736" r:id="rId26"/>
    <p:sldId id="739" r:id="rId27"/>
    <p:sldId id="740" r:id="rId28"/>
    <p:sldId id="604" r:id="rId29"/>
    <p:sldId id="385" r:id="rId30"/>
    <p:sldId id="671" r:id="rId31"/>
    <p:sldId id="672" r:id="rId32"/>
    <p:sldId id="673" r:id="rId33"/>
    <p:sldId id="674" r:id="rId34"/>
    <p:sldId id="675" r:id="rId35"/>
    <p:sldId id="647" r:id="rId36"/>
    <p:sldId id="676" r:id="rId37"/>
    <p:sldId id="607" r:id="rId38"/>
    <p:sldId id="729" r:id="rId39"/>
    <p:sldId id="722" r:id="rId40"/>
    <p:sldId id="723" r:id="rId41"/>
    <p:sldId id="724" r:id="rId42"/>
    <p:sldId id="725" r:id="rId43"/>
    <p:sldId id="726" r:id="rId44"/>
    <p:sldId id="719" r:id="rId45"/>
    <p:sldId id="727" r:id="rId46"/>
    <p:sldId id="720" r:id="rId47"/>
    <p:sldId id="728" r:id="rId4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tts, Corey" initials="PC" lastIdx="1" clrIdx="0">
    <p:extLst>
      <p:ext uri="{19B8F6BF-5375-455C-9EA6-DF929625EA0E}">
        <p15:presenceInfo xmlns:p15="http://schemas.microsoft.com/office/powerpoint/2012/main" userId="S::PittsC01@MontgomeryCountyMD.gov::e83ac6bb-2fc6-432a-bd5f-e92db20161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320"/>
    <a:srgbClr val="4472C4"/>
    <a:srgbClr val="043661"/>
    <a:srgbClr val="85DD4B"/>
    <a:srgbClr val="F9DF3D"/>
    <a:srgbClr val="0F6FC6"/>
    <a:srgbClr val="065589"/>
    <a:srgbClr val="4F8B49"/>
    <a:srgbClr val="C04E27"/>
    <a:srgbClr val="F39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0A449-16B7-4B38-BBB8-3C87F430BA23}" v="8" dt="2019-07-30T16:52:03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32"/>
    <p:restoredTop sz="93026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212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Meetings/Directors/042619/Presentation%20Graphics_0502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mcgov-my.sharepoint.com/personal/pittsc01_montgomerycountymd_gov/Documents/MD355%20BRT/Public%20Involvement/Opens%20Houses/Open%20House%20#2/Survey/Results/355BRT_2019SurveyScreen4_071219_v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2_071219_v1(MCDOT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2_071219_v1(MCDOT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2_071219_v1(MCDOT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2_071219_v1(MCDOT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2_071219_v1(MCDOT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4_071219_v1(MCDOT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3_071219_v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mcgov-my.sharepoint.com/personal/pittsc01_montgomerycountymd_gov/Documents/MD355%20BRT/Public%20Involvement/Opens%20Houses/Open%20House%20#2/Survey/Copy of 355BRT_2019SurveyScreen4_071219_v1(MCDOT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Weekday Bus Ridership (2040)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Local Bus</c:v>
                </c:pt>
              </c:strCache>
            </c:strRef>
          </c:tx>
          <c:spPr>
            <a:solidFill>
              <a:srgbClr val="85DD4B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No Build</c:v>
                </c:pt>
                <c:pt idx="1">
                  <c:v>TSM</c:v>
                </c:pt>
                <c:pt idx="2">
                  <c:v>Mixed Traffic (A)</c:v>
                </c:pt>
                <c:pt idx="3">
                  <c:v>Median (B)</c:v>
                </c:pt>
                <c:pt idx="4">
                  <c:v>Curb (C)</c:v>
                </c:pt>
              </c:strCache>
            </c:strRef>
          </c:cat>
          <c:val>
            <c:numRef>
              <c:f>Sheet1!$B$3:$F$3</c:f>
              <c:numCache>
                <c:formatCode>_(* #,##0_);_(* \(#,##0\);_(* "-"??_);_(@_)</c:formatCode>
                <c:ptCount val="5"/>
                <c:pt idx="0">
                  <c:v>14900</c:v>
                </c:pt>
                <c:pt idx="1">
                  <c:v>23000</c:v>
                </c:pt>
                <c:pt idx="2">
                  <c:v>2000</c:v>
                </c:pt>
                <c:pt idx="3">
                  <c:v>2200</c:v>
                </c:pt>
                <c:pt idx="4">
                  <c:v>1900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C0-492A-B90D-FE7B79AAE02E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BRT</c:v>
                </c:pt>
              </c:strCache>
            </c:strRef>
          </c:tx>
          <c:spPr>
            <a:solidFill>
              <a:srgbClr val="043661"/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No Build</c:v>
                </c:pt>
                <c:pt idx="1">
                  <c:v>TSM</c:v>
                </c:pt>
                <c:pt idx="2">
                  <c:v>Mixed Traffic (A)</c:v>
                </c:pt>
                <c:pt idx="3">
                  <c:v>Median (B)</c:v>
                </c:pt>
                <c:pt idx="4">
                  <c:v>Curb (C)</c:v>
                </c:pt>
              </c:strCache>
            </c:strRef>
          </c:cat>
          <c:val>
            <c:numRef>
              <c:f>Sheet1!$B$2:$F$2</c:f>
              <c:numCache>
                <c:formatCode>_(* #,##0_);_(* \(#,##0\);_(* "-"??_);_(@_)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25000</c:v>
                </c:pt>
                <c:pt idx="3">
                  <c:v>30000</c:v>
                </c:pt>
                <c:pt idx="4">
                  <c:v>27800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C0-492A-B90D-FE7B79AAE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668099960"/>
        <c:axId val="542891304"/>
        <c:extLst>
          <c:ext xmlns:c15="http://schemas.microsoft.com/office/drawing/2012/chart" uri="{02D57815-91ED-43cb-92C2-25804820EDAC}">
            <c15:filteredBarSeries>
              <c15:ser>
                <c:idx val="2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Metrorail</c:v>
                      </c:pt>
                    </c:strCache>
                  </c:strRef>
                </c:tx>
                <c:spPr>
                  <a:solidFill>
                    <a:srgbClr val="FF000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Sheet1!$B$1:$F$1</c15:sqref>
                        </c15:formulaRef>
                      </c:ext>
                    </c:extLst>
                    <c:strCache>
                      <c:ptCount val="5"/>
                      <c:pt idx="0">
                        <c:v>No Build</c:v>
                      </c:pt>
                      <c:pt idx="1">
                        <c:v>TSM</c:v>
                      </c:pt>
                      <c:pt idx="2">
                        <c:v>Mixed Traffic (A)</c:v>
                      </c:pt>
                      <c:pt idx="3">
                        <c:v>Median (B)</c:v>
                      </c:pt>
                      <c:pt idx="4">
                        <c:v>Curb (C)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Sheet1!$B$4:$F$4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5"/>
                      <c:pt idx="0">
                        <c:v>59300</c:v>
                      </c:pt>
                      <c:pt idx="1">
                        <c:v>59000</c:v>
                      </c:pt>
                      <c:pt idx="2">
                        <c:v>58800</c:v>
                      </c:pt>
                      <c:pt idx="3">
                        <c:v>58600</c:v>
                      </c:pt>
                      <c:pt idx="4">
                        <c:v>58600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ABC0-492A-B90D-FE7B79AAE02E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Sheet1!$A$5</c:f>
              <c:strCache>
                <c:ptCount val="1"/>
                <c:pt idx="0">
                  <c:v>Total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val>
            <c:numRef>
              <c:f>Sheet1!$B$5:$F$5</c:f>
              <c:numCache>
                <c:formatCode>_(* #,##0_);_(* \(#,##0\);_(* "-"??_);_(@_)</c:formatCode>
                <c:ptCount val="5"/>
                <c:pt idx="0">
                  <c:v>14900</c:v>
                </c:pt>
                <c:pt idx="1">
                  <c:v>23000</c:v>
                </c:pt>
                <c:pt idx="2">
                  <c:v>27000</c:v>
                </c:pt>
                <c:pt idx="3">
                  <c:v>32200</c:v>
                </c:pt>
                <c:pt idx="4">
                  <c:v>29700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C0-492A-B90D-FE7B79AAE0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8099960"/>
        <c:axId val="542891304"/>
      </c:lineChart>
      <c:catAx>
        <c:axId val="668099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2891304"/>
        <c:crosses val="autoZero"/>
        <c:auto val="1"/>
        <c:lblAlgn val="ctr"/>
        <c:lblOffset val="100"/>
        <c:noMultiLvlLbl val="0"/>
      </c:catAx>
      <c:valAx>
        <c:axId val="54289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099960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85DD4B"/>
              </a:solidFill>
            </c:spPr>
            <c:extLst>
              <c:ext xmlns:c16="http://schemas.microsoft.com/office/drawing/2014/chart" uri="{C3380CC4-5D6E-409C-BE32-E72D297353CC}">
                <c16:uniqueId val="{00000003-5F5A-4E73-8E8B-55C69EB0D31F}"/>
              </c:ext>
            </c:extLst>
          </c:dPt>
          <c:dPt>
            <c:idx val="1"/>
            <c:bubble3D val="0"/>
            <c:spPr>
              <a:solidFill>
                <a:srgbClr val="F69320"/>
              </a:solidFill>
            </c:spPr>
            <c:extLst>
              <c:ext xmlns:c16="http://schemas.microsoft.com/office/drawing/2014/chart" uri="{C3380CC4-5D6E-409C-BE32-E72D297353CC}">
                <c16:uniqueId val="{00000004-5F5A-4E73-8E8B-55C69EB0D31F}"/>
              </c:ext>
            </c:extLst>
          </c:dPt>
          <c:dPt>
            <c:idx val="2"/>
            <c:bubble3D val="0"/>
            <c:spPr>
              <a:solidFill>
                <a:srgbClr val="043661"/>
              </a:solidFill>
            </c:spPr>
            <c:extLst>
              <c:ext xmlns:c16="http://schemas.microsoft.com/office/drawing/2014/chart" uri="{C3380CC4-5D6E-409C-BE32-E72D297353CC}">
                <c16:uniqueId val="{00000001-5F5A-4E73-8E8B-55C69EB0D31F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5F5A-4E73-8E8B-55C69EB0D31F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F5A-4E73-8E8B-55C69EB0D3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'Survey Data Charts'!$B$5:$B$8</c:f>
              <c:strCache>
                <c:ptCount val="4"/>
                <c:pt idx="0">
                  <c:v>No</c:v>
                </c:pt>
                <c:pt idx="1">
                  <c:v>Not sure</c:v>
                </c:pt>
                <c:pt idx="2">
                  <c:v>Yes</c:v>
                </c:pt>
                <c:pt idx="3">
                  <c:v>No Response</c:v>
                </c:pt>
              </c:strCache>
            </c:strRef>
          </c:cat>
          <c:val>
            <c:numRef>
              <c:f>'Survey Data Charts'!$C$5:$C$8</c:f>
              <c:numCache>
                <c:formatCode>General</c:formatCode>
                <c:ptCount val="4"/>
                <c:pt idx="0">
                  <c:v>28</c:v>
                </c:pt>
                <c:pt idx="1">
                  <c:v>28</c:v>
                </c:pt>
                <c:pt idx="2">
                  <c:v>127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A-4E73-8E8B-55C69EB0D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5"/>
        <c:holeSize val="50"/>
      </c:doughnutChart>
    </c:plotArea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366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'Survey Data Charts'!$B$2:$B$5</c:f>
              <c:strCache>
                <c:ptCount val="4"/>
                <c:pt idx="0">
                  <c:v>Mixed traffic (Alts A, B, &amp; B Mod)</c:v>
                </c:pt>
                <c:pt idx="1">
                  <c:v>Peak period curb lane (Alt C)</c:v>
                </c:pt>
                <c:pt idx="2">
                  <c:v>Transportion Systems Management</c:v>
                </c:pt>
                <c:pt idx="3">
                  <c:v>No response</c:v>
                </c:pt>
              </c:strCache>
            </c:strRef>
          </c:cat>
          <c:val>
            <c:numRef>
              <c:f>'Survey Data Charts'!$C$2:$C$5</c:f>
              <c:numCache>
                <c:formatCode>General</c:formatCode>
                <c:ptCount val="4"/>
                <c:pt idx="0">
                  <c:v>46</c:v>
                </c:pt>
                <c:pt idx="1">
                  <c:v>135</c:v>
                </c:pt>
                <c:pt idx="2">
                  <c:v>41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5E-4E74-913F-C66D877B8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96804392"/>
        <c:axId val="596804720"/>
      </c:barChart>
      <c:catAx>
        <c:axId val="596804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804720"/>
        <c:crosses val="autoZero"/>
        <c:auto val="1"/>
        <c:lblAlgn val="ctr"/>
        <c:lblOffset val="100"/>
        <c:noMultiLvlLbl val="0"/>
      </c:catAx>
      <c:valAx>
        <c:axId val="59680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804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3661"/>
            </a:solidFill>
            <a:ln>
              <a:noFill/>
            </a:ln>
            <a:effectLst/>
          </c:spPr>
          <c:invertIfNegative val="0"/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'Survey Data Charts'!$B$6:$B$10</c:f>
              <c:strCache>
                <c:ptCount val="5"/>
                <c:pt idx="0">
                  <c:v>Mixed Traffic (Alt A)</c:v>
                </c:pt>
                <c:pt idx="1">
                  <c:v>Median lanes (Alts B &amp; B Mod)</c:v>
                </c:pt>
                <c:pt idx="2">
                  <c:v>Curb lanes (Alt C)</c:v>
                </c:pt>
                <c:pt idx="3">
                  <c:v>Transportion Systems Management</c:v>
                </c:pt>
                <c:pt idx="4">
                  <c:v>No response</c:v>
                </c:pt>
              </c:strCache>
            </c:strRef>
          </c:cat>
          <c:val>
            <c:numRef>
              <c:f>'Survey Data Charts'!$C$6:$C$10</c:f>
              <c:numCache>
                <c:formatCode>General</c:formatCode>
                <c:ptCount val="5"/>
                <c:pt idx="0">
                  <c:v>22</c:v>
                </c:pt>
                <c:pt idx="1">
                  <c:v>87</c:v>
                </c:pt>
                <c:pt idx="2">
                  <c:v>87</c:v>
                </c:pt>
                <c:pt idx="3">
                  <c:v>20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A-4718-AF14-9880F988C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7436352"/>
        <c:axId val="607437008"/>
      </c:barChart>
      <c:catAx>
        <c:axId val="60743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437008"/>
        <c:crosses val="autoZero"/>
        <c:auto val="1"/>
        <c:lblAlgn val="ctr"/>
        <c:lblOffset val="100"/>
        <c:noMultiLvlLbl val="0"/>
      </c:catAx>
      <c:valAx>
        <c:axId val="6074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43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3661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'Survey Data Charts'!$B$11:$B$15</c:f>
              <c:strCache>
                <c:ptCount val="5"/>
                <c:pt idx="0">
                  <c:v>Mixed traffic (Alt A)</c:v>
                </c:pt>
                <c:pt idx="1">
                  <c:v>Single curb lane, SB (Alt C)</c:v>
                </c:pt>
                <c:pt idx="2">
                  <c:v>Single median lane, SB (Alts B &amp; B Mod)</c:v>
                </c:pt>
                <c:pt idx="3">
                  <c:v>Transportion Systems Management</c:v>
                </c:pt>
                <c:pt idx="4">
                  <c:v>No response</c:v>
                </c:pt>
              </c:strCache>
            </c:strRef>
          </c:cat>
          <c:val>
            <c:numRef>
              <c:f>'Survey Data Charts'!$C$11:$C$15</c:f>
              <c:numCache>
                <c:formatCode>General</c:formatCode>
                <c:ptCount val="5"/>
                <c:pt idx="0">
                  <c:v>21</c:v>
                </c:pt>
                <c:pt idx="1">
                  <c:v>91</c:v>
                </c:pt>
                <c:pt idx="2">
                  <c:v>72</c:v>
                </c:pt>
                <c:pt idx="3">
                  <c:v>23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39-474D-ADA5-8BE4CF2DB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25851584"/>
        <c:axId val="725853552"/>
      </c:barChart>
      <c:catAx>
        <c:axId val="72585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853552"/>
        <c:crosses val="autoZero"/>
        <c:auto val="1"/>
        <c:lblAlgn val="ctr"/>
        <c:lblOffset val="100"/>
        <c:noMultiLvlLbl val="0"/>
      </c:catAx>
      <c:valAx>
        <c:axId val="72585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85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3661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'Survey Data Charts'!$B$16:$B$21</c:f>
              <c:strCache>
                <c:ptCount val="6"/>
                <c:pt idx="0">
                  <c:v>Mixed traffic (Alt A)</c:v>
                </c:pt>
                <c:pt idx="1">
                  <c:v>Two median lanes (Alt B)</c:v>
                </c:pt>
                <c:pt idx="2">
                  <c:v>One median lane, reversible (Alt B Mod)</c:v>
                </c:pt>
                <c:pt idx="3">
                  <c:v>Curb lanes (Alt C)</c:v>
                </c:pt>
                <c:pt idx="4">
                  <c:v>Transportion Systems Management</c:v>
                </c:pt>
                <c:pt idx="5">
                  <c:v>No response</c:v>
                </c:pt>
              </c:strCache>
            </c:strRef>
          </c:cat>
          <c:val>
            <c:numRef>
              <c:f>'Survey Data Charts'!$C$16:$C$21</c:f>
              <c:numCache>
                <c:formatCode>General</c:formatCode>
                <c:ptCount val="6"/>
                <c:pt idx="0">
                  <c:v>14</c:v>
                </c:pt>
                <c:pt idx="1">
                  <c:v>79</c:v>
                </c:pt>
                <c:pt idx="2">
                  <c:v>13</c:v>
                </c:pt>
                <c:pt idx="3">
                  <c:v>72</c:v>
                </c:pt>
                <c:pt idx="4">
                  <c:v>25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1-4E85-9C82-C598247CBE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7439304"/>
        <c:axId val="607429136"/>
      </c:barChart>
      <c:catAx>
        <c:axId val="607439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429136"/>
        <c:crosses val="autoZero"/>
        <c:auto val="1"/>
        <c:lblAlgn val="ctr"/>
        <c:lblOffset val="100"/>
        <c:noMultiLvlLbl val="0"/>
      </c:catAx>
      <c:valAx>
        <c:axId val="60742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43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3661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'Survey Data Charts'!$B$22:$B$25</c:f>
              <c:strCache>
                <c:ptCount val="4"/>
                <c:pt idx="0">
                  <c:v>One median lane, reversible (Alts B &amp; B Mod)</c:v>
                </c:pt>
                <c:pt idx="1">
                  <c:v>Mixed traffic (Alts A &amp; C)</c:v>
                </c:pt>
                <c:pt idx="2">
                  <c:v>Transportion Systems Management</c:v>
                </c:pt>
                <c:pt idx="3">
                  <c:v>No response</c:v>
                </c:pt>
              </c:strCache>
            </c:strRef>
          </c:cat>
          <c:val>
            <c:numRef>
              <c:f>'Survey Data Charts'!$C$22:$C$25</c:f>
              <c:numCache>
                <c:formatCode>General</c:formatCode>
                <c:ptCount val="4"/>
                <c:pt idx="0">
                  <c:v>120</c:v>
                </c:pt>
                <c:pt idx="1">
                  <c:v>45</c:v>
                </c:pt>
                <c:pt idx="2">
                  <c:v>32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8-422D-839D-C1AD96CDB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08691912"/>
        <c:axId val="606128480"/>
      </c:barChart>
      <c:catAx>
        <c:axId val="60869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128480"/>
        <c:crosses val="autoZero"/>
        <c:auto val="1"/>
        <c:lblAlgn val="ctr"/>
        <c:lblOffset val="100"/>
        <c:noMultiLvlLbl val="0"/>
      </c:catAx>
      <c:valAx>
        <c:axId val="60612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8691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43661"/>
            </a:solidFill>
            <a:ln>
              <a:noFill/>
            </a:ln>
            <a:effectLst/>
          </c:spPr>
          <c:invertIfNegative val="0"/>
          <c:cat>
            <c:strRef>
              <c:f>'Survey Data Charts'!$B$2:$B$5</c:f>
              <c:strCache>
                <c:ptCount val="4"/>
                <c:pt idx="0">
                  <c:v>Snowden Farm Pkwy</c:v>
                </c:pt>
                <c:pt idx="1">
                  <c:v>Observation Dr</c:v>
                </c:pt>
                <c:pt idx="2">
                  <c:v>MD 355</c:v>
                </c:pt>
                <c:pt idx="3">
                  <c:v>No response</c:v>
                </c:pt>
              </c:strCache>
            </c:strRef>
          </c:cat>
          <c:val>
            <c:numRef>
              <c:f>'Survey Data Charts'!$C$2:$C$5</c:f>
              <c:numCache>
                <c:formatCode>General</c:formatCode>
                <c:ptCount val="4"/>
                <c:pt idx="0">
                  <c:v>38</c:v>
                </c:pt>
                <c:pt idx="1">
                  <c:v>33</c:v>
                </c:pt>
                <c:pt idx="2">
                  <c:v>71</c:v>
                </c:pt>
                <c:pt idx="3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4F-4FFC-8544-6E4DE69F3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92720720"/>
        <c:axId val="592719408"/>
      </c:barChart>
      <c:catAx>
        <c:axId val="59272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719408"/>
        <c:crosses val="autoZero"/>
        <c:auto val="1"/>
        <c:lblAlgn val="ctr"/>
        <c:lblOffset val="100"/>
        <c:noMultiLvlLbl val="0"/>
      </c:catAx>
      <c:valAx>
        <c:axId val="59271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72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Rankings</c:v>
          </c:tx>
          <c:spPr>
            <a:solidFill>
              <a:srgbClr val="043661"/>
            </a:solidFill>
            <a:ln>
              <a:noFill/>
            </a:ln>
            <a:effectLst/>
          </c:spPr>
          <c:invertIfNegative val="0"/>
          <c:cat>
            <c:strRef>
              <c:f>'All Rankings Bar Chart'!$A$2:$A$8</c:f>
              <c:strCache>
                <c:ptCount val="7"/>
                <c:pt idx="0">
                  <c:v>Segment 1 (Bethesda)</c:v>
                </c:pt>
                <c:pt idx="1">
                  <c:v>Segment 2 (White Flint)</c:v>
                </c:pt>
                <c:pt idx="2">
                  <c:v>Segment 3 (Rockville)</c:v>
                </c:pt>
                <c:pt idx="3">
                  <c:v>Segment 4 (Shady Grove)</c:v>
                </c:pt>
                <c:pt idx="4">
                  <c:v>Segment 5 (Gaithersburg)</c:v>
                </c:pt>
                <c:pt idx="5">
                  <c:v>Segment 6 (Germantown)</c:v>
                </c:pt>
                <c:pt idx="6">
                  <c:v>Segment 7 (Clarksburg)</c:v>
                </c:pt>
              </c:strCache>
            </c:strRef>
          </c:cat>
          <c:val>
            <c:numRef>
              <c:f>'All Rankings Bar Chart'!$C$2:$C$8</c:f>
              <c:numCache>
                <c:formatCode>General</c:formatCode>
                <c:ptCount val="7"/>
                <c:pt idx="0">
                  <c:v>69</c:v>
                </c:pt>
                <c:pt idx="1">
                  <c:v>72</c:v>
                </c:pt>
                <c:pt idx="2">
                  <c:v>91</c:v>
                </c:pt>
                <c:pt idx="3">
                  <c:v>117</c:v>
                </c:pt>
                <c:pt idx="4">
                  <c:v>84</c:v>
                </c:pt>
                <c:pt idx="5">
                  <c:v>63</c:v>
                </c:pt>
                <c:pt idx="6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4-4112-861D-4EBF12821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"/>
        <c:crosses val="autoZero"/>
        <c:auto val="1"/>
        <c:lblAlgn val="ctr"/>
        <c:lblOffset val="100"/>
        <c:noMultiLvlLbl val="1"/>
      </c:catAx>
      <c:valAx>
        <c:axId val="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Priorities - Question 1</c:v>
          </c:tx>
          <c:spPr>
            <a:solidFill>
              <a:srgbClr val="043661"/>
            </a:solidFill>
            <a:ln>
              <a:noFill/>
            </a:ln>
            <a:effectLst/>
          </c:spPr>
          <c:invertIfNegative val="0"/>
          <c:cat>
            <c:strRef>
              <c:f>'Survey Data Charts'!$B$9:$B$17</c:f>
              <c:strCache>
                <c:ptCount val="9"/>
                <c:pt idx="0">
                  <c:v>Travel time</c:v>
                </c:pt>
                <c:pt idx="1">
                  <c:v>Reliability</c:v>
                </c:pt>
                <c:pt idx="2">
                  <c:v>Ridership</c:v>
                </c:pt>
                <c:pt idx="3">
                  <c:v>Return on invement</c:v>
                </c:pt>
                <c:pt idx="4">
                  <c:v>Cost</c:v>
                </c:pt>
                <c:pt idx="5">
                  <c:v>Property impacts</c:v>
                </c:pt>
                <c:pt idx="6">
                  <c:v>Traffic impacts</c:v>
                </c:pt>
                <c:pt idx="7">
                  <c:v>Livability/Walkability</c:v>
                </c:pt>
                <c:pt idx="8">
                  <c:v>Environmental impacts</c:v>
                </c:pt>
              </c:strCache>
            </c:strRef>
          </c:cat>
          <c:val>
            <c:numRef>
              <c:f>'Survey Data Charts'!$C$9:$C$17</c:f>
              <c:numCache>
                <c:formatCode>General</c:formatCode>
                <c:ptCount val="9"/>
                <c:pt idx="0">
                  <c:v>119</c:v>
                </c:pt>
                <c:pt idx="1">
                  <c:v>100</c:v>
                </c:pt>
                <c:pt idx="2">
                  <c:v>53</c:v>
                </c:pt>
                <c:pt idx="3">
                  <c:v>28</c:v>
                </c:pt>
                <c:pt idx="4">
                  <c:v>38</c:v>
                </c:pt>
                <c:pt idx="5">
                  <c:v>37</c:v>
                </c:pt>
                <c:pt idx="6">
                  <c:v>45</c:v>
                </c:pt>
                <c:pt idx="7">
                  <c:v>75</c:v>
                </c:pt>
                <c:pt idx="8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2-4951-8EF1-969E2BE8F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86876824"/>
        <c:axId val="586879120"/>
      </c:barChart>
      <c:catAx>
        <c:axId val="586876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879120"/>
        <c:crosses val="autoZero"/>
        <c:auto val="1"/>
        <c:lblAlgn val="ctr"/>
        <c:lblOffset val="100"/>
        <c:noMultiLvlLbl val="0"/>
      </c:catAx>
      <c:valAx>
        <c:axId val="58687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876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8D80B-009F-432A-809E-422421CFCB3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B2180A6-3642-4C68-9148-7871DCA8CB78}">
      <dgm:prSet phldrT="[Text]"/>
      <dgm:spPr/>
      <dgm:t>
        <a:bodyPr/>
        <a:lstStyle/>
        <a:p>
          <a:r>
            <a:rPr lang="en-US" dirty="0"/>
            <a:t>Facility Planning Phase 1 (Planning &amp; Conceptual Engineering)</a:t>
          </a:r>
        </a:p>
      </dgm:t>
    </dgm:pt>
    <dgm:pt modelId="{52278CEA-6116-4F1F-985D-5FB7F0EAFBED}" type="parTrans" cxnId="{061977F7-56BC-499F-8987-24583AA0B08D}">
      <dgm:prSet/>
      <dgm:spPr/>
      <dgm:t>
        <a:bodyPr/>
        <a:lstStyle/>
        <a:p>
          <a:endParaRPr lang="en-US"/>
        </a:p>
      </dgm:t>
    </dgm:pt>
    <dgm:pt modelId="{6FA18A36-7075-4742-9F81-6D03F2E85A67}" type="sibTrans" cxnId="{061977F7-56BC-499F-8987-24583AA0B08D}">
      <dgm:prSet/>
      <dgm:spPr>
        <a:solidFill>
          <a:srgbClr val="F69320"/>
        </a:solidFill>
      </dgm:spPr>
      <dgm:t>
        <a:bodyPr/>
        <a:lstStyle/>
        <a:p>
          <a:endParaRPr lang="en-US"/>
        </a:p>
      </dgm:t>
    </dgm:pt>
    <dgm:pt modelId="{FB057206-2667-46FC-BFA2-EB06E3910301}">
      <dgm:prSet phldrT="[Text]"/>
      <dgm:spPr/>
      <dgm:t>
        <a:bodyPr/>
        <a:lstStyle/>
        <a:p>
          <a:r>
            <a:rPr lang="en-US" dirty="0"/>
            <a:t>Facility Planning Phase 2 (Preliminary Engineering)</a:t>
          </a:r>
        </a:p>
      </dgm:t>
    </dgm:pt>
    <dgm:pt modelId="{D85B89E8-47D1-4964-B463-340A382B1F98}" type="parTrans" cxnId="{ABDF9A1C-87B5-40DC-B960-1BAB23F2B7AB}">
      <dgm:prSet/>
      <dgm:spPr/>
      <dgm:t>
        <a:bodyPr/>
        <a:lstStyle/>
        <a:p>
          <a:endParaRPr lang="en-US"/>
        </a:p>
      </dgm:t>
    </dgm:pt>
    <dgm:pt modelId="{C7037759-A5C0-4D81-9DCB-EA08057EE1F9}" type="sibTrans" cxnId="{ABDF9A1C-87B5-40DC-B960-1BAB23F2B7AB}">
      <dgm:prSet/>
      <dgm:spPr>
        <a:solidFill>
          <a:srgbClr val="F69320"/>
        </a:solidFill>
      </dgm:spPr>
      <dgm:t>
        <a:bodyPr/>
        <a:lstStyle/>
        <a:p>
          <a:endParaRPr lang="en-US"/>
        </a:p>
      </dgm:t>
    </dgm:pt>
    <dgm:pt modelId="{7000FBA0-2700-4BB5-897A-7398A500C8C0}">
      <dgm:prSet phldrT="[Text]"/>
      <dgm:spPr/>
      <dgm:t>
        <a:bodyPr/>
        <a:lstStyle/>
        <a:p>
          <a:r>
            <a:rPr lang="en-US" dirty="0"/>
            <a:t>Final Design</a:t>
          </a:r>
        </a:p>
      </dgm:t>
    </dgm:pt>
    <dgm:pt modelId="{A3796080-5E3F-4ABE-B599-AE5220B4296F}" type="parTrans" cxnId="{4545DA8C-86DB-4705-9F3C-F5D8F354517D}">
      <dgm:prSet/>
      <dgm:spPr/>
      <dgm:t>
        <a:bodyPr/>
        <a:lstStyle/>
        <a:p>
          <a:endParaRPr lang="en-US"/>
        </a:p>
      </dgm:t>
    </dgm:pt>
    <dgm:pt modelId="{14EDB299-CBC2-4B0C-9394-8E50D613D950}" type="sibTrans" cxnId="{4545DA8C-86DB-4705-9F3C-F5D8F354517D}">
      <dgm:prSet/>
      <dgm:spPr>
        <a:solidFill>
          <a:srgbClr val="F69320"/>
        </a:solidFill>
      </dgm:spPr>
      <dgm:t>
        <a:bodyPr/>
        <a:lstStyle/>
        <a:p>
          <a:endParaRPr lang="en-US"/>
        </a:p>
      </dgm:t>
    </dgm:pt>
    <dgm:pt modelId="{F49F513D-D2C1-40FF-B588-FFF69DE0A950}">
      <dgm:prSet phldrT="[Text]"/>
      <dgm:spPr/>
      <dgm:t>
        <a:bodyPr/>
        <a:lstStyle/>
        <a:p>
          <a:r>
            <a:rPr lang="en-US" dirty="0"/>
            <a:t>Existing Conditions</a:t>
          </a:r>
        </a:p>
      </dgm:t>
    </dgm:pt>
    <dgm:pt modelId="{FEFA8AAE-1595-48B7-BBD1-0C3D0C31AE40}" type="parTrans" cxnId="{869762E8-E21D-400D-BE54-80B12817D8DA}">
      <dgm:prSet/>
      <dgm:spPr/>
      <dgm:t>
        <a:bodyPr/>
        <a:lstStyle/>
        <a:p>
          <a:endParaRPr lang="en-US"/>
        </a:p>
      </dgm:t>
    </dgm:pt>
    <dgm:pt modelId="{AEEE47B8-085E-4DCA-A8BE-15B3E9065E62}" type="sibTrans" cxnId="{869762E8-E21D-400D-BE54-80B12817D8DA}">
      <dgm:prSet/>
      <dgm:spPr/>
      <dgm:t>
        <a:bodyPr/>
        <a:lstStyle/>
        <a:p>
          <a:endParaRPr lang="en-US"/>
        </a:p>
      </dgm:t>
    </dgm:pt>
    <dgm:pt modelId="{6A090528-4405-4BB5-A3C0-28CE3234FF97}">
      <dgm:prSet phldrT="[Text]"/>
      <dgm:spPr/>
      <dgm:t>
        <a:bodyPr/>
        <a:lstStyle/>
        <a:p>
          <a:r>
            <a:rPr lang="en-US" dirty="0"/>
            <a:t>Modeling</a:t>
          </a:r>
        </a:p>
      </dgm:t>
    </dgm:pt>
    <dgm:pt modelId="{6F6266CF-B2F0-4E8F-B9E5-C00756254ADE}" type="parTrans" cxnId="{62401E15-B819-415A-8128-28E24D775989}">
      <dgm:prSet/>
      <dgm:spPr/>
      <dgm:t>
        <a:bodyPr/>
        <a:lstStyle/>
        <a:p>
          <a:endParaRPr lang="en-US"/>
        </a:p>
      </dgm:t>
    </dgm:pt>
    <dgm:pt modelId="{86716098-B90E-48CD-8748-06FA2BC5E5DF}" type="sibTrans" cxnId="{62401E15-B819-415A-8128-28E24D775989}">
      <dgm:prSet/>
      <dgm:spPr/>
      <dgm:t>
        <a:bodyPr/>
        <a:lstStyle/>
        <a:p>
          <a:endParaRPr lang="en-US"/>
        </a:p>
      </dgm:t>
    </dgm:pt>
    <dgm:pt modelId="{7E3D8F83-F194-49D8-9540-38071E350F94}">
      <dgm:prSet phldrT="[Text]"/>
      <dgm:spPr/>
      <dgm:t>
        <a:bodyPr/>
        <a:lstStyle/>
        <a:p>
          <a:r>
            <a:rPr lang="en-US" dirty="0"/>
            <a:t>Purpose &amp; Need</a:t>
          </a:r>
        </a:p>
      </dgm:t>
    </dgm:pt>
    <dgm:pt modelId="{516F26F3-FDCA-4C1E-9356-2C047C6992D4}" type="parTrans" cxnId="{F94582E3-D7AE-46B1-AD38-34396DB4D6AD}">
      <dgm:prSet/>
      <dgm:spPr/>
      <dgm:t>
        <a:bodyPr/>
        <a:lstStyle/>
        <a:p>
          <a:endParaRPr lang="en-US"/>
        </a:p>
      </dgm:t>
    </dgm:pt>
    <dgm:pt modelId="{80CD70A1-2366-47D8-85FC-AD7310BDFBFE}" type="sibTrans" cxnId="{F94582E3-D7AE-46B1-AD38-34396DB4D6AD}">
      <dgm:prSet/>
      <dgm:spPr/>
      <dgm:t>
        <a:bodyPr/>
        <a:lstStyle/>
        <a:p>
          <a:endParaRPr lang="en-US"/>
        </a:p>
      </dgm:t>
    </dgm:pt>
    <dgm:pt modelId="{50070812-4A39-4A84-9A80-14E170A4A1AB}">
      <dgm:prSet phldrT="[Text]"/>
      <dgm:spPr/>
      <dgm:t>
        <a:bodyPr/>
        <a:lstStyle/>
        <a:p>
          <a:r>
            <a:rPr lang="en-US" dirty="0"/>
            <a:t>Conceptual Alternatives</a:t>
          </a:r>
        </a:p>
      </dgm:t>
    </dgm:pt>
    <dgm:pt modelId="{5C2553DA-ACB6-4C76-BF1A-986897C73B97}" type="parTrans" cxnId="{E7CDE29D-1BD3-473A-BE16-7888E79237D7}">
      <dgm:prSet/>
      <dgm:spPr/>
      <dgm:t>
        <a:bodyPr/>
        <a:lstStyle/>
        <a:p>
          <a:endParaRPr lang="en-US"/>
        </a:p>
      </dgm:t>
    </dgm:pt>
    <dgm:pt modelId="{7D48892C-422F-4F00-B2CA-C3C23892FC4E}" type="sibTrans" cxnId="{E7CDE29D-1BD3-473A-BE16-7888E79237D7}">
      <dgm:prSet/>
      <dgm:spPr/>
      <dgm:t>
        <a:bodyPr/>
        <a:lstStyle/>
        <a:p>
          <a:endParaRPr lang="en-US"/>
        </a:p>
      </dgm:t>
    </dgm:pt>
    <dgm:pt modelId="{4EC366F8-116A-485C-8C17-BAAF8955B063}">
      <dgm:prSet phldrT="[Text]"/>
      <dgm:spPr/>
      <dgm:t>
        <a:bodyPr/>
        <a:lstStyle/>
        <a:p>
          <a:r>
            <a:rPr lang="en-US" dirty="0"/>
            <a:t>Preliminary Impacts</a:t>
          </a:r>
        </a:p>
      </dgm:t>
    </dgm:pt>
    <dgm:pt modelId="{53DD56C5-4EB2-4A92-88BF-9850B6BE9456}" type="parTrans" cxnId="{7E09553F-5A93-4177-AD97-714E3E548F03}">
      <dgm:prSet/>
      <dgm:spPr/>
      <dgm:t>
        <a:bodyPr/>
        <a:lstStyle/>
        <a:p>
          <a:endParaRPr lang="en-US"/>
        </a:p>
      </dgm:t>
    </dgm:pt>
    <dgm:pt modelId="{9792EBD4-FAD3-471E-B335-A8D0C43B29BC}" type="sibTrans" cxnId="{7E09553F-5A93-4177-AD97-714E3E548F03}">
      <dgm:prSet/>
      <dgm:spPr/>
      <dgm:t>
        <a:bodyPr/>
        <a:lstStyle/>
        <a:p>
          <a:endParaRPr lang="en-US"/>
        </a:p>
      </dgm:t>
    </dgm:pt>
    <dgm:pt modelId="{E50C30EF-E274-48D7-BD15-1C46EEA6D7A2}">
      <dgm:prSet phldrT="[Text]"/>
      <dgm:spPr/>
      <dgm:t>
        <a:bodyPr/>
        <a:lstStyle/>
        <a:p>
          <a:r>
            <a:rPr lang="en-US" b="1" dirty="0">
              <a:solidFill>
                <a:srgbClr val="F69320"/>
              </a:solidFill>
            </a:rPr>
            <a:t>Identify Recommended Alternative</a:t>
          </a:r>
        </a:p>
      </dgm:t>
    </dgm:pt>
    <dgm:pt modelId="{652B5B57-8A7F-4C4D-B664-56CFD3B2D027}" type="parTrans" cxnId="{B60394A3-5D7D-426A-889B-524297A725FA}">
      <dgm:prSet/>
      <dgm:spPr/>
      <dgm:t>
        <a:bodyPr/>
        <a:lstStyle/>
        <a:p>
          <a:endParaRPr lang="en-US"/>
        </a:p>
      </dgm:t>
    </dgm:pt>
    <dgm:pt modelId="{93120962-26AF-4115-A5A3-B8EC36F83D2B}" type="sibTrans" cxnId="{B60394A3-5D7D-426A-889B-524297A725FA}">
      <dgm:prSet/>
      <dgm:spPr/>
      <dgm:t>
        <a:bodyPr/>
        <a:lstStyle/>
        <a:p>
          <a:endParaRPr lang="en-US"/>
        </a:p>
      </dgm:t>
    </dgm:pt>
    <dgm:pt modelId="{BF7733A2-4D8B-4E13-8B4B-5B4F2BD2AD6A}">
      <dgm:prSet phldrT="[Text]"/>
      <dgm:spPr/>
      <dgm:t>
        <a:bodyPr/>
        <a:lstStyle/>
        <a:p>
          <a:r>
            <a:rPr lang="en-US" dirty="0"/>
            <a:t>Physical investigations</a:t>
          </a:r>
        </a:p>
      </dgm:t>
    </dgm:pt>
    <dgm:pt modelId="{6EDA8763-95DE-4B77-9C05-7E4A8C464564}" type="parTrans" cxnId="{22B0218A-5572-404D-BA65-74F5423959DD}">
      <dgm:prSet/>
      <dgm:spPr/>
      <dgm:t>
        <a:bodyPr/>
        <a:lstStyle/>
        <a:p>
          <a:endParaRPr lang="en-US"/>
        </a:p>
      </dgm:t>
    </dgm:pt>
    <dgm:pt modelId="{137007B7-3130-4BF9-9C7D-79BD818C6D66}" type="sibTrans" cxnId="{22B0218A-5572-404D-BA65-74F5423959DD}">
      <dgm:prSet/>
      <dgm:spPr/>
      <dgm:t>
        <a:bodyPr/>
        <a:lstStyle/>
        <a:p>
          <a:endParaRPr lang="en-US"/>
        </a:p>
      </dgm:t>
    </dgm:pt>
    <dgm:pt modelId="{1106AAA0-F070-4770-98FA-6CC8A2B5F93B}">
      <dgm:prSet phldrT="[Text]"/>
      <dgm:spPr/>
      <dgm:t>
        <a:bodyPr/>
        <a:lstStyle/>
        <a:p>
          <a:r>
            <a:rPr lang="en-US" dirty="0"/>
            <a:t>Surveys</a:t>
          </a:r>
        </a:p>
      </dgm:t>
    </dgm:pt>
    <dgm:pt modelId="{D478696F-F21A-450F-A849-CDB49C07A0E5}" type="parTrans" cxnId="{9F4E065C-C29E-4FD1-BAF5-B34BB445ADAA}">
      <dgm:prSet/>
      <dgm:spPr/>
      <dgm:t>
        <a:bodyPr/>
        <a:lstStyle/>
        <a:p>
          <a:endParaRPr lang="en-US"/>
        </a:p>
      </dgm:t>
    </dgm:pt>
    <dgm:pt modelId="{80313FE8-9FA2-492F-9E52-7A3BB155DAA2}" type="sibTrans" cxnId="{9F4E065C-C29E-4FD1-BAF5-B34BB445ADAA}">
      <dgm:prSet/>
      <dgm:spPr/>
      <dgm:t>
        <a:bodyPr/>
        <a:lstStyle/>
        <a:p>
          <a:endParaRPr lang="en-US"/>
        </a:p>
      </dgm:t>
    </dgm:pt>
    <dgm:pt modelId="{05B9120F-B67F-4CCC-94CD-22BE60A65F90}">
      <dgm:prSet phldrT="[Text]"/>
      <dgm:spPr/>
      <dgm:t>
        <a:bodyPr/>
        <a:lstStyle/>
        <a:p>
          <a:r>
            <a:rPr lang="en-US" dirty="0"/>
            <a:t>Right-of-way</a:t>
          </a:r>
        </a:p>
      </dgm:t>
    </dgm:pt>
    <dgm:pt modelId="{A7CA3E76-398B-43EF-8C2C-D5E449BF17ED}" type="parTrans" cxnId="{5D910EA7-1514-4488-8F49-B9E0728301C0}">
      <dgm:prSet/>
      <dgm:spPr/>
      <dgm:t>
        <a:bodyPr/>
        <a:lstStyle/>
        <a:p>
          <a:endParaRPr lang="en-US"/>
        </a:p>
      </dgm:t>
    </dgm:pt>
    <dgm:pt modelId="{AC9B3B27-A78F-4CC6-BEAD-64848409155B}" type="sibTrans" cxnId="{5D910EA7-1514-4488-8F49-B9E0728301C0}">
      <dgm:prSet/>
      <dgm:spPr/>
      <dgm:t>
        <a:bodyPr/>
        <a:lstStyle/>
        <a:p>
          <a:endParaRPr lang="en-US"/>
        </a:p>
      </dgm:t>
    </dgm:pt>
    <dgm:pt modelId="{58439DD9-05B2-423D-BE5E-01D077835F9B}">
      <dgm:prSet phldrT="[Text]"/>
      <dgm:spPr/>
      <dgm:t>
        <a:bodyPr/>
        <a:lstStyle/>
        <a:p>
          <a:r>
            <a:rPr lang="en-US" dirty="0"/>
            <a:t>Traffic studies</a:t>
          </a:r>
        </a:p>
      </dgm:t>
    </dgm:pt>
    <dgm:pt modelId="{82DA5CEF-F3BA-4E42-8767-225D9C64D509}" type="parTrans" cxnId="{E06DF055-E666-4445-8265-69CDF1BCBEC9}">
      <dgm:prSet/>
      <dgm:spPr/>
      <dgm:t>
        <a:bodyPr/>
        <a:lstStyle/>
        <a:p>
          <a:endParaRPr lang="en-US"/>
        </a:p>
      </dgm:t>
    </dgm:pt>
    <dgm:pt modelId="{ADA5B1DE-064A-4A74-BCBC-F0C15405FEF2}" type="sibTrans" cxnId="{E06DF055-E666-4445-8265-69CDF1BCBEC9}">
      <dgm:prSet/>
      <dgm:spPr/>
      <dgm:t>
        <a:bodyPr/>
        <a:lstStyle/>
        <a:p>
          <a:endParaRPr lang="en-US"/>
        </a:p>
      </dgm:t>
    </dgm:pt>
    <dgm:pt modelId="{D1F0D434-F055-4B50-8F76-709D11B8BACC}">
      <dgm:prSet phldrT="[Text]"/>
      <dgm:spPr/>
      <dgm:t>
        <a:bodyPr/>
        <a:lstStyle/>
        <a:p>
          <a:r>
            <a:rPr lang="en-US" dirty="0"/>
            <a:t>Environmental assessments</a:t>
          </a:r>
        </a:p>
      </dgm:t>
    </dgm:pt>
    <dgm:pt modelId="{9C7FB1FA-E9BD-4820-988B-1C9839808076}" type="parTrans" cxnId="{4D82C5FC-8B73-40B3-8847-C46B033B8BF1}">
      <dgm:prSet/>
      <dgm:spPr/>
      <dgm:t>
        <a:bodyPr/>
        <a:lstStyle/>
        <a:p>
          <a:endParaRPr lang="en-US"/>
        </a:p>
      </dgm:t>
    </dgm:pt>
    <dgm:pt modelId="{8C5A4BAC-A04A-4325-83AB-F08A59F07824}" type="sibTrans" cxnId="{4D82C5FC-8B73-40B3-8847-C46B033B8BF1}">
      <dgm:prSet/>
      <dgm:spPr/>
      <dgm:t>
        <a:bodyPr/>
        <a:lstStyle/>
        <a:p>
          <a:endParaRPr lang="en-US"/>
        </a:p>
      </dgm:t>
    </dgm:pt>
    <dgm:pt modelId="{BF9FAD4E-F6B7-4055-9CA6-C3402EC78548}">
      <dgm:prSet phldrT="[Text]"/>
      <dgm:spPr/>
      <dgm:t>
        <a:bodyPr/>
        <a:lstStyle/>
        <a:p>
          <a:r>
            <a:rPr lang="en-US" dirty="0"/>
            <a:t>Final concepts</a:t>
          </a:r>
        </a:p>
      </dgm:t>
    </dgm:pt>
    <dgm:pt modelId="{DD27422A-206C-439A-ACE5-48DC406BDF05}" type="parTrans" cxnId="{9AB65B40-F7AB-475B-B2DF-ED224EC0A06F}">
      <dgm:prSet/>
      <dgm:spPr/>
      <dgm:t>
        <a:bodyPr/>
        <a:lstStyle/>
        <a:p>
          <a:endParaRPr lang="en-US"/>
        </a:p>
      </dgm:t>
    </dgm:pt>
    <dgm:pt modelId="{265F1EFF-E44E-4B9A-B6F1-C4EC5A56F5A8}" type="sibTrans" cxnId="{9AB65B40-F7AB-475B-B2DF-ED224EC0A06F}">
      <dgm:prSet/>
      <dgm:spPr/>
      <dgm:t>
        <a:bodyPr/>
        <a:lstStyle/>
        <a:p>
          <a:endParaRPr lang="en-US"/>
        </a:p>
      </dgm:t>
    </dgm:pt>
    <dgm:pt modelId="{AFF1287E-5E52-4E85-BA2D-C6A29E10B9D9}">
      <dgm:prSet phldrT="[Text]"/>
      <dgm:spPr/>
      <dgm:t>
        <a:bodyPr/>
        <a:lstStyle/>
        <a:p>
          <a:r>
            <a:rPr lang="en-US" dirty="0"/>
            <a:t>Detailed Scope, Schedule, and Cost Estimate</a:t>
          </a:r>
        </a:p>
      </dgm:t>
    </dgm:pt>
    <dgm:pt modelId="{E3371F0F-0F55-4388-9CDB-333C74A195AC}" type="parTrans" cxnId="{2C80BED5-84D3-436D-B062-EA5155C138F6}">
      <dgm:prSet/>
      <dgm:spPr/>
      <dgm:t>
        <a:bodyPr/>
        <a:lstStyle/>
        <a:p>
          <a:endParaRPr lang="en-US"/>
        </a:p>
      </dgm:t>
    </dgm:pt>
    <dgm:pt modelId="{65FFF31F-7254-4B2F-A9B3-85FAEB554087}" type="sibTrans" cxnId="{2C80BED5-84D3-436D-B062-EA5155C138F6}">
      <dgm:prSet/>
      <dgm:spPr/>
      <dgm:t>
        <a:bodyPr/>
        <a:lstStyle/>
        <a:p>
          <a:endParaRPr lang="en-US"/>
        </a:p>
      </dgm:t>
    </dgm:pt>
    <dgm:pt modelId="{C474B53E-DE8B-47FB-824E-1282F60D64EE}">
      <dgm:prSet phldrT="[Text]"/>
      <dgm:spPr/>
      <dgm:t>
        <a:bodyPr/>
        <a:lstStyle/>
        <a:p>
          <a:r>
            <a:rPr lang="en-US" dirty="0"/>
            <a:t>Construction</a:t>
          </a:r>
        </a:p>
      </dgm:t>
    </dgm:pt>
    <dgm:pt modelId="{393353BA-5DAE-4742-8960-4FD3FF5553DD}" type="parTrans" cxnId="{F60DCF05-EB13-447A-8E3D-ABA4C1F64D09}">
      <dgm:prSet/>
      <dgm:spPr/>
      <dgm:t>
        <a:bodyPr/>
        <a:lstStyle/>
        <a:p>
          <a:endParaRPr lang="en-US"/>
        </a:p>
      </dgm:t>
    </dgm:pt>
    <dgm:pt modelId="{C6F1BC5F-881B-4A28-AB15-822C3D86B6C4}" type="sibTrans" cxnId="{F60DCF05-EB13-447A-8E3D-ABA4C1F64D09}">
      <dgm:prSet/>
      <dgm:spPr/>
      <dgm:t>
        <a:bodyPr/>
        <a:lstStyle/>
        <a:p>
          <a:endParaRPr lang="en-US"/>
        </a:p>
      </dgm:t>
    </dgm:pt>
    <dgm:pt modelId="{BA1DB847-179C-4DB6-BA92-E4F14D8585FA}" type="pres">
      <dgm:prSet presAssocID="{51C8D80B-009F-432A-809E-422421CFCB34}" presName="Name0" presStyleCnt="0">
        <dgm:presLayoutVars>
          <dgm:dir/>
          <dgm:resizeHandles val="exact"/>
        </dgm:presLayoutVars>
      </dgm:prSet>
      <dgm:spPr/>
    </dgm:pt>
    <dgm:pt modelId="{68F4B4E1-6BF3-484C-819B-295D2CD35070}" type="pres">
      <dgm:prSet presAssocID="{7B2180A6-3642-4C68-9148-7871DCA8CB78}" presName="node" presStyleLbl="node1" presStyleIdx="0" presStyleCnt="4">
        <dgm:presLayoutVars>
          <dgm:bulletEnabled val="1"/>
        </dgm:presLayoutVars>
      </dgm:prSet>
      <dgm:spPr/>
    </dgm:pt>
    <dgm:pt modelId="{AF7A6CE3-706E-4092-B5EB-7BDB36BCB61F}" type="pres">
      <dgm:prSet presAssocID="{6FA18A36-7075-4742-9F81-6D03F2E85A67}" presName="sibTrans" presStyleLbl="sibTrans2D1" presStyleIdx="0" presStyleCnt="3"/>
      <dgm:spPr/>
    </dgm:pt>
    <dgm:pt modelId="{E4B3246C-DA0D-4509-96A1-8D78F7F92E10}" type="pres">
      <dgm:prSet presAssocID="{6FA18A36-7075-4742-9F81-6D03F2E85A67}" presName="connectorText" presStyleLbl="sibTrans2D1" presStyleIdx="0" presStyleCnt="3"/>
      <dgm:spPr/>
    </dgm:pt>
    <dgm:pt modelId="{7BEB602A-B84A-4967-B230-C25591A9C455}" type="pres">
      <dgm:prSet presAssocID="{FB057206-2667-46FC-BFA2-EB06E3910301}" presName="node" presStyleLbl="node1" presStyleIdx="1" presStyleCnt="4">
        <dgm:presLayoutVars>
          <dgm:bulletEnabled val="1"/>
        </dgm:presLayoutVars>
      </dgm:prSet>
      <dgm:spPr/>
    </dgm:pt>
    <dgm:pt modelId="{FC728739-C151-4685-931E-F98125FD29E5}" type="pres">
      <dgm:prSet presAssocID="{C7037759-A5C0-4D81-9DCB-EA08057EE1F9}" presName="sibTrans" presStyleLbl="sibTrans2D1" presStyleIdx="1" presStyleCnt="3"/>
      <dgm:spPr/>
    </dgm:pt>
    <dgm:pt modelId="{FEDADB88-A2F6-47B9-9598-E9D6C04D792B}" type="pres">
      <dgm:prSet presAssocID="{C7037759-A5C0-4D81-9DCB-EA08057EE1F9}" presName="connectorText" presStyleLbl="sibTrans2D1" presStyleIdx="1" presStyleCnt="3"/>
      <dgm:spPr/>
    </dgm:pt>
    <dgm:pt modelId="{A007A3BD-33B8-4729-8093-AE0F7AEC8CEF}" type="pres">
      <dgm:prSet presAssocID="{7000FBA0-2700-4BB5-897A-7398A500C8C0}" presName="node" presStyleLbl="node1" presStyleIdx="2" presStyleCnt="4">
        <dgm:presLayoutVars>
          <dgm:bulletEnabled val="1"/>
        </dgm:presLayoutVars>
      </dgm:prSet>
      <dgm:spPr/>
    </dgm:pt>
    <dgm:pt modelId="{55A0676A-C8F7-4239-BAEE-E2C8F1D79816}" type="pres">
      <dgm:prSet presAssocID="{14EDB299-CBC2-4B0C-9394-8E50D613D950}" presName="sibTrans" presStyleLbl="sibTrans2D1" presStyleIdx="2" presStyleCnt="3"/>
      <dgm:spPr/>
    </dgm:pt>
    <dgm:pt modelId="{930185A1-668E-4912-94B3-A036B3BF2A88}" type="pres">
      <dgm:prSet presAssocID="{14EDB299-CBC2-4B0C-9394-8E50D613D950}" presName="connectorText" presStyleLbl="sibTrans2D1" presStyleIdx="2" presStyleCnt="3"/>
      <dgm:spPr/>
    </dgm:pt>
    <dgm:pt modelId="{23AB0D2C-AB6D-4DFA-A03A-F39F82E8C236}" type="pres">
      <dgm:prSet presAssocID="{C474B53E-DE8B-47FB-824E-1282F60D64EE}" presName="node" presStyleLbl="node1" presStyleIdx="3" presStyleCnt="4">
        <dgm:presLayoutVars>
          <dgm:bulletEnabled val="1"/>
        </dgm:presLayoutVars>
      </dgm:prSet>
      <dgm:spPr/>
    </dgm:pt>
  </dgm:ptLst>
  <dgm:cxnLst>
    <dgm:cxn modelId="{F60DCF05-EB13-447A-8E3D-ABA4C1F64D09}" srcId="{51C8D80B-009F-432A-809E-422421CFCB34}" destId="{C474B53E-DE8B-47FB-824E-1282F60D64EE}" srcOrd="3" destOrd="0" parTransId="{393353BA-5DAE-4742-8960-4FD3FF5553DD}" sibTransId="{C6F1BC5F-881B-4A28-AB15-822C3D86B6C4}"/>
    <dgm:cxn modelId="{0B4A3F0F-D4E5-4F89-AA19-0853F871FCEF}" type="presOf" srcId="{50070812-4A39-4A84-9A80-14E170A4A1AB}" destId="{68F4B4E1-6BF3-484C-819B-295D2CD35070}" srcOrd="0" destOrd="4" presId="urn:microsoft.com/office/officeart/2005/8/layout/process1"/>
    <dgm:cxn modelId="{62401E15-B819-415A-8128-28E24D775989}" srcId="{7B2180A6-3642-4C68-9148-7871DCA8CB78}" destId="{6A090528-4405-4BB5-A3C0-28CE3234FF97}" srcOrd="1" destOrd="0" parTransId="{6F6266CF-B2F0-4E8F-B9E5-C00756254ADE}" sibTransId="{86716098-B90E-48CD-8748-06FA2BC5E5DF}"/>
    <dgm:cxn modelId="{1F950819-9CCA-487D-956D-0BE737678B0E}" type="presOf" srcId="{BF9FAD4E-F6B7-4055-9CA6-C3402EC78548}" destId="{7BEB602A-B84A-4967-B230-C25591A9C455}" srcOrd="0" destOrd="6" presId="urn:microsoft.com/office/officeart/2005/8/layout/process1"/>
    <dgm:cxn modelId="{ABDF9A1C-87B5-40DC-B960-1BAB23F2B7AB}" srcId="{51C8D80B-009F-432A-809E-422421CFCB34}" destId="{FB057206-2667-46FC-BFA2-EB06E3910301}" srcOrd="1" destOrd="0" parTransId="{D85B89E8-47D1-4964-B463-340A382B1F98}" sibTransId="{C7037759-A5C0-4D81-9DCB-EA08057EE1F9}"/>
    <dgm:cxn modelId="{DF026021-C9C3-4344-AB2B-B32CC5CB0D2C}" type="presOf" srcId="{D1F0D434-F055-4B50-8F76-709D11B8BACC}" destId="{7BEB602A-B84A-4967-B230-C25591A9C455}" srcOrd="0" destOrd="5" presId="urn:microsoft.com/office/officeart/2005/8/layout/process1"/>
    <dgm:cxn modelId="{5BD1582C-F250-4898-9C85-D59E37452ABE}" type="presOf" srcId="{6A090528-4405-4BB5-A3C0-28CE3234FF97}" destId="{68F4B4E1-6BF3-484C-819B-295D2CD35070}" srcOrd="0" destOrd="2" presId="urn:microsoft.com/office/officeart/2005/8/layout/process1"/>
    <dgm:cxn modelId="{BDC5DE39-7E62-458E-A7F4-47E7CACAFF19}" type="presOf" srcId="{AFF1287E-5E52-4E85-BA2D-C6A29E10B9D9}" destId="{7BEB602A-B84A-4967-B230-C25591A9C455}" srcOrd="0" destOrd="7" presId="urn:microsoft.com/office/officeart/2005/8/layout/process1"/>
    <dgm:cxn modelId="{A7872E3C-778C-4638-AE7B-925D27698A0C}" type="presOf" srcId="{6FA18A36-7075-4742-9F81-6D03F2E85A67}" destId="{AF7A6CE3-706E-4092-B5EB-7BDB36BCB61F}" srcOrd="0" destOrd="0" presId="urn:microsoft.com/office/officeart/2005/8/layout/process1"/>
    <dgm:cxn modelId="{A71A583E-ADF2-44F2-8D55-1CDC4EF5F96D}" type="presOf" srcId="{58439DD9-05B2-423D-BE5E-01D077835F9B}" destId="{7BEB602A-B84A-4967-B230-C25591A9C455}" srcOrd="0" destOrd="4" presId="urn:microsoft.com/office/officeart/2005/8/layout/process1"/>
    <dgm:cxn modelId="{7E09553F-5A93-4177-AD97-714E3E548F03}" srcId="{7B2180A6-3642-4C68-9148-7871DCA8CB78}" destId="{4EC366F8-116A-485C-8C17-BAAF8955B063}" srcOrd="4" destOrd="0" parTransId="{53DD56C5-4EB2-4A92-88BF-9850B6BE9456}" sibTransId="{9792EBD4-FAD3-471E-B335-A8D0C43B29BC}"/>
    <dgm:cxn modelId="{9AB65B40-F7AB-475B-B2DF-ED224EC0A06F}" srcId="{FB057206-2667-46FC-BFA2-EB06E3910301}" destId="{BF9FAD4E-F6B7-4055-9CA6-C3402EC78548}" srcOrd="5" destOrd="0" parTransId="{DD27422A-206C-439A-ACE5-48DC406BDF05}" sibTransId="{265F1EFF-E44E-4B9A-B6F1-C4EC5A56F5A8}"/>
    <dgm:cxn modelId="{9F4E065C-C29E-4FD1-BAF5-B34BB445ADAA}" srcId="{FB057206-2667-46FC-BFA2-EB06E3910301}" destId="{1106AAA0-F070-4770-98FA-6CC8A2B5F93B}" srcOrd="1" destOrd="0" parTransId="{D478696F-F21A-450F-A849-CDB49C07A0E5}" sibTransId="{80313FE8-9FA2-492F-9E52-7A3BB155DAA2}"/>
    <dgm:cxn modelId="{FC9BB664-D297-4D5F-8E9E-038EF13F3AD8}" type="presOf" srcId="{C7037759-A5C0-4D81-9DCB-EA08057EE1F9}" destId="{FC728739-C151-4685-931E-F98125FD29E5}" srcOrd="0" destOrd="0" presId="urn:microsoft.com/office/officeart/2005/8/layout/process1"/>
    <dgm:cxn modelId="{14210049-A33D-473C-997E-A7597413929E}" type="presOf" srcId="{BF7733A2-4D8B-4E13-8B4B-5B4F2BD2AD6A}" destId="{7BEB602A-B84A-4967-B230-C25591A9C455}" srcOrd="0" destOrd="1" presId="urn:microsoft.com/office/officeart/2005/8/layout/process1"/>
    <dgm:cxn modelId="{F1DB8969-F198-49AC-A687-D196EE1F2B29}" type="presOf" srcId="{7000FBA0-2700-4BB5-897A-7398A500C8C0}" destId="{A007A3BD-33B8-4729-8093-AE0F7AEC8CEF}" srcOrd="0" destOrd="0" presId="urn:microsoft.com/office/officeart/2005/8/layout/process1"/>
    <dgm:cxn modelId="{E60B506C-C827-4555-B133-FBB0E6D60AE8}" type="presOf" srcId="{C7037759-A5C0-4D81-9DCB-EA08057EE1F9}" destId="{FEDADB88-A2F6-47B9-9598-E9D6C04D792B}" srcOrd="1" destOrd="0" presId="urn:microsoft.com/office/officeart/2005/8/layout/process1"/>
    <dgm:cxn modelId="{3B49DD51-37AE-42E5-9A32-E1EC5D4D5187}" type="presOf" srcId="{E50C30EF-E274-48D7-BD15-1C46EEA6D7A2}" destId="{68F4B4E1-6BF3-484C-819B-295D2CD35070}" srcOrd="0" destOrd="6" presId="urn:microsoft.com/office/officeart/2005/8/layout/process1"/>
    <dgm:cxn modelId="{E06DF055-E666-4445-8265-69CDF1BCBEC9}" srcId="{FB057206-2667-46FC-BFA2-EB06E3910301}" destId="{58439DD9-05B2-423D-BE5E-01D077835F9B}" srcOrd="3" destOrd="0" parTransId="{82DA5CEF-F3BA-4E42-8767-225D9C64D509}" sibTransId="{ADA5B1DE-064A-4A74-BCBC-F0C15405FEF2}"/>
    <dgm:cxn modelId="{85D4D17A-92BD-4794-B175-4C9C08EF4EB0}" type="presOf" srcId="{7B2180A6-3642-4C68-9148-7871DCA8CB78}" destId="{68F4B4E1-6BF3-484C-819B-295D2CD35070}" srcOrd="0" destOrd="0" presId="urn:microsoft.com/office/officeart/2005/8/layout/process1"/>
    <dgm:cxn modelId="{22B0218A-5572-404D-BA65-74F5423959DD}" srcId="{FB057206-2667-46FC-BFA2-EB06E3910301}" destId="{BF7733A2-4D8B-4E13-8B4B-5B4F2BD2AD6A}" srcOrd="0" destOrd="0" parTransId="{6EDA8763-95DE-4B77-9C05-7E4A8C464564}" sibTransId="{137007B7-3130-4BF9-9C7D-79BD818C6D66}"/>
    <dgm:cxn modelId="{4545DA8C-86DB-4705-9F3C-F5D8F354517D}" srcId="{51C8D80B-009F-432A-809E-422421CFCB34}" destId="{7000FBA0-2700-4BB5-897A-7398A500C8C0}" srcOrd="2" destOrd="0" parTransId="{A3796080-5E3F-4ABE-B599-AE5220B4296F}" sibTransId="{14EDB299-CBC2-4B0C-9394-8E50D613D950}"/>
    <dgm:cxn modelId="{6116D28D-4C33-4338-AA83-98E1BADACD58}" type="presOf" srcId="{6FA18A36-7075-4742-9F81-6D03F2E85A67}" destId="{E4B3246C-DA0D-4509-96A1-8D78F7F92E10}" srcOrd="1" destOrd="0" presId="urn:microsoft.com/office/officeart/2005/8/layout/process1"/>
    <dgm:cxn modelId="{A1C92396-7988-4D99-9E48-51FBA17AF827}" type="presOf" srcId="{14EDB299-CBC2-4B0C-9394-8E50D613D950}" destId="{930185A1-668E-4912-94B3-A036B3BF2A88}" srcOrd="1" destOrd="0" presId="urn:microsoft.com/office/officeart/2005/8/layout/process1"/>
    <dgm:cxn modelId="{E7CDE29D-1BD3-473A-BE16-7888E79237D7}" srcId="{7B2180A6-3642-4C68-9148-7871DCA8CB78}" destId="{50070812-4A39-4A84-9A80-14E170A4A1AB}" srcOrd="3" destOrd="0" parTransId="{5C2553DA-ACB6-4C76-BF1A-986897C73B97}" sibTransId="{7D48892C-422F-4F00-B2CA-C3C23892FC4E}"/>
    <dgm:cxn modelId="{B60394A3-5D7D-426A-889B-524297A725FA}" srcId="{7B2180A6-3642-4C68-9148-7871DCA8CB78}" destId="{E50C30EF-E274-48D7-BD15-1C46EEA6D7A2}" srcOrd="5" destOrd="0" parTransId="{652B5B57-8A7F-4C4D-B664-56CFD3B2D027}" sibTransId="{93120962-26AF-4115-A5A3-B8EC36F83D2B}"/>
    <dgm:cxn modelId="{68E523A6-D9C5-437D-9687-B7087DF98ED1}" type="presOf" srcId="{7E3D8F83-F194-49D8-9540-38071E350F94}" destId="{68F4B4E1-6BF3-484C-819B-295D2CD35070}" srcOrd="0" destOrd="3" presId="urn:microsoft.com/office/officeart/2005/8/layout/process1"/>
    <dgm:cxn modelId="{5D910EA7-1514-4488-8F49-B9E0728301C0}" srcId="{FB057206-2667-46FC-BFA2-EB06E3910301}" destId="{05B9120F-B67F-4CCC-94CD-22BE60A65F90}" srcOrd="2" destOrd="0" parTransId="{A7CA3E76-398B-43EF-8C2C-D5E449BF17ED}" sibTransId="{AC9B3B27-A78F-4CC6-BEAD-64848409155B}"/>
    <dgm:cxn modelId="{C18219BF-0B36-497F-A747-0613607F7F25}" type="presOf" srcId="{51C8D80B-009F-432A-809E-422421CFCB34}" destId="{BA1DB847-179C-4DB6-BA92-E4F14D8585FA}" srcOrd="0" destOrd="0" presId="urn:microsoft.com/office/officeart/2005/8/layout/process1"/>
    <dgm:cxn modelId="{293074CE-7D2B-4B5C-A273-55BBE31CE920}" type="presOf" srcId="{C474B53E-DE8B-47FB-824E-1282F60D64EE}" destId="{23AB0D2C-AB6D-4DFA-A03A-F39F82E8C236}" srcOrd="0" destOrd="0" presId="urn:microsoft.com/office/officeart/2005/8/layout/process1"/>
    <dgm:cxn modelId="{6ECD66D0-1743-44AE-90EF-79600628BA21}" type="presOf" srcId="{F49F513D-D2C1-40FF-B588-FFF69DE0A950}" destId="{68F4B4E1-6BF3-484C-819B-295D2CD35070}" srcOrd="0" destOrd="1" presId="urn:microsoft.com/office/officeart/2005/8/layout/process1"/>
    <dgm:cxn modelId="{48BA6DD4-DF6C-484D-9C8F-14E34B4B13E0}" type="presOf" srcId="{14EDB299-CBC2-4B0C-9394-8E50D613D950}" destId="{55A0676A-C8F7-4239-BAEE-E2C8F1D79816}" srcOrd="0" destOrd="0" presId="urn:microsoft.com/office/officeart/2005/8/layout/process1"/>
    <dgm:cxn modelId="{2C80BED5-84D3-436D-B062-EA5155C138F6}" srcId="{FB057206-2667-46FC-BFA2-EB06E3910301}" destId="{AFF1287E-5E52-4E85-BA2D-C6A29E10B9D9}" srcOrd="6" destOrd="0" parTransId="{E3371F0F-0F55-4388-9CDB-333C74A195AC}" sibTransId="{65FFF31F-7254-4B2F-A9B3-85FAEB554087}"/>
    <dgm:cxn modelId="{F2C627D7-2756-4991-9B82-83843EAF0D86}" type="presOf" srcId="{FB057206-2667-46FC-BFA2-EB06E3910301}" destId="{7BEB602A-B84A-4967-B230-C25591A9C455}" srcOrd="0" destOrd="0" presId="urn:microsoft.com/office/officeart/2005/8/layout/process1"/>
    <dgm:cxn modelId="{F94582E3-D7AE-46B1-AD38-34396DB4D6AD}" srcId="{7B2180A6-3642-4C68-9148-7871DCA8CB78}" destId="{7E3D8F83-F194-49D8-9540-38071E350F94}" srcOrd="2" destOrd="0" parTransId="{516F26F3-FDCA-4C1E-9356-2C047C6992D4}" sibTransId="{80CD70A1-2366-47D8-85FC-AD7310BDFBFE}"/>
    <dgm:cxn modelId="{0AA5FFE5-E227-4F20-83A4-E0A764BE2DEF}" type="presOf" srcId="{1106AAA0-F070-4770-98FA-6CC8A2B5F93B}" destId="{7BEB602A-B84A-4967-B230-C25591A9C455}" srcOrd="0" destOrd="2" presId="urn:microsoft.com/office/officeart/2005/8/layout/process1"/>
    <dgm:cxn modelId="{869762E8-E21D-400D-BE54-80B12817D8DA}" srcId="{7B2180A6-3642-4C68-9148-7871DCA8CB78}" destId="{F49F513D-D2C1-40FF-B588-FFF69DE0A950}" srcOrd="0" destOrd="0" parTransId="{FEFA8AAE-1595-48B7-BBD1-0C3D0C31AE40}" sibTransId="{AEEE47B8-085E-4DCA-A8BE-15B3E9065E62}"/>
    <dgm:cxn modelId="{D38A4CEC-0E19-44F4-AAB0-1A7C18D5093D}" type="presOf" srcId="{4EC366F8-116A-485C-8C17-BAAF8955B063}" destId="{68F4B4E1-6BF3-484C-819B-295D2CD35070}" srcOrd="0" destOrd="5" presId="urn:microsoft.com/office/officeart/2005/8/layout/process1"/>
    <dgm:cxn modelId="{061977F7-56BC-499F-8987-24583AA0B08D}" srcId="{51C8D80B-009F-432A-809E-422421CFCB34}" destId="{7B2180A6-3642-4C68-9148-7871DCA8CB78}" srcOrd="0" destOrd="0" parTransId="{52278CEA-6116-4F1F-985D-5FB7F0EAFBED}" sibTransId="{6FA18A36-7075-4742-9F81-6D03F2E85A67}"/>
    <dgm:cxn modelId="{4D82C5FC-8B73-40B3-8847-C46B033B8BF1}" srcId="{FB057206-2667-46FC-BFA2-EB06E3910301}" destId="{D1F0D434-F055-4B50-8F76-709D11B8BACC}" srcOrd="4" destOrd="0" parTransId="{9C7FB1FA-E9BD-4820-988B-1C9839808076}" sibTransId="{8C5A4BAC-A04A-4325-83AB-F08A59F07824}"/>
    <dgm:cxn modelId="{7A1424FF-6A3B-4E2F-9422-FBB5041D85D4}" type="presOf" srcId="{05B9120F-B67F-4CCC-94CD-22BE60A65F90}" destId="{7BEB602A-B84A-4967-B230-C25591A9C455}" srcOrd="0" destOrd="3" presId="urn:microsoft.com/office/officeart/2005/8/layout/process1"/>
    <dgm:cxn modelId="{C0FDF4DD-F662-4E44-A758-756185FAFBFC}" type="presParOf" srcId="{BA1DB847-179C-4DB6-BA92-E4F14D8585FA}" destId="{68F4B4E1-6BF3-484C-819B-295D2CD35070}" srcOrd="0" destOrd="0" presId="urn:microsoft.com/office/officeart/2005/8/layout/process1"/>
    <dgm:cxn modelId="{9FE145C3-5329-4C2F-A821-68AB37B752B7}" type="presParOf" srcId="{BA1DB847-179C-4DB6-BA92-E4F14D8585FA}" destId="{AF7A6CE3-706E-4092-B5EB-7BDB36BCB61F}" srcOrd="1" destOrd="0" presId="urn:microsoft.com/office/officeart/2005/8/layout/process1"/>
    <dgm:cxn modelId="{E3EFC1F3-0F3A-4372-A7E9-A3CCBC35992A}" type="presParOf" srcId="{AF7A6CE3-706E-4092-B5EB-7BDB36BCB61F}" destId="{E4B3246C-DA0D-4509-96A1-8D78F7F92E10}" srcOrd="0" destOrd="0" presId="urn:microsoft.com/office/officeart/2005/8/layout/process1"/>
    <dgm:cxn modelId="{06A80A32-FEEF-4D7F-AEE1-7AF339BD44F6}" type="presParOf" srcId="{BA1DB847-179C-4DB6-BA92-E4F14D8585FA}" destId="{7BEB602A-B84A-4967-B230-C25591A9C455}" srcOrd="2" destOrd="0" presId="urn:microsoft.com/office/officeart/2005/8/layout/process1"/>
    <dgm:cxn modelId="{685418CF-25E6-4FFF-A64E-A213227F2103}" type="presParOf" srcId="{BA1DB847-179C-4DB6-BA92-E4F14D8585FA}" destId="{FC728739-C151-4685-931E-F98125FD29E5}" srcOrd="3" destOrd="0" presId="urn:microsoft.com/office/officeart/2005/8/layout/process1"/>
    <dgm:cxn modelId="{BE87235A-3F6D-476B-84D6-1717B1E94FDC}" type="presParOf" srcId="{FC728739-C151-4685-931E-F98125FD29E5}" destId="{FEDADB88-A2F6-47B9-9598-E9D6C04D792B}" srcOrd="0" destOrd="0" presId="urn:microsoft.com/office/officeart/2005/8/layout/process1"/>
    <dgm:cxn modelId="{53AC95D8-E9EE-45E9-B0C4-49EA0F82B758}" type="presParOf" srcId="{BA1DB847-179C-4DB6-BA92-E4F14D8585FA}" destId="{A007A3BD-33B8-4729-8093-AE0F7AEC8CEF}" srcOrd="4" destOrd="0" presId="urn:microsoft.com/office/officeart/2005/8/layout/process1"/>
    <dgm:cxn modelId="{A31D604A-8175-48E3-9B81-51DA55C45ABB}" type="presParOf" srcId="{BA1DB847-179C-4DB6-BA92-E4F14D8585FA}" destId="{55A0676A-C8F7-4239-BAEE-E2C8F1D79816}" srcOrd="5" destOrd="0" presId="urn:microsoft.com/office/officeart/2005/8/layout/process1"/>
    <dgm:cxn modelId="{AE640A21-6413-464A-AC04-F9AC910396E5}" type="presParOf" srcId="{55A0676A-C8F7-4239-BAEE-E2C8F1D79816}" destId="{930185A1-668E-4912-94B3-A036B3BF2A88}" srcOrd="0" destOrd="0" presId="urn:microsoft.com/office/officeart/2005/8/layout/process1"/>
    <dgm:cxn modelId="{071F1F7B-6BBB-4899-987B-03BF631A041C}" type="presParOf" srcId="{BA1DB847-179C-4DB6-BA92-E4F14D8585FA}" destId="{23AB0D2C-AB6D-4DFA-A03A-F39F82E8C23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4B4E1-6BF3-484C-819B-295D2CD35070}">
      <dsp:nvSpPr>
        <dsp:cNvPr id="0" name=""/>
        <dsp:cNvSpPr/>
      </dsp:nvSpPr>
      <dsp:spPr>
        <a:xfrm>
          <a:off x="3706" y="562555"/>
          <a:ext cx="1620572" cy="221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Facility Planning Phase 1 (Planning &amp; Conceptual Engineering)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Existing Conditions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Modeling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Purpose &amp; Need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Conceptual Alternatives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Preliminary Impacts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>
              <a:solidFill>
                <a:srgbClr val="F69320"/>
              </a:solidFill>
            </a:rPr>
            <a:t>Identify Recommended Alternative</a:t>
          </a:r>
        </a:p>
      </dsp:txBody>
      <dsp:txXfrm>
        <a:off x="51171" y="610020"/>
        <a:ext cx="1525642" cy="2116581"/>
      </dsp:txXfrm>
    </dsp:sp>
    <dsp:sp modelId="{AF7A6CE3-706E-4092-B5EB-7BDB36BCB61F}">
      <dsp:nvSpPr>
        <dsp:cNvPr id="0" name=""/>
        <dsp:cNvSpPr/>
      </dsp:nvSpPr>
      <dsp:spPr>
        <a:xfrm>
          <a:off x="1786335" y="1467360"/>
          <a:ext cx="343561" cy="401901"/>
        </a:xfrm>
        <a:prstGeom prst="rightArrow">
          <a:avLst>
            <a:gd name="adj1" fmla="val 60000"/>
            <a:gd name="adj2" fmla="val 50000"/>
          </a:avLst>
        </a:prstGeom>
        <a:solidFill>
          <a:srgbClr val="F6932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86335" y="1547740"/>
        <a:ext cx="240493" cy="241141"/>
      </dsp:txXfrm>
    </dsp:sp>
    <dsp:sp modelId="{7BEB602A-B84A-4967-B230-C25591A9C455}">
      <dsp:nvSpPr>
        <dsp:cNvPr id="0" name=""/>
        <dsp:cNvSpPr/>
      </dsp:nvSpPr>
      <dsp:spPr>
        <a:xfrm>
          <a:off x="2272507" y="562555"/>
          <a:ext cx="1620572" cy="221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Facility Planning Phase 2 (Preliminary Engineering)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Physical investigations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Surveys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Right-of-way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Traffic studies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Environmental assessments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Final concepts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Detailed Scope, Schedule, and Cost Estimate</a:t>
          </a:r>
        </a:p>
      </dsp:txBody>
      <dsp:txXfrm>
        <a:off x="2319972" y="610020"/>
        <a:ext cx="1525642" cy="2116581"/>
      </dsp:txXfrm>
    </dsp:sp>
    <dsp:sp modelId="{FC728739-C151-4685-931E-F98125FD29E5}">
      <dsp:nvSpPr>
        <dsp:cNvPr id="0" name=""/>
        <dsp:cNvSpPr/>
      </dsp:nvSpPr>
      <dsp:spPr>
        <a:xfrm>
          <a:off x="4055136" y="1467360"/>
          <a:ext cx="343561" cy="401901"/>
        </a:xfrm>
        <a:prstGeom prst="rightArrow">
          <a:avLst>
            <a:gd name="adj1" fmla="val 60000"/>
            <a:gd name="adj2" fmla="val 50000"/>
          </a:avLst>
        </a:prstGeom>
        <a:solidFill>
          <a:srgbClr val="F6932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055136" y="1547740"/>
        <a:ext cx="240493" cy="241141"/>
      </dsp:txXfrm>
    </dsp:sp>
    <dsp:sp modelId="{A007A3BD-33B8-4729-8093-AE0F7AEC8CEF}">
      <dsp:nvSpPr>
        <dsp:cNvPr id="0" name=""/>
        <dsp:cNvSpPr/>
      </dsp:nvSpPr>
      <dsp:spPr>
        <a:xfrm>
          <a:off x="4541308" y="562555"/>
          <a:ext cx="1620572" cy="221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Final Design</a:t>
          </a:r>
        </a:p>
      </dsp:txBody>
      <dsp:txXfrm>
        <a:off x="4588773" y="610020"/>
        <a:ext cx="1525642" cy="2116581"/>
      </dsp:txXfrm>
    </dsp:sp>
    <dsp:sp modelId="{55A0676A-C8F7-4239-BAEE-E2C8F1D79816}">
      <dsp:nvSpPr>
        <dsp:cNvPr id="0" name=""/>
        <dsp:cNvSpPr/>
      </dsp:nvSpPr>
      <dsp:spPr>
        <a:xfrm>
          <a:off x="6323937" y="1467360"/>
          <a:ext cx="343561" cy="401901"/>
        </a:xfrm>
        <a:prstGeom prst="rightArrow">
          <a:avLst>
            <a:gd name="adj1" fmla="val 60000"/>
            <a:gd name="adj2" fmla="val 50000"/>
          </a:avLst>
        </a:prstGeom>
        <a:solidFill>
          <a:srgbClr val="F6932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323937" y="1547740"/>
        <a:ext cx="240493" cy="241141"/>
      </dsp:txXfrm>
    </dsp:sp>
    <dsp:sp modelId="{23AB0D2C-AB6D-4DFA-A03A-F39F82E8C236}">
      <dsp:nvSpPr>
        <dsp:cNvPr id="0" name=""/>
        <dsp:cNvSpPr/>
      </dsp:nvSpPr>
      <dsp:spPr>
        <a:xfrm>
          <a:off x="6810109" y="562555"/>
          <a:ext cx="1620572" cy="22115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Construction</a:t>
          </a:r>
        </a:p>
      </dsp:txBody>
      <dsp:txXfrm>
        <a:off x="6857574" y="610020"/>
        <a:ext cx="1525642" cy="2116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r">
              <a:defRPr sz="1300"/>
            </a:lvl1pPr>
          </a:lstStyle>
          <a:p>
            <a:fld id="{8767233A-0351-4BE5-8324-283F600DCE1C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1" tIns="46581" rIns="93161" bIns="465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r">
              <a:defRPr sz="1300"/>
            </a:lvl1pPr>
          </a:lstStyle>
          <a:p>
            <a:fld id="{199F8D40-B4E1-4A9A-B344-0146E15140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0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6346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972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6531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82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88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41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77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15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883B2-79B6-624F-8825-662C802518E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9600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42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9856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3898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4387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6020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3343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95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9995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158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68345BA9-0041-471A-8227-3DE140FE91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B573D4DC-82A9-45C4-AF0F-ADC8CC06E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D0FDE399-7FD0-4E50-9FE8-3E972C836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6932" indent="-291127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511" indent="-232902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316" indent="-232902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121" indent="-232902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1925" indent="-2329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7730" indent="-2329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3534" indent="-2329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59338" indent="-2329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BF7E93A-638A-4242-AAB2-CAD6FC230328}" type="slidenum">
              <a:rPr lang="en-US" altLang="en-US" sz="1300"/>
              <a:pPr/>
              <a:t>3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449138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F8D40-B4E1-4A9A-B344-0146E151402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02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883B2-79B6-624F-8825-662C802518E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36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4011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883B2-79B6-624F-8825-662C802518E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25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883B2-79B6-624F-8825-662C802518E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95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C4C50A-B233-491A-8659-F38F7A136F2E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359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4A7FF-8A80-4FFE-AF95-7919B37A0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05" y="0"/>
            <a:ext cx="9348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2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3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3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7315200" cy="1325563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  <a:lvl2pPr>
              <a:defRPr>
                <a:solidFill>
                  <a:srgbClr val="043661"/>
                </a:solidFill>
              </a:defRPr>
            </a:lvl2pPr>
            <a:lvl3pPr>
              <a:defRPr>
                <a:solidFill>
                  <a:srgbClr val="043661"/>
                </a:solidFill>
              </a:defRPr>
            </a:lvl3pPr>
            <a:lvl4pPr>
              <a:defRPr>
                <a:solidFill>
                  <a:srgbClr val="043661"/>
                </a:solidFill>
              </a:defRPr>
            </a:lvl4pPr>
            <a:lvl5pPr>
              <a:defRPr>
                <a:solidFill>
                  <a:srgbClr val="0436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7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043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4366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45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7315200" cy="1325563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  <a:lvl2pPr>
              <a:defRPr>
                <a:solidFill>
                  <a:srgbClr val="043661"/>
                </a:solidFill>
              </a:defRPr>
            </a:lvl2pPr>
            <a:lvl3pPr>
              <a:defRPr>
                <a:solidFill>
                  <a:srgbClr val="043661"/>
                </a:solidFill>
              </a:defRPr>
            </a:lvl3pPr>
            <a:lvl4pPr>
              <a:defRPr>
                <a:solidFill>
                  <a:srgbClr val="043661"/>
                </a:solidFill>
              </a:defRPr>
            </a:lvl4pPr>
            <a:lvl5pPr>
              <a:defRPr>
                <a:solidFill>
                  <a:srgbClr val="0436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  <a:lvl2pPr>
              <a:defRPr>
                <a:solidFill>
                  <a:srgbClr val="043661"/>
                </a:solidFill>
              </a:defRPr>
            </a:lvl2pPr>
            <a:lvl3pPr>
              <a:defRPr>
                <a:solidFill>
                  <a:srgbClr val="043661"/>
                </a:solidFill>
              </a:defRPr>
            </a:lvl3pPr>
            <a:lvl4pPr>
              <a:defRPr>
                <a:solidFill>
                  <a:srgbClr val="043661"/>
                </a:solidFill>
              </a:defRPr>
            </a:lvl4pPr>
            <a:lvl5pPr>
              <a:defRPr>
                <a:solidFill>
                  <a:srgbClr val="0436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3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7315200" cy="1325563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4366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  <a:lvl2pPr>
              <a:defRPr>
                <a:solidFill>
                  <a:srgbClr val="043661"/>
                </a:solidFill>
              </a:defRPr>
            </a:lvl2pPr>
            <a:lvl3pPr>
              <a:defRPr>
                <a:solidFill>
                  <a:srgbClr val="043661"/>
                </a:solidFill>
              </a:defRPr>
            </a:lvl3pPr>
            <a:lvl4pPr>
              <a:defRPr>
                <a:solidFill>
                  <a:srgbClr val="043661"/>
                </a:solidFill>
              </a:defRPr>
            </a:lvl4pPr>
            <a:lvl5pPr>
              <a:defRPr>
                <a:solidFill>
                  <a:srgbClr val="0436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4366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  <a:lvl2pPr>
              <a:defRPr>
                <a:solidFill>
                  <a:srgbClr val="043661"/>
                </a:solidFill>
              </a:defRPr>
            </a:lvl2pPr>
            <a:lvl3pPr>
              <a:defRPr>
                <a:solidFill>
                  <a:srgbClr val="043661"/>
                </a:solidFill>
              </a:defRPr>
            </a:lvl3pPr>
            <a:lvl4pPr>
              <a:defRPr>
                <a:solidFill>
                  <a:srgbClr val="043661"/>
                </a:solidFill>
              </a:defRPr>
            </a:lvl4pPr>
            <a:lvl5pPr>
              <a:defRPr>
                <a:solidFill>
                  <a:srgbClr val="0436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4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7315200" cy="1325563"/>
          </a:xfrm>
        </p:spPr>
        <p:txBody>
          <a:bodyPr/>
          <a:lstStyle>
            <a:lvl1pPr>
              <a:defRPr>
                <a:solidFill>
                  <a:srgbClr val="04366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92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1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46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5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CF8B9-93B4-F54B-81F3-0D8370BDBF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3C0D2-24AC-4416-AE13-EBA995C59D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9E7D8A8-2604-48CB-B3A2-98B1F2B47894}"/>
              </a:ext>
            </a:extLst>
          </p:cNvPr>
          <p:cNvSpPr txBox="1">
            <a:spLocks/>
          </p:cNvSpPr>
          <p:nvPr userDrawn="1"/>
        </p:nvSpPr>
        <p:spPr>
          <a:xfrm>
            <a:off x="45720" y="6528816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DCF8B9-93B4-F54B-81F3-0D8370BDB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8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Darcy.Buckley@montgomerycountymd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6EE5-36E2-3647-A793-4CC5CDC4E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35200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661"/>
                </a:solidFill>
              </a:rPr>
              <a:t>MD 355 FLASH </a:t>
            </a:r>
            <a:br>
              <a:rPr lang="en-US" dirty="0">
                <a:solidFill>
                  <a:srgbClr val="043661"/>
                </a:solidFill>
              </a:rPr>
            </a:br>
            <a:r>
              <a:rPr lang="en-US" dirty="0">
                <a:solidFill>
                  <a:srgbClr val="043661"/>
                </a:solidFill>
              </a:rPr>
              <a:t>Phase 2 Study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C42F2-A552-5942-A5B0-FD1C76839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07756"/>
            <a:ext cx="6858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Briefing to the North Bethesda TMD</a:t>
            </a:r>
          </a:p>
          <a:p>
            <a:r>
              <a:rPr lang="en-US" dirty="0"/>
              <a:t>July 31,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25489-4EF2-4DDF-8609-2E9ADC04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3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Increase Transit Ridership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061F0F6-CC38-470A-A866-E0F8958D3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2226468"/>
            <a:ext cx="2964473" cy="39234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All three build alternatives perform better than the TSM</a:t>
            </a:r>
          </a:p>
          <a:p>
            <a:endParaRPr lang="en-US" dirty="0"/>
          </a:p>
          <a:p>
            <a:r>
              <a:rPr lang="en-US" dirty="0"/>
              <a:t>The Median alternative is </a:t>
            </a:r>
            <a:r>
              <a:rPr lang="en-US" b="1" u="sng" dirty="0">
                <a:solidFill>
                  <a:srgbClr val="F69320"/>
                </a:solidFill>
              </a:rPr>
              <a:t>double</a:t>
            </a:r>
            <a:r>
              <a:rPr lang="en-US" dirty="0"/>
              <a:t> the No Build</a:t>
            </a:r>
          </a:p>
          <a:p>
            <a:endParaRPr lang="en-US" dirty="0"/>
          </a:p>
          <a:p>
            <a:r>
              <a:rPr lang="en-US" dirty="0"/>
              <a:t>Approximately 9,000 new transit riders with the BRT alternatives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328B3BD-20B2-40D3-980F-4927D2136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112328"/>
              </p:ext>
            </p:extLst>
          </p:nvPr>
        </p:nvGraphicFramePr>
        <p:xfrm>
          <a:off x="3474217" y="1844500"/>
          <a:ext cx="5742739" cy="392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397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632B-DD38-4CEC-A755-DAB786B2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Make bus trips faster and more competitive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19343-6FC8-4351-B24F-89E01EE53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88081" cy="4351338"/>
          </a:xfrm>
        </p:spPr>
        <p:txBody>
          <a:bodyPr/>
          <a:lstStyle/>
          <a:p>
            <a:r>
              <a:rPr lang="en-US" dirty="0"/>
              <a:t>Alternatives B and C provide a </a:t>
            </a:r>
            <a:r>
              <a:rPr lang="en-US" b="1" dirty="0">
                <a:solidFill>
                  <a:srgbClr val="F69320"/>
                </a:solidFill>
              </a:rPr>
              <a:t>travel time savings </a:t>
            </a:r>
            <a:r>
              <a:rPr lang="en-US" dirty="0"/>
              <a:t>over the No Build, TSM, and Alternative A</a:t>
            </a:r>
          </a:p>
          <a:p>
            <a:pPr lvl="1"/>
            <a:r>
              <a:rPr lang="en-US" dirty="0"/>
              <a:t>Nearly 30% time savings over the No Build</a:t>
            </a:r>
          </a:p>
          <a:p>
            <a:r>
              <a:rPr lang="en-US" dirty="0"/>
              <a:t>Alternative C provides a travel time benefit to </a:t>
            </a:r>
            <a:r>
              <a:rPr lang="en-US" b="1" dirty="0">
                <a:solidFill>
                  <a:srgbClr val="F69320"/>
                </a:solidFill>
              </a:rPr>
              <a:t>local bus</a:t>
            </a:r>
          </a:p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725470E-6615-4C14-8A1D-6A811F898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-12466" b="-18537"/>
          <a:stretch/>
        </p:blipFill>
        <p:spPr bwMode="auto">
          <a:xfrm>
            <a:off x="5416731" y="2544426"/>
            <a:ext cx="3574869" cy="24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7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Reliability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BC865-2FE8-4BE2-8B35-866E764AD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160" y="4001294"/>
            <a:ext cx="2881840" cy="214065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06D4E6-A675-48C9-BB4E-C66E5ACCF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18145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Along the MD 355 corridor, Metrobus and Ride On bus both suffer from service reliability</a:t>
            </a:r>
          </a:p>
          <a:p>
            <a:pPr lvl="1"/>
            <a:r>
              <a:rPr lang="en-US" dirty="0"/>
              <a:t>Metrobus on-time performance is 77.6% (goal of 79 percent) </a:t>
            </a:r>
          </a:p>
          <a:p>
            <a:pPr lvl="1"/>
            <a:r>
              <a:rPr lang="en-US" dirty="0"/>
              <a:t>Ride On on-time performance is 71-74% (goal of 90 percent)</a:t>
            </a:r>
          </a:p>
          <a:p>
            <a:endParaRPr lang="en-US" dirty="0"/>
          </a:p>
          <a:p>
            <a:r>
              <a:rPr lang="en-US" dirty="0"/>
              <a:t>Reliability can be impacted by many factors</a:t>
            </a:r>
          </a:p>
          <a:p>
            <a:pPr lvl="1"/>
            <a:r>
              <a:rPr lang="en-US" dirty="0"/>
              <a:t>Traffic fluctuations</a:t>
            </a:r>
          </a:p>
          <a:p>
            <a:pPr lvl="1"/>
            <a:r>
              <a:rPr lang="en-US" dirty="0"/>
              <a:t>Bottlenecks</a:t>
            </a:r>
          </a:p>
          <a:p>
            <a:pPr lvl="1"/>
            <a:r>
              <a:rPr lang="en-US" dirty="0"/>
              <a:t>Traffic incidents (crashes, breakdowns, debris)</a:t>
            </a:r>
          </a:p>
          <a:p>
            <a:pPr lvl="1"/>
            <a:r>
              <a:rPr lang="en-US" dirty="0"/>
              <a:t>Work zones</a:t>
            </a:r>
          </a:p>
          <a:p>
            <a:pPr lvl="1"/>
            <a:r>
              <a:rPr lang="en-US" dirty="0"/>
              <a:t>Weather</a:t>
            </a:r>
          </a:p>
          <a:p>
            <a:pPr lvl="1"/>
            <a:r>
              <a:rPr lang="en-US" dirty="0"/>
              <a:t>Special events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3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259A7-0864-4578-A353-1628A6C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Improve transit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BDDF-6C04-4964-BBB5-AEDAF7C69E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Generally Alternative B (median) shows better reliability under modeled conditions</a:t>
            </a:r>
          </a:p>
          <a:p>
            <a:r>
              <a:rPr lang="en-US" dirty="0"/>
              <a:t>However, non-recurring congestion can require 11 to 21 minutes additional “planning” time to arrive on time </a:t>
            </a:r>
          </a:p>
          <a:p>
            <a:r>
              <a:rPr lang="en-US" dirty="0"/>
              <a:t>Alternative B should perform more consistently in line with the average travel time due to its physical separation from traffic</a:t>
            </a:r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2D77330-7929-4B18-BDC4-5A118C8F0F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0144"/>
          <a:stretch/>
        </p:blipFill>
        <p:spPr>
          <a:xfrm>
            <a:off x="4572001" y="2031648"/>
            <a:ext cx="4572000" cy="31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Improve access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D86CFD-0480-4CE6-8F2D-103CD08D7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304713" cy="4351338"/>
          </a:xfrm>
        </p:spPr>
        <p:txBody>
          <a:bodyPr/>
          <a:lstStyle/>
          <a:p>
            <a:r>
              <a:rPr lang="en-US" dirty="0"/>
              <a:t>All Build Alternatives increase accessibility to high frequency transit for key demographic groups along the corridor</a:t>
            </a:r>
          </a:p>
          <a:p>
            <a:endParaRPr lang="en-US" dirty="0"/>
          </a:p>
          <a:p>
            <a:r>
              <a:rPr lang="en-US" dirty="0"/>
              <a:t>Improvements in travel speed result in greater access (</a:t>
            </a:r>
            <a:r>
              <a:rPr lang="en-US" dirty="0" err="1"/>
              <a:t>travelshed</a:t>
            </a:r>
            <a:r>
              <a:rPr lang="en-US" dirty="0"/>
              <a:t>) for transit users coming from the corridor as well as traveling to the corridor</a:t>
            </a:r>
          </a:p>
          <a:p>
            <a:endParaRPr lang="en-US" dirty="0"/>
          </a:p>
        </p:txBody>
      </p:sp>
      <p:pic>
        <p:nvPicPr>
          <p:cNvPr id="4" name="Graphic 3" descr="Business Growth">
            <a:extLst>
              <a:ext uri="{FF2B5EF4-FFF2-40B4-BE49-F238E27FC236}">
                <a16:creationId xmlns:a16="http://schemas.microsoft.com/office/drawing/2014/main" id="{B31B668B-2FBA-4DA1-BA62-349B54111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3308" y="1819776"/>
            <a:ext cx="1454245" cy="1454245"/>
          </a:xfrm>
          <a:prstGeom prst="rect">
            <a:avLst/>
          </a:prstGeom>
        </p:spPr>
      </p:pic>
      <p:pic>
        <p:nvPicPr>
          <p:cNvPr id="15" name="Graphic 14" descr="Stopwatch">
            <a:extLst>
              <a:ext uri="{FF2B5EF4-FFF2-40B4-BE49-F238E27FC236}">
                <a16:creationId xmlns:a16="http://schemas.microsoft.com/office/drawing/2014/main" id="{1D4B772B-C9C4-45A4-863D-91E9FCFE9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3657" y="4088238"/>
            <a:ext cx="1453896" cy="14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35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Balance the mobility needs of all users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F47A8-5AC6-4F60-A24A-2BB7F63FC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Most alternatives show an </a:t>
            </a:r>
            <a:r>
              <a:rPr lang="en-US" b="1" dirty="0">
                <a:solidFill>
                  <a:srgbClr val="F69320"/>
                </a:solidFill>
              </a:rPr>
              <a:t>increase</a:t>
            </a:r>
            <a:r>
              <a:rPr lang="en-US" dirty="0"/>
              <a:t> in miles of LOS E/F</a:t>
            </a:r>
          </a:p>
          <a:p>
            <a:r>
              <a:rPr lang="en-US" dirty="0"/>
              <a:t>Average person delay only increases a small amount (</a:t>
            </a:r>
            <a:r>
              <a:rPr lang="en-US" b="1" dirty="0">
                <a:solidFill>
                  <a:srgbClr val="F69320"/>
                </a:solidFill>
              </a:rPr>
              <a:t>half a minute or less</a:t>
            </a:r>
            <a:r>
              <a:rPr lang="en-US" dirty="0"/>
              <a:t>) compared to the No Build for each alternative</a:t>
            </a:r>
          </a:p>
          <a:p>
            <a:r>
              <a:rPr lang="en-US" dirty="0"/>
              <a:t>AM Peak Intersection LOS remains relatively </a:t>
            </a:r>
            <a:r>
              <a:rPr lang="en-US" b="1" dirty="0">
                <a:solidFill>
                  <a:srgbClr val="F69320"/>
                </a:solidFill>
              </a:rPr>
              <a:t>unchanged</a:t>
            </a:r>
            <a:r>
              <a:rPr lang="en-US" dirty="0"/>
              <a:t> compared to the No Build except for Alternative B</a:t>
            </a:r>
          </a:p>
          <a:p>
            <a:r>
              <a:rPr lang="en-US" dirty="0"/>
              <a:t>PM Peak intersection LOS </a:t>
            </a:r>
            <a:r>
              <a:rPr lang="en-US" b="1" dirty="0">
                <a:solidFill>
                  <a:srgbClr val="F69320"/>
                </a:solidFill>
              </a:rPr>
              <a:t>degrades</a:t>
            </a:r>
            <a:r>
              <a:rPr lang="en-US" dirty="0"/>
              <a:t> for Alternatives B and C</a:t>
            </a:r>
          </a:p>
          <a:p>
            <a:pPr lvl="1"/>
            <a:r>
              <a:rPr lang="en-US" dirty="0"/>
              <a:t>All Alternatives experienced some localized </a:t>
            </a:r>
            <a:r>
              <a:rPr lang="en-US" b="1" dirty="0">
                <a:solidFill>
                  <a:srgbClr val="F69320"/>
                </a:solidFill>
              </a:rPr>
              <a:t>reductions</a:t>
            </a:r>
            <a:r>
              <a:rPr lang="en-US" dirty="0"/>
              <a:t> in delay</a:t>
            </a:r>
          </a:p>
          <a:p>
            <a:r>
              <a:rPr lang="en-US" b="1" dirty="0"/>
              <a:t>Further refinement may address impacts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5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0CAA-CA47-4CA5-A979-E516280F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Minimize environmental impacts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FBC097-43AC-4BBD-8614-E0E6535AE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8293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Build alternatives results in </a:t>
            </a:r>
            <a:r>
              <a:rPr lang="en-US" b="1" dirty="0">
                <a:solidFill>
                  <a:srgbClr val="F69320"/>
                </a:solidFill>
              </a:rPr>
              <a:t>greater reductions</a:t>
            </a:r>
            <a:r>
              <a:rPr lang="en-US" dirty="0"/>
              <a:t> in CO</a:t>
            </a:r>
            <a:r>
              <a:rPr lang="en-US" baseline="-25000" dirty="0"/>
              <a:t>2</a:t>
            </a:r>
            <a:r>
              <a:rPr lang="en-US" dirty="0"/>
              <a:t> equivalent emissions</a:t>
            </a:r>
          </a:p>
          <a:p>
            <a:r>
              <a:rPr lang="en-US" dirty="0"/>
              <a:t>Build alternatives have </a:t>
            </a:r>
            <a:r>
              <a:rPr lang="en-US" b="1" dirty="0">
                <a:solidFill>
                  <a:srgbClr val="F69320"/>
                </a:solidFill>
              </a:rPr>
              <a:t>no impact </a:t>
            </a:r>
            <a:r>
              <a:rPr lang="en-US" dirty="0"/>
              <a:t>on Streams of Forests</a:t>
            </a:r>
          </a:p>
          <a:p>
            <a:r>
              <a:rPr lang="en-US" dirty="0"/>
              <a:t>Build alternatives have </a:t>
            </a:r>
            <a:r>
              <a:rPr lang="en-US" b="1" dirty="0">
                <a:solidFill>
                  <a:srgbClr val="F69320"/>
                </a:solidFill>
              </a:rPr>
              <a:t>minimal</a:t>
            </a:r>
            <a:r>
              <a:rPr lang="en-US" dirty="0"/>
              <a:t> (less than 1 acre) impact on Wetlands, Parks, and Floodplains</a:t>
            </a:r>
          </a:p>
          <a:p>
            <a:r>
              <a:rPr lang="en-US" dirty="0"/>
              <a:t>Additional assessment required to determine impacts on Architectural and Archeological sites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02C5D-EC37-4577-A09F-01D33773F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6" t="23239" b="30468"/>
          <a:stretch/>
        </p:blipFill>
        <p:spPr>
          <a:xfrm>
            <a:off x="6515100" y="1581435"/>
            <a:ext cx="2628900" cy="2280864"/>
          </a:xfrm>
          <a:prstGeom prst="rect">
            <a:avLst/>
          </a:prstGeom>
        </p:spPr>
      </p:pic>
      <p:pic>
        <p:nvPicPr>
          <p:cNvPr id="11" name="Picture 10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3421B4E6-828A-43D0-8BBD-996B93A98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92" t="37540" r="36062"/>
          <a:stretch/>
        </p:blipFill>
        <p:spPr>
          <a:xfrm>
            <a:off x="6369335" y="3821773"/>
            <a:ext cx="2633472" cy="253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52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1C48E36-D416-4EB5-812B-BD1BDA51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Minimize impacts to private and public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A3ECC-743F-4C31-AAC5-976B9A45F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526629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conceptual design fits within the Master Plan right of way</a:t>
            </a:r>
          </a:p>
          <a:p>
            <a:pPr lvl="1"/>
            <a:r>
              <a:rPr lang="en-US" dirty="0"/>
              <a:t>Much of this right of way is not currently available</a:t>
            </a:r>
          </a:p>
          <a:p>
            <a:endParaRPr lang="en-US" dirty="0"/>
          </a:p>
          <a:p>
            <a:r>
              <a:rPr lang="en-US" dirty="0"/>
              <a:t>As properties come before the up for development/redevelopment the Master Plan ROW can be acquired</a:t>
            </a:r>
          </a:p>
          <a:p>
            <a:pPr lvl="1"/>
            <a:r>
              <a:rPr lang="en-US" dirty="0"/>
              <a:t>Relying on this process to acquire all the ROW could take decades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1BA2EAC-DD13-408F-9B58-DB6E4DDCA217}"/>
              </a:ext>
            </a:extLst>
          </p:cNvPr>
          <p:cNvCxnSpPr/>
          <p:nvPr/>
        </p:nvCxnSpPr>
        <p:spPr>
          <a:xfrm>
            <a:off x="6529388" y="2598994"/>
            <a:ext cx="2057400" cy="0"/>
          </a:xfrm>
          <a:prstGeom prst="straightConnector1">
            <a:avLst/>
          </a:prstGeom>
          <a:ln w="25400">
            <a:solidFill>
              <a:srgbClr val="85DD4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D3E6100-AD42-4DD8-AD4A-A822970FFFBA}"/>
              </a:ext>
            </a:extLst>
          </p:cNvPr>
          <p:cNvSpPr txBox="1"/>
          <p:nvPr/>
        </p:nvSpPr>
        <p:spPr>
          <a:xfrm>
            <a:off x="7022700" y="2464732"/>
            <a:ext cx="112017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661"/>
                </a:solidFill>
              </a:rPr>
              <a:t>Existing ROW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CB5EF5-E02D-424A-99E2-26E113511860}"/>
              </a:ext>
            </a:extLst>
          </p:cNvPr>
          <p:cNvCxnSpPr>
            <a:cxnSpLocks/>
          </p:cNvCxnSpPr>
          <p:nvPr/>
        </p:nvCxnSpPr>
        <p:spPr>
          <a:xfrm>
            <a:off x="6186487" y="2230950"/>
            <a:ext cx="2743200" cy="0"/>
          </a:xfrm>
          <a:prstGeom prst="straightConnector1">
            <a:avLst/>
          </a:prstGeom>
          <a:ln w="25400">
            <a:solidFill>
              <a:srgbClr val="85DD4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3C530DF-FC46-4E53-87A8-D2B6B62DC456}"/>
              </a:ext>
            </a:extLst>
          </p:cNvPr>
          <p:cNvSpPr txBox="1"/>
          <p:nvPr/>
        </p:nvSpPr>
        <p:spPr>
          <a:xfrm>
            <a:off x="6869148" y="2091400"/>
            <a:ext cx="142609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661"/>
                </a:solidFill>
              </a:rPr>
              <a:t>Master Plan ROW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F2080A-F640-4514-9F36-73CF8AB8C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487" y="2791966"/>
            <a:ext cx="2743200" cy="2229302"/>
          </a:xfrm>
          <a:prstGeom prst="rect">
            <a:avLst/>
          </a:prstGeom>
        </p:spPr>
      </p:pic>
      <p:pic>
        <p:nvPicPr>
          <p:cNvPr id="18" name="Picture 1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E3808FF-515D-4F8B-9035-24A18FAB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487" y="2769113"/>
            <a:ext cx="2743200" cy="239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40BA1-0B84-4B04-9B6F-7812953ED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Minimize impacts to private and public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1C6D1-B477-4A37-9792-A51F72ED35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Conceptual design has sought to reduce the right of way needs as much as possible at this early stage of design</a:t>
            </a:r>
          </a:p>
          <a:p>
            <a:pPr lvl="1"/>
            <a:r>
              <a:rPr lang="en-US" dirty="0"/>
              <a:t>Reducing buffers, where necessary</a:t>
            </a:r>
          </a:p>
          <a:p>
            <a:pPr lvl="1"/>
            <a:r>
              <a:rPr lang="en-US" dirty="0"/>
              <a:t>Reducing lane widths</a:t>
            </a:r>
          </a:p>
          <a:p>
            <a:pPr lvl="1"/>
            <a:r>
              <a:rPr lang="en-US" dirty="0"/>
              <a:t>Including retaining walls</a:t>
            </a:r>
          </a:p>
          <a:p>
            <a:endParaRPr lang="en-US" dirty="0"/>
          </a:p>
          <a:p>
            <a:r>
              <a:rPr lang="en-US" dirty="0"/>
              <a:t>Work will continue to reduce right of way needs as design advances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6792B-EBC6-46E5-B334-A1F8F3A7D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4317423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alternatives require some degree of right of way beyond what currently exists in certain locations</a:t>
            </a:r>
          </a:p>
          <a:p>
            <a:r>
              <a:rPr lang="en-US" dirty="0"/>
              <a:t>Most of the right of way needs are partial and along the roadway frontage of properties along MD 355</a:t>
            </a:r>
          </a:p>
          <a:p>
            <a:pPr lvl="1"/>
            <a:r>
              <a:rPr lang="en-US" dirty="0"/>
              <a:t>Alternative B - 61 acres </a:t>
            </a:r>
          </a:p>
          <a:p>
            <a:pPr lvl="1"/>
            <a:r>
              <a:rPr lang="en-US" dirty="0"/>
              <a:t>Alternative B Modified - 54 acres                </a:t>
            </a:r>
          </a:p>
          <a:p>
            <a:pPr lvl="1"/>
            <a:r>
              <a:rPr lang="en-US" dirty="0"/>
              <a:t>Alternative C - 39 acres </a:t>
            </a:r>
          </a:p>
          <a:p>
            <a:pPr lvl="1"/>
            <a:r>
              <a:rPr lang="en-US" dirty="0"/>
              <a:t>Alternative A - 13 acres</a:t>
            </a:r>
          </a:p>
          <a:p>
            <a:pPr lvl="1"/>
            <a:r>
              <a:rPr lang="en-US" dirty="0"/>
              <a:t>TSM - less than 1 acre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9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6B762-CA5E-4FB3-A166-F670D939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– Minimize the cost of transportation services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788B21-33CC-44FB-AFBE-589C9BF48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3562984"/>
            <a:ext cx="7886700" cy="115823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Costs are comparably low to other major regional transportation projects</a:t>
            </a:r>
          </a:p>
          <a:p>
            <a:pPr lvl="1"/>
            <a:r>
              <a:rPr lang="en-US" dirty="0"/>
              <a:t>Purple Line - $163M per mile</a:t>
            </a:r>
          </a:p>
          <a:p>
            <a:pPr lvl="1"/>
            <a:r>
              <a:rPr lang="en-US" dirty="0"/>
              <a:t>Silver Line - $248M per mile</a:t>
            </a:r>
          </a:p>
          <a:p>
            <a:pPr lvl="1"/>
            <a:r>
              <a:rPr lang="en-US" dirty="0"/>
              <a:t>I495/I270 Managed Lanes - $200M per mile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8AA75F-0F48-47E0-BF61-6E3EA681112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18913940"/>
              </p:ext>
            </p:extLst>
          </p:nvPr>
        </p:nvGraphicFramePr>
        <p:xfrm>
          <a:off x="628650" y="1825625"/>
          <a:ext cx="78867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48957795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1178836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303621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353825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932431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77804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B Modified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976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 Project Capital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$15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$184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$886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$820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$534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41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Capital Cost per 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$634,000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$7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$37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$34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$23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7214095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60F9B5A-24FB-42BB-A64E-68D26458A6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88539"/>
              </p:ext>
            </p:extLst>
          </p:nvPr>
        </p:nvGraphicFramePr>
        <p:xfrm>
          <a:off x="628650" y="5017317"/>
          <a:ext cx="788670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48957795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1178836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303621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353825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932431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77804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B Modified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Alternative 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976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Annualized Operating &amp; Capital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$3.39 </a:t>
                      </a: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$4.36 </a:t>
                      </a: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$5.64 </a:t>
                      </a: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$4.43 </a:t>
                      </a:r>
                    </a:p>
                  </a:txBody>
                  <a:tcPr marL="3572" marR="3572" marT="357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$4.74 </a:t>
                      </a:r>
                    </a:p>
                  </a:txBody>
                  <a:tcPr marL="3572" marR="3572" marT="3572" marB="0" anchor="ctr"/>
                </a:tc>
                <a:extLst>
                  <a:ext uri="{0D108BD9-81ED-4DB2-BD59-A6C34878D82A}">
                    <a16:rowId xmlns:a16="http://schemas.microsoft.com/office/drawing/2014/main" val="249141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32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2005-454E-4270-AA8E-D44D9123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661"/>
                </a:solidFill>
              </a:rPr>
              <a:t>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8F057-30B3-401B-8AD1-CF69A5562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05"/>
          <a:stretch/>
        </p:blipFill>
        <p:spPr bwMode="auto">
          <a:xfrm>
            <a:off x="1018269" y="1786108"/>
            <a:ext cx="8125731" cy="452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866B4-63C9-4199-B5EF-8E91C397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3267149" cy="3263504"/>
          </a:xfrm>
          <a:solidFill>
            <a:schemeClr val="bg1">
              <a:lumMod val="65000"/>
              <a:alpha val="60000"/>
            </a:schemeClr>
          </a:solidFill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solidFill>
                  <a:srgbClr val="043661"/>
                </a:solidFill>
              </a:rPr>
              <a:t>Project Overview</a:t>
            </a:r>
          </a:p>
          <a:p>
            <a:pPr lvl="0"/>
            <a:endParaRPr lang="en-US" dirty="0">
              <a:solidFill>
                <a:srgbClr val="043661"/>
              </a:solidFill>
            </a:endParaRPr>
          </a:p>
          <a:p>
            <a:pPr lvl="0"/>
            <a:r>
              <a:rPr lang="en-US" dirty="0">
                <a:solidFill>
                  <a:srgbClr val="043661"/>
                </a:solidFill>
              </a:rPr>
              <a:t>Alternatives Review</a:t>
            </a:r>
          </a:p>
          <a:p>
            <a:pPr lvl="0"/>
            <a:endParaRPr lang="en-US" dirty="0">
              <a:solidFill>
                <a:srgbClr val="043661"/>
              </a:solidFill>
            </a:endParaRPr>
          </a:p>
          <a:p>
            <a:pPr lvl="0"/>
            <a:r>
              <a:rPr lang="en-US" dirty="0">
                <a:solidFill>
                  <a:srgbClr val="043661"/>
                </a:solidFill>
              </a:rPr>
              <a:t>Summary of Results</a:t>
            </a:r>
          </a:p>
          <a:p>
            <a:pPr lvl="0"/>
            <a:endParaRPr lang="en-US" dirty="0">
              <a:solidFill>
                <a:srgbClr val="043661"/>
              </a:solidFill>
            </a:endParaRPr>
          </a:p>
          <a:p>
            <a:pPr lvl="0"/>
            <a:r>
              <a:rPr lang="en-US" dirty="0">
                <a:solidFill>
                  <a:srgbClr val="04366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96908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103B-42B8-4349-A518-D983902B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Outreach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7FD47-C0DF-4554-B155-CD62AF8B7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Dedicated lanes are preferred over mixed traffic and TSM</a:t>
            </a:r>
          </a:p>
          <a:p>
            <a:pPr lvl="1"/>
            <a:r>
              <a:rPr lang="en-US" dirty="0"/>
              <a:t>Median lanes are favorable over curb lanes</a:t>
            </a:r>
          </a:p>
          <a:p>
            <a:pPr lvl="1"/>
            <a:r>
              <a:rPr lang="en-US" dirty="0"/>
              <a:t>Preference for dedicated lanes in both directions</a:t>
            </a:r>
          </a:p>
          <a:p>
            <a:r>
              <a:rPr lang="en-US" dirty="0"/>
              <a:t>Clarksburg alignment should be selected based on where the people are</a:t>
            </a:r>
          </a:p>
          <a:p>
            <a:r>
              <a:rPr lang="en-US" dirty="0"/>
              <a:t>Project priorities should be travel time, reliability and improving walkability/livability</a:t>
            </a:r>
          </a:p>
          <a:p>
            <a:r>
              <a:rPr lang="en-US" dirty="0"/>
              <a:t>Majority of people feel BRT will have a positive impact on their community</a:t>
            </a:r>
          </a:p>
        </p:txBody>
      </p:sp>
    </p:spTree>
    <p:extLst>
      <p:ext uri="{BB962C8B-B14F-4D97-AF65-F5344CB8AC3E}">
        <p14:creationId xmlns:p14="http://schemas.microsoft.com/office/powerpoint/2010/main" val="2498876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38155"/>
            <a:ext cx="7315200" cy="1325563"/>
          </a:xfrm>
        </p:spPr>
        <p:txBody>
          <a:bodyPr/>
          <a:lstStyle/>
          <a:p>
            <a:r>
              <a:rPr lang="en-US" dirty="0"/>
              <a:t>Planning Board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1C991-73DE-4B0A-B7F7-28AEA57C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41" y="2314784"/>
            <a:ext cx="8230918" cy="3424666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Advance Alternative B, Median Transitway</a:t>
            </a:r>
          </a:p>
          <a:p>
            <a:pPr>
              <a:spcBef>
                <a:spcPts val="2400"/>
              </a:spcBef>
            </a:pPr>
            <a:r>
              <a:rPr lang="en-US" dirty="0"/>
              <a:t>Consider increasing two-lane median transitways</a:t>
            </a:r>
          </a:p>
          <a:p>
            <a:pPr>
              <a:spcBef>
                <a:spcPts val="2400"/>
              </a:spcBef>
            </a:pPr>
            <a:r>
              <a:rPr lang="en-US" dirty="0"/>
              <a:t>Consider converting general purpose traffic lanes to transit only lanes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54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Rockville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1C991-73DE-4B0A-B7F7-28AEA57C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12" y="1402930"/>
            <a:ext cx="7886700" cy="17212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Mayor and Council support Alternative B in City of Rockville</a:t>
            </a:r>
          </a:p>
          <a:p>
            <a:r>
              <a:rPr lang="en-US" dirty="0"/>
              <a:t>If ROW needs are too great north of College Parkway, would support reduction to a single lane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9BD2AF-8275-43F4-9F74-03EDC40C3785}"/>
              </a:ext>
            </a:extLst>
          </p:cNvPr>
          <p:cNvSpPr txBox="1">
            <a:spLocks/>
          </p:cNvSpPr>
          <p:nvPr/>
        </p:nvSpPr>
        <p:spPr>
          <a:xfrm>
            <a:off x="182880" y="3124158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436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City of Gaithersburg Feedback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3B5845-0C6A-4532-93B0-89F7D9339AAE}"/>
              </a:ext>
            </a:extLst>
          </p:cNvPr>
          <p:cNvSpPr txBox="1">
            <a:spLocks/>
          </p:cNvSpPr>
          <p:nvPr/>
        </p:nvSpPr>
        <p:spPr>
          <a:xfrm>
            <a:off x="551012" y="4245262"/>
            <a:ext cx="7886700" cy="1820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Mayor and Council support Alternative C in City of Gaithersburg</a:t>
            </a:r>
          </a:p>
          <a:p>
            <a:r>
              <a:rPr lang="en-US" dirty="0"/>
              <a:t>Decision driven by concerns about impacts and cost</a:t>
            </a:r>
          </a:p>
        </p:txBody>
      </p:sp>
    </p:spTree>
    <p:extLst>
      <p:ext uri="{BB962C8B-B14F-4D97-AF65-F5344CB8AC3E}">
        <p14:creationId xmlns:p14="http://schemas.microsoft.com/office/powerpoint/2010/main" val="3582253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Council Feedback and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1C991-73DE-4B0A-B7F7-28AEA57CE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 &amp; E Committee stated preference for Alt B / B Modified (median)</a:t>
            </a:r>
          </a:p>
          <a:p>
            <a:r>
              <a:rPr lang="en-US" dirty="0"/>
              <a:t>Did not select a preferred alternative at this time; concurred with the Executive's approach to advance a project along the lines of Alt B / B Modified that refines project impacts and incorporates potential innovative concepts received from industry </a:t>
            </a:r>
          </a:p>
          <a:p>
            <a:r>
              <a:rPr lang="en-US" dirty="0"/>
              <a:t>Council approved supplemental appropriation to FY20 CIP budget for MD 355 BRT and Veirs Mill Road</a:t>
            </a:r>
          </a:p>
        </p:txBody>
      </p:sp>
    </p:spTree>
    <p:extLst>
      <p:ext uri="{BB962C8B-B14F-4D97-AF65-F5344CB8AC3E}">
        <p14:creationId xmlns:p14="http://schemas.microsoft.com/office/powerpoint/2010/main" val="2399571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1C991-73DE-4B0A-B7F7-28AEA57CE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Move forward with preliminary design on MD 355 </a:t>
            </a:r>
            <a:r>
              <a:rPr lang="en-US"/>
              <a:t>and Veirs </a:t>
            </a:r>
            <a:r>
              <a:rPr lang="en-US" dirty="0"/>
              <a:t>Mill Road</a:t>
            </a:r>
          </a:p>
          <a:p>
            <a:pPr>
              <a:spcBef>
                <a:spcPts val="1800"/>
              </a:spcBef>
            </a:pPr>
            <a:r>
              <a:rPr lang="en-US" dirty="0"/>
              <a:t>Informal solicitation of ideas from private sector via Request for Information (RFI)</a:t>
            </a:r>
          </a:p>
          <a:p>
            <a:pPr>
              <a:spcBef>
                <a:spcPts val="1800"/>
              </a:spcBef>
            </a:pPr>
            <a:r>
              <a:rPr lang="en-US" dirty="0"/>
              <a:t>Exploring options for financing and funding</a:t>
            </a:r>
          </a:p>
        </p:txBody>
      </p:sp>
    </p:spTree>
    <p:extLst>
      <p:ext uri="{BB962C8B-B14F-4D97-AF65-F5344CB8AC3E}">
        <p14:creationId xmlns:p14="http://schemas.microsoft.com/office/powerpoint/2010/main" val="203390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FE640B-6F02-411D-9280-14967578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806A93-A9B0-4C43-9AA6-3919B22AB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701AB-34B0-4324-ACA4-00DF8277D1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BDCF8B9-93B4-F54B-81F3-0D8370BDBF3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87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36EAC-4D80-4129-B296-430D40A7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Darcy Buckley</a:t>
            </a:r>
          </a:p>
          <a:p>
            <a:pPr marL="0" indent="0" algn="ctr">
              <a:buNone/>
            </a:pPr>
            <a:r>
              <a:rPr lang="en-US" dirty="0"/>
              <a:t>Senior Transportation Planner</a:t>
            </a:r>
          </a:p>
          <a:p>
            <a:pPr marL="0" indent="0" algn="ctr">
              <a:buNone/>
            </a:pPr>
            <a:r>
              <a:rPr lang="en-US" dirty="0"/>
              <a:t>Montgomery County Department of Transportation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Darcy.Buckley@montgomerycountymd.gov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(240) 777-7166 </a:t>
            </a:r>
          </a:p>
        </p:txBody>
      </p:sp>
    </p:spTree>
    <p:extLst>
      <p:ext uri="{BB962C8B-B14F-4D97-AF65-F5344CB8AC3E}">
        <p14:creationId xmlns:p14="http://schemas.microsoft.com/office/powerpoint/2010/main" val="3315328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BRT Alternatives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260AC-3654-45B2-B6D3-82DCDB6F0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No Build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52F58-455D-47B7-9547-BE9B1DD9C4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Ride On extRa service, including Transit Signal Priority (TSP), implemented in October 2017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17A8D1-C7C8-458D-9BA3-D264CED47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Transportation Systems Management (TSM) Alternative</a:t>
            </a:r>
          </a:p>
        </p:txBody>
      </p:sp>
      <p:pic>
        <p:nvPicPr>
          <p:cNvPr id="1026" name="Picture 2" descr="Image result for Ride On Extra">
            <a:extLst>
              <a:ext uri="{FF2B5EF4-FFF2-40B4-BE49-F238E27FC236}">
                <a16:creationId xmlns:a16="http://schemas.microsoft.com/office/drawing/2014/main" id="{0E23278C-17E1-4E67-9456-BFF583F0F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9842"/>
            <a:ext cx="9144000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9D7244-0C32-4FC7-9AFE-F1A550ED7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736057"/>
            <a:ext cx="3887391" cy="1806427"/>
          </a:xfrm>
          <a:solidFill>
            <a:schemeClr val="bg1">
              <a:lumMod val="50000"/>
              <a:alpha val="7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Ride On extRa service extended to Bethesda to Clarksburg</a:t>
            </a:r>
          </a:p>
          <a:p>
            <a:r>
              <a:rPr lang="en-US" dirty="0"/>
              <a:t>Extension of TSP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stops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All-day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37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BRT Alternatives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260AC-3654-45B2-B6D3-82DCDB6F0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Queue Jump and Mixed Traffic Alternative (A)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52F58-455D-47B7-9547-BE9B1DD9C4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0">
              <a:defRPr/>
            </a:pPr>
            <a:r>
              <a:rPr lang="en-US" dirty="0"/>
              <a:t>FLASH in mixed traffic</a:t>
            </a:r>
          </a:p>
          <a:p>
            <a:pPr lvl="0">
              <a:defRPr/>
            </a:pPr>
            <a:r>
              <a:rPr lang="en-US" dirty="0"/>
              <a:t>Queue jumps (20)</a:t>
            </a:r>
          </a:p>
          <a:p>
            <a:pPr lvl="0">
              <a:defRPr/>
            </a:pPr>
            <a:r>
              <a:rPr lang="en-US" dirty="0"/>
              <a:t>Additional TSP</a:t>
            </a:r>
          </a:p>
          <a:p>
            <a:pPr lvl="0">
              <a:defRPr/>
            </a:pPr>
            <a:r>
              <a:rPr lang="en-US" dirty="0"/>
              <a:t>Upgraded stations </a:t>
            </a:r>
          </a:p>
          <a:p>
            <a:pPr lvl="1">
              <a:defRPr/>
            </a:pPr>
            <a:r>
              <a:rPr lang="en-US" dirty="0"/>
              <a:t>Off-board fare collection</a:t>
            </a:r>
          </a:p>
          <a:p>
            <a:pPr lvl="1">
              <a:defRPr/>
            </a:pPr>
            <a:r>
              <a:rPr lang="en-US" dirty="0"/>
              <a:t>Level boarding </a:t>
            </a:r>
          </a:p>
          <a:p>
            <a:pPr lvl="0">
              <a:defRPr/>
            </a:pPr>
            <a:r>
              <a:rPr lang="en-US" dirty="0"/>
              <a:t>FLASH vehicles and branding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532C925-454F-4C59-A002-8791A070F8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04" y="2430669"/>
            <a:ext cx="2424371" cy="30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62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BRT Alternatives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260AC-3654-45B2-B6D3-82DCDB6F0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Alternative (B)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52F58-455D-47B7-9547-BE9B1DD9C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736056"/>
            <a:ext cx="2912344" cy="2990851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lvl="0">
              <a:defRPr/>
            </a:pPr>
            <a:r>
              <a:rPr lang="en-US" sz="2475" dirty="0"/>
              <a:t>FLASH in dedicated </a:t>
            </a:r>
            <a:r>
              <a:rPr lang="en-US" sz="2475" b="1" dirty="0">
                <a:solidFill>
                  <a:srgbClr val="F69320"/>
                </a:solidFill>
              </a:rPr>
              <a:t>Median</a:t>
            </a:r>
            <a:r>
              <a:rPr lang="en-US" sz="2475" dirty="0"/>
              <a:t> lanes </a:t>
            </a:r>
            <a:r>
              <a:rPr lang="en-US" sz="2475" i="1" dirty="0"/>
              <a:t>where feasible</a:t>
            </a:r>
            <a:endParaRPr lang="en-US" sz="2475" dirty="0"/>
          </a:p>
          <a:p>
            <a:pPr lvl="0">
              <a:defRPr/>
            </a:pPr>
            <a:r>
              <a:rPr lang="en-US" sz="2475" dirty="0"/>
              <a:t>Additional TSP</a:t>
            </a:r>
          </a:p>
          <a:p>
            <a:pPr lvl="0">
              <a:defRPr/>
            </a:pPr>
            <a:r>
              <a:rPr lang="en-US" sz="2475" dirty="0"/>
              <a:t>Upgraded stations </a:t>
            </a:r>
          </a:p>
          <a:p>
            <a:pPr lvl="1">
              <a:defRPr/>
            </a:pPr>
            <a:r>
              <a:rPr lang="en-US" dirty="0"/>
              <a:t>Off-board fare collection</a:t>
            </a:r>
          </a:p>
          <a:p>
            <a:pPr lvl="1">
              <a:defRPr/>
            </a:pPr>
            <a:r>
              <a:rPr lang="en-US" dirty="0"/>
              <a:t>Level boarding </a:t>
            </a:r>
          </a:p>
          <a:p>
            <a:pPr lvl="0">
              <a:defRPr/>
            </a:pPr>
            <a:r>
              <a:rPr lang="en-US" sz="2475" dirty="0"/>
              <a:t>FLASH vehicles and branding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713B63-66C1-4DCD-892C-CFA6D3369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2"/>
          <a:stretch/>
        </p:blipFill>
        <p:spPr>
          <a:xfrm>
            <a:off x="3542185" y="2675766"/>
            <a:ext cx="5601815" cy="261100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ED72356-6CE8-4335-B87E-52C70A080F97}"/>
              </a:ext>
            </a:extLst>
          </p:cNvPr>
          <p:cNvSpPr txBox="1">
            <a:spLocks/>
          </p:cNvSpPr>
          <p:nvPr/>
        </p:nvSpPr>
        <p:spPr>
          <a:xfrm>
            <a:off x="629842" y="5578410"/>
            <a:ext cx="6294664" cy="1096710"/>
          </a:xfrm>
          <a:prstGeom prst="rect">
            <a:avLst/>
          </a:prstGeom>
          <a:solidFill>
            <a:srgbClr val="F6932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Segment 1: BRT in mixed traffic</a:t>
            </a:r>
          </a:p>
          <a:p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Segment 3: BRT in single, southbound median lane</a:t>
            </a:r>
          </a:p>
          <a:p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Segment 5: BRT in single, reversible median lane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629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le 3">
            <a:extLst>
              <a:ext uri="{FF2B5EF4-FFF2-40B4-BE49-F238E27FC236}">
                <a16:creationId xmlns:a16="http://schemas.microsoft.com/office/drawing/2014/main" id="{68BEDBAC-8CE6-4262-BED8-A0C159AB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43661"/>
                </a:solidFill>
              </a:rPr>
              <a:t>Project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B108A6-947B-4687-9BBE-AFE514E7B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8"/>
            <a:ext cx="3886200" cy="426640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43661"/>
                </a:solidFill>
              </a:rPr>
              <a:t>Identify the recommended alternative for BRT on MD 355</a:t>
            </a:r>
          </a:p>
          <a:p>
            <a:pPr lvl="1"/>
            <a:r>
              <a:rPr lang="en-US" dirty="0">
                <a:solidFill>
                  <a:srgbClr val="043661"/>
                </a:solidFill>
              </a:rPr>
              <a:t>Bethesda to Clarksburg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661"/>
                </a:solidFill>
              </a:rPr>
              <a:t>(22 miles)</a:t>
            </a:r>
          </a:p>
          <a:p>
            <a:pPr lvl="1"/>
            <a:endParaRPr lang="en-US" dirty="0">
              <a:solidFill>
                <a:srgbClr val="043661"/>
              </a:solidFill>
            </a:endParaRPr>
          </a:p>
          <a:p>
            <a:r>
              <a:rPr lang="en-US" dirty="0">
                <a:solidFill>
                  <a:srgbClr val="043661"/>
                </a:solidFill>
              </a:rPr>
              <a:t>Supporting Documents</a:t>
            </a:r>
          </a:p>
          <a:p>
            <a:pPr lvl="1"/>
            <a:r>
              <a:rPr lang="en-US" dirty="0">
                <a:solidFill>
                  <a:srgbClr val="043661"/>
                </a:solidFill>
              </a:rPr>
              <a:t>Countywide Transit Corridors Functional Master Plan (2013)</a:t>
            </a:r>
          </a:p>
          <a:p>
            <a:pPr lvl="1"/>
            <a:r>
              <a:rPr lang="en-US" dirty="0">
                <a:solidFill>
                  <a:srgbClr val="043661"/>
                </a:solidFill>
              </a:rPr>
              <a:t>City of Rockville Bus Rapid Transit Town Center Integration Study (2015)</a:t>
            </a:r>
          </a:p>
          <a:p>
            <a:pPr lvl="1"/>
            <a:r>
              <a:rPr lang="en-US" dirty="0">
                <a:solidFill>
                  <a:srgbClr val="043661"/>
                </a:solidFill>
              </a:rPr>
              <a:t>City of Gaithersburg MD 355 Bus Rapid Transit Study (2015)</a:t>
            </a:r>
          </a:p>
          <a:p>
            <a:pPr lvl="1"/>
            <a:r>
              <a:rPr lang="en-US" dirty="0">
                <a:solidFill>
                  <a:srgbClr val="043661"/>
                </a:solidFill>
              </a:rPr>
              <a:t>MD 355 Conceptual Alternatives Report (2017) </a:t>
            </a:r>
          </a:p>
          <a:p>
            <a:pPr lvl="1"/>
            <a:r>
              <a:rPr lang="en-US" dirty="0">
                <a:solidFill>
                  <a:srgbClr val="043661"/>
                </a:solidFill>
              </a:rPr>
              <a:t>Various small area master plans and other studies</a:t>
            </a:r>
          </a:p>
        </p:txBody>
      </p:sp>
      <p:pic>
        <p:nvPicPr>
          <p:cNvPr id="1028" name="Picture 4" descr="Image result for Milestone, MD">
            <a:extLst>
              <a:ext uri="{FF2B5EF4-FFF2-40B4-BE49-F238E27FC236}">
                <a16:creationId xmlns:a16="http://schemas.microsoft.com/office/drawing/2014/main" id="{C54FDA3A-A4E5-42FA-85A0-C36073661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7906" y="4342135"/>
            <a:ext cx="2914650" cy="16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CD4D96-81CF-40E6-AF64-672B33951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06" y="3065859"/>
            <a:ext cx="2802727" cy="1712813"/>
          </a:xfrm>
          <a:prstGeom prst="rect">
            <a:avLst/>
          </a:prstGeom>
        </p:spPr>
      </p:pic>
      <p:pic>
        <p:nvPicPr>
          <p:cNvPr id="1026" name="Picture 2" descr="Image result for bethesda, md">
            <a:extLst>
              <a:ext uri="{FF2B5EF4-FFF2-40B4-BE49-F238E27FC236}">
                <a16:creationId xmlns:a16="http://schemas.microsoft.com/office/drawing/2014/main" id="{4CAE8906-F6C2-440D-9EA8-E8C609E5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7" y="2013867"/>
            <a:ext cx="2143125" cy="153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29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BRT Alternatives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260AC-3654-45B2-B6D3-82DCDB6F0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118122"/>
            <a:ext cx="4463653" cy="6179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Median Alternative </a:t>
            </a:r>
            <a:r>
              <a:rPr lang="en-US" i="1" dirty="0"/>
              <a:t>Modified </a:t>
            </a:r>
            <a:r>
              <a:rPr lang="en-US" dirty="0"/>
              <a:t>(B Modified)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52F58-455D-47B7-9547-BE9B1DD9C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736056"/>
            <a:ext cx="4751477" cy="1146572"/>
          </a:xfrm>
        </p:spPr>
        <p:txBody>
          <a:bodyPr>
            <a:normAutofit fontScale="70000" lnSpcReduction="20000"/>
          </a:bodyPr>
          <a:lstStyle/>
          <a:p>
            <a:pPr lvl="0">
              <a:defRPr/>
            </a:pPr>
            <a:r>
              <a:rPr lang="en-US" dirty="0"/>
              <a:t>FLASH in dedicated </a:t>
            </a:r>
            <a:r>
              <a:rPr lang="en-US" b="1" dirty="0">
                <a:solidFill>
                  <a:srgbClr val="F69320"/>
                </a:solidFill>
              </a:rPr>
              <a:t>Median</a:t>
            </a:r>
            <a:r>
              <a:rPr lang="en-US" dirty="0"/>
              <a:t> lanes </a:t>
            </a:r>
            <a:r>
              <a:rPr lang="en-US" i="1" dirty="0"/>
              <a:t>where feasible</a:t>
            </a:r>
          </a:p>
          <a:p>
            <a:pPr lvl="1">
              <a:defRPr/>
            </a:pPr>
            <a:r>
              <a:rPr lang="en-US" b="1" dirty="0">
                <a:solidFill>
                  <a:srgbClr val="F69320"/>
                </a:solidFill>
              </a:rPr>
              <a:t>Single, reversible, peak direction dedicated lane north of Rockville (Segments 4-6)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2AD34A-B5C1-44E8-BEED-3903F14BDA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318" y="1755787"/>
            <a:ext cx="1721616" cy="1960538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6868DAE0-63CC-4B18-ABDD-53B1ADBA54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4" t="43843" r="22854" b="32268"/>
          <a:stretch/>
        </p:blipFill>
        <p:spPr>
          <a:xfrm>
            <a:off x="828403" y="3882628"/>
            <a:ext cx="748719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08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BRT Alternatives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260AC-3654-45B2-B6D3-82DCDB6F0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Curb Alternative (C)</a:t>
            </a:r>
            <a:endParaRPr lang="en-US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52F58-455D-47B7-9547-BE9B1DD9C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736056"/>
            <a:ext cx="2736920" cy="299085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lvl="0">
              <a:defRPr/>
            </a:pPr>
            <a:r>
              <a:rPr lang="en-US" dirty="0"/>
              <a:t>FLASH in dedicated </a:t>
            </a:r>
            <a:r>
              <a:rPr lang="en-US" b="1" dirty="0">
                <a:solidFill>
                  <a:srgbClr val="F69320"/>
                </a:solidFill>
              </a:rPr>
              <a:t>Curb</a:t>
            </a:r>
            <a:r>
              <a:rPr lang="en-US" dirty="0"/>
              <a:t> lanes </a:t>
            </a:r>
            <a:r>
              <a:rPr lang="en-US" i="1" dirty="0"/>
              <a:t>where feasible</a:t>
            </a:r>
          </a:p>
          <a:p>
            <a:pPr lvl="0">
              <a:defRPr/>
            </a:pPr>
            <a:r>
              <a:rPr lang="en-US" dirty="0"/>
              <a:t>Queue jumps</a:t>
            </a:r>
          </a:p>
          <a:p>
            <a:pPr lvl="0">
              <a:defRPr/>
            </a:pPr>
            <a:r>
              <a:rPr lang="en-US" dirty="0"/>
              <a:t>Additional TSP</a:t>
            </a:r>
          </a:p>
          <a:p>
            <a:pPr lvl="0">
              <a:defRPr/>
            </a:pPr>
            <a:r>
              <a:rPr lang="en-US" dirty="0"/>
              <a:t>Upgraded stations </a:t>
            </a:r>
          </a:p>
          <a:p>
            <a:pPr lvl="1">
              <a:defRPr/>
            </a:pPr>
            <a:r>
              <a:rPr lang="en-US" dirty="0"/>
              <a:t>Off-board fare collection</a:t>
            </a:r>
          </a:p>
          <a:p>
            <a:pPr lvl="1">
              <a:defRPr/>
            </a:pPr>
            <a:r>
              <a:rPr lang="en-US" dirty="0"/>
              <a:t>Level boarding </a:t>
            </a:r>
          </a:p>
          <a:p>
            <a:pPr lvl="0">
              <a:defRPr/>
            </a:pPr>
            <a:r>
              <a:rPr lang="en-US" dirty="0"/>
              <a:t>FLASH vehicles and branding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2EDD5-1D85-4AE2-984C-0F9F6842C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"/>
          <a:stretch/>
        </p:blipFill>
        <p:spPr>
          <a:xfrm>
            <a:off x="3366761" y="2736056"/>
            <a:ext cx="5777240" cy="2612898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CD52909-F567-4ED3-B7D9-47E059DB76E8}"/>
              </a:ext>
            </a:extLst>
          </p:cNvPr>
          <p:cNvSpPr txBox="1">
            <a:spLocks/>
          </p:cNvSpPr>
          <p:nvPr/>
        </p:nvSpPr>
        <p:spPr>
          <a:xfrm>
            <a:off x="629842" y="5579935"/>
            <a:ext cx="6294664" cy="1096710"/>
          </a:xfrm>
          <a:prstGeom prst="rect">
            <a:avLst/>
          </a:prstGeom>
          <a:solidFill>
            <a:srgbClr val="F6932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4366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Segment 1: BRT in peak-direction curb lane</a:t>
            </a:r>
          </a:p>
          <a:p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Segment 3: BRT in single, southbound curb lane</a:t>
            </a:r>
          </a:p>
          <a:p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Segment 5: BRT in mixed traffic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5468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C4D3-DF76-4DBB-8F9F-9FA19B33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BRT Alignments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7B668E-AFED-451F-B57B-62B9A82830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Three different alignments studied for Segment 7 (Middlebrook Rd. to Clarksburg)</a:t>
            </a:r>
          </a:p>
          <a:p>
            <a:pPr lvl="1"/>
            <a:r>
              <a:rPr lang="en-US" dirty="0"/>
              <a:t>MD 355 </a:t>
            </a:r>
          </a:p>
          <a:p>
            <a:pPr lvl="2"/>
            <a:r>
              <a:rPr lang="en-US" dirty="0"/>
              <a:t>Assumes future widening by MDOT SHA</a:t>
            </a:r>
          </a:p>
          <a:p>
            <a:pPr lvl="1"/>
            <a:r>
              <a:rPr lang="en-US" dirty="0"/>
              <a:t>Observation Drive</a:t>
            </a:r>
          </a:p>
          <a:p>
            <a:pPr lvl="2"/>
            <a:r>
              <a:rPr lang="en-US" dirty="0"/>
              <a:t>Assumes future extension by MCDOT</a:t>
            </a:r>
          </a:p>
          <a:p>
            <a:pPr lvl="1"/>
            <a:r>
              <a:rPr lang="en-US" dirty="0"/>
              <a:t>Snowden Farm Parkway</a:t>
            </a:r>
          </a:p>
          <a:p>
            <a:pPr lvl="2"/>
            <a:r>
              <a:rPr lang="en-US" dirty="0"/>
              <a:t>Only alignment that does not require extension or widening</a:t>
            </a:r>
          </a:p>
          <a:p>
            <a:pPr lvl="2"/>
            <a:r>
              <a:rPr lang="en-US" dirty="0"/>
              <a:t>Current “center” of Clarksburg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D0A9501-9C91-430B-8A8A-1C12E66944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3203" t="-1515" r="9528" b="52450"/>
          <a:stretch>
            <a:fillRect/>
          </a:stretch>
        </p:blipFill>
        <p:spPr>
          <a:xfrm>
            <a:off x="5017217" y="1825625"/>
            <a:ext cx="3110066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2DD128-D37D-4908-A694-34EE99B991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12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DCF8B9-93B4-F54B-81F3-0D8370BDBF3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5D2BF4-85CB-465D-BF93-C1AFECF83B92}"/>
              </a:ext>
            </a:extLst>
          </p:cNvPr>
          <p:cNvSpPr/>
          <p:nvPr/>
        </p:nvSpPr>
        <p:spPr>
          <a:xfrm>
            <a:off x="7451474" y="2237594"/>
            <a:ext cx="1561581" cy="623248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9320"/>
                </a:solidFill>
              </a:rPr>
              <a:t>Snowden Farm</a:t>
            </a:r>
          </a:p>
          <a:p>
            <a:pPr algn="ctr"/>
            <a:r>
              <a:rPr lang="en-US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69320"/>
                </a:solidFill>
              </a:rPr>
              <a:t>Parkway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91AFC5-D7A8-4462-B7B8-56F41DD36321}"/>
              </a:ext>
            </a:extLst>
          </p:cNvPr>
          <p:cNvSpPr/>
          <p:nvPr/>
        </p:nvSpPr>
        <p:spPr>
          <a:xfrm>
            <a:off x="7683190" y="3207770"/>
            <a:ext cx="890308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4D8A47"/>
                </a:solidFill>
              </a:rPr>
              <a:t>MD 355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D95AD0-7803-4FA7-B7C4-762FB6E75FAE}"/>
              </a:ext>
            </a:extLst>
          </p:cNvPr>
          <p:cNvSpPr/>
          <p:nvPr/>
        </p:nvSpPr>
        <p:spPr>
          <a:xfrm>
            <a:off x="4981461" y="4673569"/>
            <a:ext cx="130728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5029"/>
                </a:solidFill>
              </a:rPr>
              <a:t>Observation</a:t>
            </a:r>
          </a:p>
          <a:p>
            <a:pPr algn="ctr"/>
            <a:r>
              <a:rPr lang="en-US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5029"/>
                </a:solidFill>
              </a:rPr>
              <a:t>Drive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4CC5D7-3C2D-4F03-AE78-C29DBBADCC60}"/>
              </a:ext>
            </a:extLst>
          </p:cNvPr>
          <p:cNvCxnSpPr>
            <a:cxnSpLocks/>
          </p:cNvCxnSpPr>
          <p:nvPr/>
        </p:nvCxnSpPr>
        <p:spPr>
          <a:xfrm flipV="1">
            <a:off x="7272495" y="2575518"/>
            <a:ext cx="535075" cy="588026"/>
          </a:xfrm>
          <a:prstGeom prst="line">
            <a:avLst/>
          </a:prstGeom>
          <a:ln w="19050">
            <a:solidFill>
              <a:srgbClr val="F6982A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098BF0-33E1-4A85-BFFE-C9A6D16D9BBB}"/>
              </a:ext>
            </a:extLst>
          </p:cNvPr>
          <p:cNvCxnSpPr>
            <a:cxnSpLocks/>
          </p:cNvCxnSpPr>
          <p:nvPr/>
        </p:nvCxnSpPr>
        <p:spPr>
          <a:xfrm flipV="1">
            <a:off x="7182060" y="3502478"/>
            <a:ext cx="705241" cy="753276"/>
          </a:xfrm>
          <a:prstGeom prst="line">
            <a:avLst/>
          </a:prstGeom>
          <a:ln w="19050">
            <a:solidFill>
              <a:srgbClr val="4D8A4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5EBA2B-8335-459C-B911-4787350E6437}"/>
              </a:ext>
            </a:extLst>
          </p:cNvPr>
          <p:cNvCxnSpPr>
            <a:cxnSpLocks/>
          </p:cNvCxnSpPr>
          <p:nvPr/>
        </p:nvCxnSpPr>
        <p:spPr>
          <a:xfrm flipH="1">
            <a:off x="5550379" y="4001294"/>
            <a:ext cx="774120" cy="752205"/>
          </a:xfrm>
          <a:prstGeom prst="line">
            <a:avLst/>
          </a:prstGeom>
          <a:ln w="19050">
            <a:solidFill>
              <a:srgbClr val="C04E2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813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3DF3F7-CB11-43C8-9689-0CBC0746D8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>
          <a:xfrm>
            <a:off x="0" y="0"/>
            <a:ext cx="2539721" cy="659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925" y="835587"/>
            <a:ext cx="398099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BRT Operations on</a:t>
            </a:r>
            <a:br>
              <a:rPr lang="en-US" dirty="0"/>
            </a:br>
            <a:r>
              <a:rPr lang="en-US" dirty="0"/>
              <a:t>MD 355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D9D58-DC72-4322-8778-3E60A28BE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7927" y="2130858"/>
            <a:ext cx="3886200" cy="36142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There are four route patterns</a:t>
            </a:r>
          </a:p>
          <a:p>
            <a:pPr lvl="1"/>
            <a:r>
              <a:rPr lang="en-US" dirty="0">
                <a:solidFill>
                  <a:srgbClr val="F39527"/>
                </a:solidFill>
              </a:rPr>
              <a:t>Clarksburg to Montgomery  College – Rockville</a:t>
            </a:r>
          </a:p>
          <a:p>
            <a:pPr lvl="1"/>
            <a:r>
              <a:rPr lang="en-US" dirty="0">
                <a:solidFill>
                  <a:srgbClr val="F39527"/>
                </a:solidFill>
              </a:rPr>
              <a:t>Germantown to Montgomery College – Rockville</a:t>
            </a:r>
          </a:p>
          <a:p>
            <a:pPr lvl="1"/>
            <a:r>
              <a:rPr lang="en-US" dirty="0" err="1">
                <a:solidFill>
                  <a:srgbClr val="065182"/>
                </a:solidFill>
              </a:rPr>
              <a:t>Lakeforest</a:t>
            </a:r>
            <a:r>
              <a:rPr lang="en-US" dirty="0">
                <a:solidFill>
                  <a:srgbClr val="065182"/>
                </a:solidFill>
              </a:rPr>
              <a:t> Transit Center to Grosvenor Metro</a:t>
            </a:r>
          </a:p>
          <a:p>
            <a:pPr lvl="1"/>
            <a:r>
              <a:rPr lang="en-US" dirty="0">
                <a:solidFill>
                  <a:srgbClr val="287338"/>
                </a:solidFill>
              </a:rPr>
              <a:t>Montgomery College – Rockville to Bethesda</a:t>
            </a:r>
          </a:p>
          <a:p>
            <a:r>
              <a:rPr lang="en-US" dirty="0"/>
              <a:t>Each service pattern would operate every </a:t>
            </a:r>
            <a:r>
              <a:rPr lang="en-US" b="1" dirty="0">
                <a:solidFill>
                  <a:srgbClr val="F69320"/>
                </a:solidFill>
              </a:rPr>
              <a:t>10 minutes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3C803-CD94-4620-A60F-551E9CE747C9}"/>
              </a:ext>
            </a:extLst>
          </p:cNvPr>
          <p:cNvSpPr txBox="1"/>
          <p:nvPr/>
        </p:nvSpPr>
        <p:spPr>
          <a:xfrm>
            <a:off x="2358851" y="4308796"/>
            <a:ext cx="8942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2BF44"/>
                </a:solidFill>
              </a:rPr>
              <a:t>5 minutes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A6DFF-956E-4887-AB14-0F5B4BD52A9E}"/>
              </a:ext>
            </a:extLst>
          </p:cNvPr>
          <p:cNvSpPr txBox="1"/>
          <p:nvPr/>
        </p:nvSpPr>
        <p:spPr>
          <a:xfrm>
            <a:off x="2292126" y="2785526"/>
            <a:ext cx="10289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2BF44"/>
                </a:solidFill>
              </a:rPr>
              <a:t>3.3 minutes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DD538-982D-45D2-AF2C-B14ECB34017D}"/>
              </a:ext>
            </a:extLst>
          </p:cNvPr>
          <p:cNvSpPr txBox="1"/>
          <p:nvPr/>
        </p:nvSpPr>
        <p:spPr>
          <a:xfrm>
            <a:off x="2358851" y="1834129"/>
            <a:ext cx="8942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2BF44"/>
                </a:solidFill>
              </a:rPr>
              <a:t>5 minutes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62B2A-85F4-4D40-8DD7-E1186844ABFD}"/>
              </a:ext>
            </a:extLst>
          </p:cNvPr>
          <p:cNvSpPr txBox="1"/>
          <p:nvPr/>
        </p:nvSpPr>
        <p:spPr>
          <a:xfrm>
            <a:off x="2338614" y="882733"/>
            <a:ext cx="9824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2BF44"/>
                </a:solidFill>
              </a:rPr>
              <a:t>10 minutes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EBBD3-95E1-47B2-93C4-E18267EB054B}"/>
              </a:ext>
            </a:extLst>
          </p:cNvPr>
          <p:cNvSpPr txBox="1"/>
          <p:nvPr/>
        </p:nvSpPr>
        <p:spPr>
          <a:xfrm>
            <a:off x="2358851" y="5745062"/>
            <a:ext cx="9824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72BF44"/>
                </a:solidFill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227794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3878C3-3910-4AF4-B110-590E57D99D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935" y="1186759"/>
            <a:ext cx="8629650" cy="516959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600937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6964540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Which alternative do you prefer in Segment 1?</a:t>
            </a:r>
            <a:br>
              <a:rPr lang="en-US" sz="3200" dirty="0"/>
            </a:br>
            <a:r>
              <a:rPr lang="en-US" sz="2400" dirty="0"/>
              <a:t>(Bethesda Metro – Grosvenor Metro)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3DCD5-C6B3-4B46-8983-30ACD8ECAA6F}"/>
              </a:ext>
            </a:extLst>
          </p:cNvPr>
          <p:cNvSpPr txBox="1"/>
          <p:nvPr/>
        </p:nvSpPr>
        <p:spPr>
          <a:xfrm>
            <a:off x="182880" y="6081910"/>
            <a:ext cx="683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Additional comments</a:t>
            </a:r>
            <a:r>
              <a:rPr lang="en-US" dirty="0"/>
              <a:t>: There should be dedicated lanes in this segment</a:t>
            </a:r>
          </a:p>
        </p:txBody>
      </p:sp>
      <p:graphicFrame>
        <p:nvGraphicFramePr>
          <p:cNvPr id="8" name="barChart0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327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6981318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Which alternative do you prefer in Segment 2? </a:t>
            </a:r>
            <a:br>
              <a:rPr lang="en-US" sz="3200" b="1" dirty="0"/>
            </a:br>
            <a:r>
              <a:rPr lang="en-US" sz="2400" dirty="0"/>
              <a:t>(Grosvenor Metro to Dodge Street)</a:t>
            </a:r>
            <a:endParaRPr lang="en-US" sz="3200" b="1" dirty="0"/>
          </a:p>
        </p:txBody>
      </p:sp>
      <p:graphicFrame>
        <p:nvGraphicFramePr>
          <p:cNvPr id="7" name="barChart1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5553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6989707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Which alternative do you prefer in Segment 3?</a:t>
            </a:r>
            <a:br>
              <a:rPr lang="en-US" sz="3200" b="1" dirty="0"/>
            </a:br>
            <a:r>
              <a:rPr lang="en-US" sz="2400" dirty="0"/>
              <a:t>(Dodge Street to College Parkway)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9C5E46-ABE1-49ED-9693-E2B4CA24EE7F}"/>
              </a:ext>
            </a:extLst>
          </p:cNvPr>
          <p:cNvSpPr txBox="1"/>
          <p:nvPr/>
        </p:nvSpPr>
        <p:spPr>
          <a:xfrm>
            <a:off x="182880" y="6081910"/>
            <a:ext cx="775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Additional comments</a:t>
            </a:r>
            <a:r>
              <a:rPr lang="en-US" dirty="0"/>
              <a:t>: Would be good to have dedicated lanes in both directions</a:t>
            </a:r>
          </a:p>
        </p:txBody>
      </p:sp>
      <p:graphicFrame>
        <p:nvGraphicFramePr>
          <p:cNvPr id="8" name="barChart2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6400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6981318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Which alternative do you prefer in </a:t>
            </a:r>
            <a:br>
              <a:rPr lang="en-US" sz="3200" b="1" dirty="0"/>
            </a:br>
            <a:r>
              <a:rPr lang="en-US" sz="3200" b="1" dirty="0"/>
              <a:t>Segments 4 and 6?</a:t>
            </a:r>
            <a:br>
              <a:rPr lang="en-US" sz="3200" b="1" dirty="0"/>
            </a:br>
            <a:r>
              <a:rPr lang="en-US" sz="2400" dirty="0"/>
              <a:t>(College Parkway to Summit Avenue &amp; MD 124 to Middlebrook Road)</a:t>
            </a:r>
            <a:endParaRPr lang="en-US" sz="3200" b="1" dirty="0"/>
          </a:p>
        </p:txBody>
      </p:sp>
      <p:graphicFrame>
        <p:nvGraphicFramePr>
          <p:cNvPr id="5" name="barChart3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2893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6956151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Which alternative do you prefer in Segment 5?</a:t>
            </a:r>
            <a:br>
              <a:rPr lang="en-US" sz="3200" b="1" dirty="0"/>
            </a:br>
            <a:r>
              <a:rPr lang="en-US" sz="2400" dirty="0"/>
              <a:t>(Summit Avenue to MD 124)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95A21-2018-4456-8689-00835416ED18}"/>
              </a:ext>
            </a:extLst>
          </p:cNvPr>
          <p:cNvSpPr txBox="1"/>
          <p:nvPr/>
        </p:nvSpPr>
        <p:spPr>
          <a:xfrm>
            <a:off x="182880" y="6081910"/>
            <a:ext cx="775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Additional comments</a:t>
            </a:r>
            <a:r>
              <a:rPr lang="en-US" dirty="0"/>
              <a:t>: Would be good to have dedicated lanes in both directions</a:t>
            </a:r>
          </a:p>
        </p:txBody>
      </p:sp>
      <p:graphicFrame>
        <p:nvGraphicFramePr>
          <p:cNvPr id="8" name="barChart4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716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DF89-C3D2-4DEE-96CD-A822FE27F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Purpose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001F2-DF0C-45F0-998B-BDD0343ED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310392"/>
            <a:ext cx="3886200" cy="2759730"/>
          </a:xfrm>
          <a:solidFill>
            <a:srgbClr val="F69320"/>
          </a:solidFill>
        </p:spPr>
        <p:txBody>
          <a:bodyPr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The purpose of the project is to provide a new transit service with greater travel speed and frequency along MD 355 between Bethesda and Clarksburg that will help accomplish the following: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1589C-0AD7-45EC-8A00-7CDFD196EB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Enhance transit </a:t>
            </a:r>
            <a:r>
              <a:rPr lang="en-US" b="1" dirty="0">
                <a:solidFill>
                  <a:srgbClr val="F69320"/>
                </a:solidFill>
              </a:rPr>
              <a:t>connectivity</a:t>
            </a:r>
            <a:r>
              <a:rPr lang="en-US" dirty="0"/>
              <a:t> and multimodal </a:t>
            </a:r>
            <a:r>
              <a:rPr lang="en-US" b="1" dirty="0">
                <a:solidFill>
                  <a:srgbClr val="F69320"/>
                </a:solidFill>
              </a:rPr>
              <a:t>integration</a:t>
            </a:r>
          </a:p>
          <a:p>
            <a:r>
              <a:rPr lang="en-US" dirty="0"/>
              <a:t>Improve bus </a:t>
            </a:r>
            <a:r>
              <a:rPr lang="en-US" b="1" dirty="0">
                <a:solidFill>
                  <a:srgbClr val="F69320"/>
                </a:solidFill>
              </a:rPr>
              <a:t>mobility</a:t>
            </a:r>
          </a:p>
          <a:p>
            <a:r>
              <a:rPr lang="en-US" dirty="0"/>
              <a:t>Address current and future bus </a:t>
            </a:r>
            <a:r>
              <a:rPr lang="en-US" b="1" dirty="0">
                <a:solidFill>
                  <a:srgbClr val="F69320"/>
                </a:solidFill>
              </a:rPr>
              <a:t>ridership</a:t>
            </a:r>
            <a:r>
              <a:rPr lang="en-US" dirty="0"/>
              <a:t> demands</a:t>
            </a:r>
          </a:p>
          <a:p>
            <a:r>
              <a:rPr lang="en-US" dirty="0"/>
              <a:t>Attract </a:t>
            </a:r>
            <a:r>
              <a:rPr lang="en-US" b="1" dirty="0">
                <a:solidFill>
                  <a:srgbClr val="F69320"/>
                </a:solidFill>
              </a:rPr>
              <a:t>new</a:t>
            </a:r>
            <a:r>
              <a:rPr lang="en-US" dirty="0"/>
              <a:t> riders and provide improved service for </a:t>
            </a:r>
            <a:r>
              <a:rPr lang="en-US" b="1" dirty="0">
                <a:solidFill>
                  <a:srgbClr val="F69320"/>
                </a:solidFill>
              </a:rPr>
              <a:t>existing</a:t>
            </a:r>
            <a:r>
              <a:rPr lang="en-US" dirty="0"/>
              <a:t> riders</a:t>
            </a:r>
          </a:p>
          <a:p>
            <a:r>
              <a:rPr lang="en-US" dirty="0"/>
              <a:t>Support approved Master Planned </a:t>
            </a:r>
            <a:r>
              <a:rPr lang="en-US" b="1" dirty="0">
                <a:solidFill>
                  <a:srgbClr val="F69320"/>
                </a:solidFill>
              </a:rPr>
              <a:t>growth</a:t>
            </a:r>
            <a:r>
              <a:rPr lang="en-US" dirty="0"/>
              <a:t> </a:t>
            </a:r>
          </a:p>
          <a:p>
            <a:r>
              <a:rPr lang="en-US" dirty="0"/>
              <a:t>Improve transit </a:t>
            </a:r>
            <a:r>
              <a:rPr lang="en-US" b="1" dirty="0">
                <a:solidFill>
                  <a:srgbClr val="F69320"/>
                </a:solidFill>
              </a:rPr>
              <a:t>access</a:t>
            </a:r>
            <a:r>
              <a:rPr lang="en-US" dirty="0"/>
              <a:t> to major employment and activity centers</a:t>
            </a:r>
          </a:p>
          <a:p>
            <a:r>
              <a:rPr lang="en-US" dirty="0"/>
              <a:t>Achieve Master Planned non-auto driver </a:t>
            </a:r>
            <a:r>
              <a:rPr lang="en-US" b="1" dirty="0">
                <a:solidFill>
                  <a:srgbClr val="F69320"/>
                </a:solidFill>
              </a:rPr>
              <a:t>modal share</a:t>
            </a:r>
          </a:p>
          <a:p>
            <a:r>
              <a:rPr lang="en-US" dirty="0"/>
              <a:t>Provide a </a:t>
            </a:r>
            <a:r>
              <a:rPr lang="en-US" b="1" dirty="0">
                <a:solidFill>
                  <a:srgbClr val="F69320"/>
                </a:solidFill>
              </a:rPr>
              <a:t>sustainable</a:t>
            </a:r>
            <a:r>
              <a:rPr lang="en-US" dirty="0"/>
              <a:t> and </a:t>
            </a:r>
            <a:r>
              <a:rPr lang="en-US" b="1" dirty="0">
                <a:solidFill>
                  <a:srgbClr val="F69320"/>
                </a:solidFill>
              </a:rPr>
              <a:t>cost-effective</a:t>
            </a:r>
            <a:r>
              <a:rPr lang="en-US" dirty="0"/>
              <a:t> transit service</a:t>
            </a:r>
          </a:p>
          <a:p>
            <a:r>
              <a:rPr lang="en-US" dirty="0"/>
              <a:t>Improve </a:t>
            </a:r>
            <a:r>
              <a:rPr lang="en-US" b="1" dirty="0">
                <a:solidFill>
                  <a:srgbClr val="F69320"/>
                </a:solidFill>
              </a:rPr>
              <a:t>safety</a:t>
            </a:r>
            <a:r>
              <a:rPr lang="en-US" dirty="0"/>
              <a:t> for 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53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698131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Which route would you like the BRT to take in the Clarksburg area?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5A6E9-C856-46AA-AC84-AEC80F72EF46}"/>
              </a:ext>
            </a:extLst>
          </p:cNvPr>
          <p:cNvSpPr txBox="1"/>
          <p:nvPr/>
        </p:nvSpPr>
        <p:spPr>
          <a:xfrm>
            <a:off x="182880" y="5847814"/>
            <a:ext cx="882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Additional comments</a:t>
            </a:r>
            <a:r>
              <a:rPr lang="en-US" dirty="0"/>
              <a:t>: Route should be selected based on where people are, and BRT should be in dedicated lanes </a:t>
            </a:r>
          </a:p>
        </p:txBody>
      </p:sp>
      <p:graphicFrame>
        <p:nvGraphicFramePr>
          <p:cNvPr id="6" name="barChart0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022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8186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700648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Number of Times a Segment Was Identified as a Phasing Priority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5A6E9-C856-46AA-AC84-AEC80F72EF46}"/>
              </a:ext>
            </a:extLst>
          </p:cNvPr>
          <p:cNvSpPr txBox="1"/>
          <p:nvPr/>
        </p:nvSpPr>
        <p:spPr>
          <a:xfrm>
            <a:off x="182880" y="5856095"/>
            <a:ext cx="868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Additional comments</a:t>
            </a:r>
            <a:r>
              <a:rPr lang="en-US" dirty="0"/>
              <a:t>: Focus on the north, there is a lack of transit options and the south already had Metrorail</a:t>
            </a:r>
          </a:p>
        </p:txBody>
      </p:sp>
      <p:graphicFrame>
        <p:nvGraphicFramePr>
          <p:cNvPr id="8" name="barChart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671" y="1508443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776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 thinking about BRT on MD 355, which factors matter most to you? </a:t>
            </a:r>
            <a:br>
              <a:rPr lang="en-US" sz="3200" dirty="0"/>
            </a:br>
            <a:r>
              <a:rPr lang="en-US" sz="3200" dirty="0"/>
              <a:t>(Select your top three priorities)</a:t>
            </a:r>
          </a:p>
        </p:txBody>
      </p:sp>
      <p:graphicFrame>
        <p:nvGraphicFramePr>
          <p:cNvPr id="5" name="barChart2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7456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Do you think BRT on MD 355 would have a positive impact on your community? </a:t>
            </a:r>
          </a:p>
        </p:txBody>
      </p:sp>
      <p:graphicFrame>
        <p:nvGraphicFramePr>
          <p:cNvPr id="6" name="barChart1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8111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5C9-3B6F-4F67-BEB6-A3586713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Community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1C991-73DE-4B0A-B7F7-28AEA57C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08" y="1825625"/>
            <a:ext cx="8109942" cy="46842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Numerous emails/letters from the Crest of Wickford community regarding ROW needs, </a:t>
            </a:r>
            <a:r>
              <a:rPr lang="en-US" b="1" dirty="0"/>
              <a:t>not opposed to the project</a:t>
            </a:r>
          </a:p>
          <a:p>
            <a:r>
              <a:rPr lang="en-US" dirty="0"/>
              <a:t>Project needs dedicated lanes </a:t>
            </a:r>
          </a:p>
          <a:p>
            <a:r>
              <a:rPr lang="en-US" dirty="0"/>
              <a:t>Concerns voiced about property/business and traffic impacts</a:t>
            </a:r>
          </a:p>
          <a:p>
            <a:r>
              <a:rPr lang="en-US" dirty="0"/>
              <a:t>Various comments about overlap with Metro in the south, “makes sense in the north” and service is needed in the north</a:t>
            </a:r>
          </a:p>
          <a:p>
            <a:r>
              <a:rPr lang="en-US" dirty="0"/>
              <a:t>Comments from the White Flint “community” that BRT is needed to achieve the vision</a:t>
            </a:r>
          </a:p>
          <a:p>
            <a:r>
              <a:rPr lang="en-US" dirty="0"/>
              <a:t>Can we look at repurposing lanes to minimize impacts?</a:t>
            </a:r>
          </a:p>
          <a:p>
            <a:r>
              <a:rPr lang="en-US" dirty="0"/>
              <a:t>Comments supporting BRT as a part of addressing the climate goals and supporting smart growth</a:t>
            </a:r>
          </a:p>
        </p:txBody>
      </p:sp>
    </p:spTree>
    <p:extLst>
      <p:ext uri="{BB962C8B-B14F-4D97-AF65-F5344CB8AC3E}">
        <p14:creationId xmlns:p14="http://schemas.microsoft.com/office/powerpoint/2010/main" val="94653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91CA25-72ED-4DF7-B2DB-88F79C96A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355 BRT Project Process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E8A4F31-4B13-4D0E-859D-39D592813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3648574"/>
              </p:ext>
            </p:extLst>
          </p:nvPr>
        </p:nvGraphicFramePr>
        <p:xfrm>
          <a:off x="338137" y="2021086"/>
          <a:ext cx="8434388" cy="333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AFED2028-67B7-4920-A4E3-6C51767DDC5B}"/>
              </a:ext>
            </a:extLst>
          </p:cNvPr>
          <p:cNvSpPr/>
          <p:nvPr/>
        </p:nvSpPr>
        <p:spPr>
          <a:xfrm>
            <a:off x="957520" y="2096266"/>
            <a:ext cx="392906" cy="421481"/>
          </a:xfrm>
          <a:prstGeom prst="downArrow">
            <a:avLst/>
          </a:prstGeom>
          <a:solidFill>
            <a:srgbClr val="85DD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39FFD-D368-4E66-8865-67CC58845982}"/>
              </a:ext>
            </a:extLst>
          </p:cNvPr>
          <p:cNvSpPr txBox="1"/>
          <p:nvPr/>
        </p:nvSpPr>
        <p:spPr>
          <a:xfrm>
            <a:off x="479204" y="1737003"/>
            <a:ext cx="13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 are here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59A5B9-5AB5-4F12-8D4E-CF84B233391A}"/>
              </a:ext>
            </a:extLst>
          </p:cNvPr>
          <p:cNvGrpSpPr>
            <a:grpSpLocks noChangeAspect="1"/>
          </p:cNvGrpSpPr>
          <p:nvPr/>
        </p:nvGrpSpPr>
        <p:grpSpPr>
          <a:xfrm>
            <a:off x="371475" y="6103644"/>
            <a:ext cx="205740" cy="240677"/>
            <a:chOff x="8431916" y="2441398"/>
            <a:chExt cx="458081" cy="535869"/>
          </a:xfrm>
        </p:grpSpPr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6A08C4E0-A009-4745-AA5B-961A2F7475B9}"/>
                </a:ext>
              </a:extLst>
            </p:cNvPr>
            <p:cNvSpPr/>
            <p:nvPr/>
          </p:nvSpPr>
          <p:spPr>
            <a:xfrm>
              <a:off x="8431916" y="2441398"/>
              <a:ext cx="458081" cy="53586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6932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Arrow: Right 4">
              <a:extLst>
                <a:ext uri="{FF2B5EF4-FFF2-40B4-BE49-F238E27FC236}">
                  <a16:creationId xmlns:a16="http://schemas.microsoft.com/office/drawing/2014/main" id="{EFC6655F-B8B1-4E32-BB98-22A77116C4C3}"/>
                </a:ext>
              </a:extLst>
            </p:cNvPr>
            <p:cNvSpPr txBox="1"/>
            <p:nvPr/>
          </p:nvSpPr>
          <p:spPr>
            <a:xfrm>
              <a:off x="8431916" y="2548572"/>
              <a:ext cx="320657" cy="3215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5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29DF2C-D7AC-4DBE-B7B9-6626F6F8B9B0}"/>
              </a:ext>
            </a:extLst>
          </p:cNvPr>
          <p:cNvSpPr txBox="1"/>
          <p:nvPr/>
        </p:nvSpPr>
        <p:spPr>
          <a:xfrm>
            <a:off x="529443" y="6075609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661"/>
                </a:solidFill>
              </a:rPr>
              <a:t>Funding Decision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ADDC2D-C3A3-4302-875E-F4664B3CCA6E}"/>
              </a:ext>
            </a:extLst>
          </p:cNvPr>
          <p:cNvCxnSpPr>
            <a:cxnSpLocks/>
          </p:cNvCxnSpPr>
          <p:nvPr/>
        </p:nvCxnSpPr>
        <p:spPr>
          <a:xfrm flipV="1">
            <a:off x="371475" y="4936331"/>
            <a:ext cx="6157913" cy="28575"/>
          </a:xfrm>
          <a:prstGeom prst="straightConnector1">
            <a:avLst/>
          </a:prstGeom>
          <a:ln w="57150">
            <a:solidFill>
              <a:srgbClr val="85DD4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0F2E59-C74F-4E5A-AD3B-E55036415984}"/>
              </a:ext>
            </a:extLst>
          </p:cNvPr>
          <p:cNvCxnSpPr>
            <a:cxnSpLocks/>
          </p:cNvCxnSpPr>
          <p:nvPr/>
        </p:nvCxnSpPr>
        <p:spPr>
          <a:xfrm>
            <a:off x="371475" y="5229173"/>
            <a:ext cx="6157913" cy="0"/>
          </a:xfrm>
          <a:prstGeom prst="straightConnector1">
            <a:avLst/>
          </a:prstGeom>
          <a:ln w="57150">
            <a:solidFill>
              <a:srgbClr val="85DD4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318A1D-1B1B-42B3-B558-7AF6405ABEE4}"/>
              </a:ext>
            </a:extLst>
          </p:cNvPr>
          <p:cNvSpPr txBox="1"/>
          <p:nvPr/>
        </p:nvSpPr>
        <p:spPr>
          <a:xfrm>
            <a:off x="2246964" y="4812694"/>
            <a:ext cx="270599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43661"/>
                </a:solidFill>
              </a:rPr>
              <a:t>Corridor Advisory Committee 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086594-3E11-4A61-A76F-42DBA2FE89AA}"/>
              </a:ext>
            </a:extLst>
          </p:cNvPr>
          <p:cNvSpPr txBox="1"/>
          <p:nvPr/>
        </p:nvSpPr>
        <p:spPr>
          <a:xfrm>
            <a:off x="3078441" y="5066709"/>
            <a:ext cx="104387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43661"/>
                </a:solidFill>
              </a:rPr>
              <a:t>Public Input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40E41F-A93B-4309-ADCF-B9DD5958E37E}"/>
              </a:ext>
            </a:extLst>
          </p:cNvPr>
          <p:cNvCxnSpPr>
            <a:cxnSpLocks/>
          </p:cNvCxnSpPr>
          <p:nvPr/>
        </p:nvCxnSpPr>
        <p:spPr>
          <a:xfrm>
            <a:off x="371475" y="5514863"/>
            <a:ext cx="6157913" cy="0"/>
          </a:xfrm>
          <a:prstGeom prst="straightConnector1">
            <a:avLst/>
          </a:prstGeom>
          <a:ln w="57150">
            <a:solidFill>
              <a:srgbClr val="85DD4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33C8F2-E6BD-4F33-A80F-71257CF16087}"/>
              </a:ext>
            </a:extLst>
          </p:cNvPr>
          <p:cNvSpPr txBox="1"/>
          <p:nvPr/>
        </p:nvSpPr>
        <p:spPr>
          <a:xfrm>
            <a:off x="2866428" y="5342919"/>
            <a:ext cx="146706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43661"/>
                </a:solidFill>
              </a:rPr>
              <a:t>Stakeholder Input</a:t>
            </a:r>
          </a:p>
        </p:txBody>
      </p:sp>
    </p:spTree>
    <p:extLst>
      <p:ext uri="{BB962C8B-B14F-4D97-AF65-F5344CB8AC3E}">
        <p14:creationId xmlns:p14="http://schemas.microsoft.com/office/powerpoint/2010/main" val="35626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82A08-A7AA-4520-B5C6-F58819FE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MD355 BRT Phase 2  </a:t>
            </a:r>
            <a:br>
              <a:rPr lang="en-US" dirty="0"/>
            </a:br>
            <a:r>
              <a:rPr lang="en-US" dirty="0"/>
              <a:t>Public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9E690-456A-4B4E-8F96-0D0B74F55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Corridor Advisory Committee meetings (9)</a:t>
            </a:r>
          </a:p>
          <a:p>
            <a:r>
              <a:rPr lang="en-US" dirty="0"/>
              <a:t>Stakeholder meetings with Rockville, Gaithersburg, M-NCPPC, MDOT, and WMATA (15)</a:t>
            </a:r>
          </a:p>
          <a:p>
            <a:r>
              <a:rPr lang="en-US" dirty="0"/>
              <a:t>Briefings to the Mayor &amp; Council of Rockville </a:t>
            </a:r>
            <a:r>
              <a:rPr lang="en-US"/>
              <a:t>&amp; Gaithersburg (3)</a:t>
            </a:r>
            <a:endParaRPr lang="en-US" dirty="0"/>
          </a:p>
          <a:p>
            <a:r>
              <a:rPr lang="en-US" dirty="0"/>
              <a:t>Briefings to other interested groups (22)</a:t>
            </a:r>
          </a:p>
          <a:p>
            <a:r>
              <a:rPr lang="en-US" dirty="0"/>
              <a:t>Open Houses (229 total attendees)</a:t>
            </a:r>
          </a:p>
          <a:p>
            <a:r>
              <a:rPr lang="en-US" dirty="0"/>
              <a:t>Virtual Open House (71 visits)</a:t>
            </a:r>
          </a:p>
          <a:p>
            <a:r>
              <a:rPr lang="en-US" dirty="0"/>
              <a:t>Community Survey (246 responses)</a:t>
            </a:r>
          </a:p>
        </p:txBody>
      </p:sp>
    </p:spTree>
    <p:extLst>
      <p:ext uri="{BB962C8B-B14F-4D97-AF65-F5344CB8AC3E}">
        <p14:creationId xmlns:p14="http://schemas.microsoft.com/office/powerpoint/2010/main" val="817772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119-9627-46E0-90B9-70EEC5D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Design Segments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17036B6-0E67-47B7-975B-DE572E4D1BB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57729179"/>
              </p:ext>
            </p:extLst>
          </p:nvPr>
        </p:nvGraphicFramePr>
        <p:xfrm>
          <a:off x="556292" y="2158719"/>
          <a:ext cx="4991605" cy="3399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693">
                  <a:extLst>
                    <a:ext uri="{9D8B030D-6E8A-4147-A177-3AD203B41FA5}">
                      <a16:colId xmlns:a16="http://schemas.microsoft.com/office/drawing/2014/main" val="338168808"/>
                    </a:ext>
                  </a:extLst>
                </a:gridCol>
                <a:gridCol w="3900912">
                  <a:extLst>
                    <a:ext uri="{9D8B030D-6E8A-4147-A177-3AD203B41FA5}">
                      <a16:colId xmlns:a16="http://schemas.microsoft.com/office/drawing/2014/main" val="397430546"/>
                    </a:ext>
                  </a:extLst>
                </a:gridCol>
              </a:tblGrid>
              <a:tr h="425086">
                <a:tc>
                  <a:txBody>
                    <a:bodyPr/>
                    <a:lstStyle/>
                    <a:p>
                      <a:pPr marL="95250" marR="0" indent="-952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Segment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Geographic Description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/>
                </a:tc>
                <a:extLst>
                  <a:ext uri="{0D108BD9-81ED-4DB2-BD59-A6C34878D82A}">
                    <a16:rowId xmlns:a16="http://schemas.microsoft.com/office/drawing/2014/main" val="2077567244"/>
                  </a:ext>
                </a:extLst>
              </a:tr>
              <a:tr h="423403">
                <a:tc>
                  <a:txBody>
                    <a:bodyPr/>
                    <a:lstStyle/>
                    <a:p>
                      <a:pPr marL="95250" marR="0" indent="-952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5" marR="51435" marT="0" marB="0" anchor="ctr"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Clarksburg to Middlebrook Road 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896426425"/>
                  </a:ext>
                </a:extLst>
              </a:tr>
              <a:tr h="425086">
                <a:tc>
                  <a:txBody>
                    <a:bodyPr/>
                    <a:lstStyle/>
                    <a:p>
                      <a:pPr marL="95250" marR="0" indent="-952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0" marB="0" anchor="ctr"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Middlebrook Road to MD 124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65566219"/>
                  </a:ext>
                </a:extLst>
              </a:tr>
              <a:tr h="425086">
                <a:tc>
                  <a:txBody>
                    <a:bodyPr/>
                    <a:lstStyle/>
                    <a:p>
                      <a:pPr marL="95250" marR="0" indent="-952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 anchor="ctr">
                    <a:solidFill>
                      <a:srgbClr val="0353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MD 124 to Summit Avenue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86450987"/>
                  </a:ext>
                </a:extLst>
              </a:tr>
              <a:tr h="425086">
                <a:tc>
                  <a:txBody>
                    <a:bodyPr/>
                    <a:lstStyle/>
                    <a:p>
                      <a:pPr marL="95250" marR="0" indent="-952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DA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Summit Avenue to College Parkway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81402696"/>
                  </a:ext>
                </a:extLst>
              </a:tr>
              <a:tr h="425086">
                <a:tc>
                  <a:txBody>
                    <a:bodyPr/>
                    <a:lstStyle/>
                    <a:p>
                      <a:pPr marL="95250" marR="0" indent="-952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35" marR="51435" marT="0" marB="0" anchor="ctr">
                    <a:solidFill>
                      <a:srgbClr val="7D54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College Parkway to Dodge Street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96480367"/>
                  </a:ext>
                </a:extLst>
              </a:tr>
              <a:tr h="425086">
                <a:tc>
                  <a:txBody>
                    <a:bodyPr/>
                    <a:lstStyle/>
                    <a:p>
                      <a:pPr marL="95250" marR="0" indent="-9525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solidFill>
                      <a:srgbClr val="03AD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Dodge Street to Grosvenor Metrorail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38028112"/>
                  </a:ext>
                </a:extLst>
              </a:tr>
              <a:tr h="42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35" marR="51435" marT="0" marB="0" anchor="ctr">
                    <a:solidFill>
                      <a:srgbClr val="72B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Grosvenor Metrorail to Bethesda Metrorail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299857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A21BCE8-EFE9-424C-B116-BE071C49E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268" y="1269834"/>
            <a:ext cx="3874946" cy="522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4F0CD-A734-4C0E-BC32-B26B97C764C9}"/>
              </a:ext>
            </a:extLst>
          </p:cNvPr>
          <p:cNvSpPr txBox="1">
            <a:spLocks/>
          </p:cNvSpPr>
          <p:nvPr/>
        </p:nvSpPr>
        <p:spPr>
          <a:xfrm>
            <a:off x="8515350" y="5445650"/>
            <a:ext cx="274320" cy="274320"/>
          </a:xfrm>
          <a:prstGeom prst="ellipse">
            <a:avLst/>
          </a:prstGeom>
          <a:solidFill>
            <a:srgbClr val="72BF44"/>
          </a:solidFill>
          <a:ln>
            <a:solidFill>
              <a:schemeClr val="tx1"/>
            </a:solidFill>
          </a:ln>
        </p:spPr>
        <p:txBody>
          <a:bodyPr wrap="square" lIns="68580" rtlCol="0" anchor="ctr" anchorCtr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5B36D-5558-4383-95BC-3D0D44A62BF4}"/>
              </a:ext>
            </a:extLst>
          </p:cNvPr>
          <p:cNvSpPr txBox="1">
            <a:spLocks/>
          </p:cNvSpPr>
          <p:nvPr/>
        </p:nvSpPr>
        <p:spPr>
          <a:xfrm>
            <a:off x="7831372" y="4806867"/>
            <a:ext cx="274320" cy="274320"/>
          </a:xfrm>
          <a:prstGeom prst="ellipse">
            <a:avLst/>
          </a:prstGeom>
          <a:solidFill>
            <a:srgbClr val="03ADD6"/>
          </a:solidFill>
          <a:ln>
            <a:solidFill>
              <a:schemeClr val="tx1"/>
            </a:solidFill>
          </a:ln>
        </p:spPr>
        <p:txBody>
          <a:bodyPr wrap="square" lIns="6858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BFB1C-18A8-492F-A316-3860BCA54B40}"/>
              </a:ext>
            </a:extLst>
          </p:cNvPr>
          <p:cNvSpPr txBox="1">
            <a:spLocks/>
          </p:cNvSpPr>
          <p:nvPr/>
        </p:nvSpPr>
        <p:spPr>
          <a:xfrm>
            <a:off x="7831372" y="4094641"/>
            <a:ext cx="274320" cy="274320"/>
          </a:xfrm>
          <a:prstGeom prst="ellipse">
            <a:avLst/>
          </a:prstGeom>
          <a:solidFill>
            <a:srgbClr val="7D54A3"/>
          </a:solidFill>
          <a:ln>
            <a:solidFill>
              <a:schemeClr val="tx1"/>
            </a:solidFill>
          </a:ln>
        </p:spPr>
        <p:txBody>
          <a:bodyPr wrap="square" lIns="6858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E83B1-D1A2-4853-AB7D-8575EB4B11B7}"/>
              </a:ext>
            </a:extLst>
          </p:cNvPr>
          <p:cNvSpPr txBox="1">
            <a:spLocks/>
          </p:cNvSpPr>
          <p:nvPr/>
        </p:nvSpPr>
        <p:spPr>
          <a:xfrm>
            <a:off x="7115428" y="3820321"/>
            <a:ext cx="274320" cy="274320"/>
          </a:xfrm>
          <a:prstGeom prst="ellipse">
            <a:avLst/>
          </a:prstGeom>
          <a:solidFill>
            <a:srgbClr val="FFDA1D"/>
          </a:solidFill>
          <a:ln>
            <a:solidFill>
              <a:schemeClr val="tx1"/>
            </a:solidFill>
          </a:ln>
        </p:spPr>
        <p:txBody>
          <a:bodyPr wrap="square" lIns="68580" rtlCol="0" anchor="ctr" anchorCtr="0">
            <a:noAutofit/>
          </a:bodyPr>
          <a:lstStyle/>
          <a:p>
            <a:r>
              <a:rPr lang="en-US" sz="1050" b="1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4F5688-1F0F-4ABE-9FCD-BDBCB846853D}"/>
              </a:ext>
            </a:extLst>
          </p:cNvPr>
          <p:cNvSpPr txBox="1">
            <a:spLocks/>
          </p:cNvSpPr>
          <p:nvPr/>
        </p:nvSpPr>
        <p:spPr>
          <a:xfrm>
            <a:off x="6724799" y="3319706"/>
            <a:ext cx="274320" cy="274320"/>
          </a:xfrm>
          <a:prstGeom prst="ellipse">
            <a:avLst/>
          </a:prstGeom>
          <a:solidFill>
            <a:srgbClr val="035385"/>
          </a:solidFill>
          <a:ln>
            <a:solidFill>
              <a:schemeClr val="tx1"/>
            </a:solidFill>
          </a:ln>
        </p:spPr>
        <p:txBody>
          <a:bodyPr wrap="square" lIns="6858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576AC-08C4-4AF0-8422-F137CF94915D}"/>
              </a:ext>
            </a:extLst>
          </p:cNvPr>
          <p:cNvSpPr txBox="1">
            <a:spLocks/>
          </p:cNvSpPr>
          <p:nvPr/>
        </p:nvSpPr>
        <p:spPr>
          <a:xfrm>
            <a:off x="6724799" y="2785748"/>
            <a:ext cx="274320" cy="274320"/>
          </a:xfrm>
          <a:prstGeom prst="ellipse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txBody>
          <a:bodyPr wrap="square" lIns="6858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DA4B3-C4A8-4CEA-93A7-6698F8E85253}"/>
              </a:ext>
            </a:extLst>
          </p:cNvPr>
          <p:cNvSpPr txBox="1">
            <a:spLocks/>
          </p:cNvSpPr>
          <p:nvPr/>
        </p:nvSpPr>
        <p:spPr>
          <a:xfrm>
            <a:off x="5925954" y="2319137"/>
            <a:ext cx="274320" cy="27432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wrap="square" lIns="68580" rtlCol="0" anchor="ctr" anchorCtr="0">
            <a:no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CAF8FF4-E447-4AD9-97F5-426EF87FBD12}"/>
              </a:ext>
            </a:extLst>
          </p:cNvPr>
          <p:cNvCxnSpPr/>
          <p:nvPr/>
        </p:nvCxnSpPr>
        <p:spPr>
          <a:xfrm rot="5400000">
            <a:off x="180372" y="4277499"/>
            <a:ext cx="548640" cy="182880"/>
          </a:xfrm>
          <a:prstGeom prst="bentConnector3">
            <a:avLst>
              <a:gd name="adj1" fmla="val 794"/>
            </a:avLst>
          </a:prstGeom>
          <a:ln w="19050"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5CCC7AA-60C4-4E6C-B2B2-F99C74AD4BAA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4818" y="4549301"/>
            <a:ext cx="548640" cy="182880"/>
          </a:xfrm>
          <a:prstGeom prst="bentConnector3">
            <a:avLst>
              <a:gd name="adj1" fmla="val 794"/>
            </a:avLst>
          </a:prstGeom>
          <a:ln w="19050"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Image result for rockville logo">
            <a:extLst>
              <a:ext uri="{FF2B5EF4-FFF2-40B4-BE49-F238E27FC236}">
                <a16:creationId xmlns:a16="http://schemas.microsoft.com/office/drawing/2014/main" id="{D9094647-F486-45AC-974F-2DE21A19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" y="4386130"/>
            <a:ext cx="548640" cy="18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DB200F5-52E0-47F3-8B57-465310ED7056}"/>
              </a:ext>
            </a:extLst>
          </p:cNvPr>
          <p:cNvCxnSpPr/>
          <p:nvPr/>
        </p:nvCxnSpPr>
        <p:spPr>
          <a:xfrm rot="5400000">
            <a:off x="180484" y="3393579"/>
            <a:ext cx="548640" cy="182880"/>
          </a:xfrm>
          <a:prstGeom prst="bentConnector3">
            <a:avLst>
              <a:gd name="adj1" fmla="val 794"/>
            </a:avLst>
          </a:prstGeom>
          <a:ln w="19050"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52C10B0-5709-4CBE-B762-8A517691C10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4818" y="3706021"/>
            <a:ext cx="548640" cy="182880"/>
          </a:xfrm>
          <a:prstGeom prst="bentConnector3">
            <a:avLst>
              <a:gd name="adj1" fmla="val 794"/>
            </a:avLst>
          </a:prstGeom>
          <a:ln w="19050"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Image result for Gaithersburg Logo">
            <a:extLst>
              <a:ext uri="{FF2B5EF4-FFF2-40B4-BE49-F238E27FC236}">
                <a16:creationId xmlns:a16="http://schemas.microsoft.com/office/drawing/2014/main" id="{306DA876-1E04-41AA-9331-A7EA6E1EA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" y="3456866"/>
            <a:ext cx="543005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0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46710" y="1398270"/>
            <a:ext cx="8538210" cy="5459730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ts val="2800"/>
              </a:lnSpc>
              <a:spcBef>
                <a:spcPts val="1500"/>
              </a:spcBef>
              <a:spcAft>
                <a:spcPct val="0"/>
              </a:spcAft>
              <a:buFontTx/>
              <a:buNone/>
              <a:defRPr sz="2400" b="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■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Lucida Grande"/>
              <a:buChar char="»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•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200" kern="0" dirty="0"/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idx="1"/>
          </p:nvPr>
        </p:nvGraphicFramePr>
        <p:xfrm>
          <a:off x="190500" y="1800942"/>
          <a:ext cx="8763000" cy="379056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366942303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</a:rPr>
                        <a:t>Alternative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6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</a:rPr>
                        <a:t>Features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6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77168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No-Build Alternative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54772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TSM Alternative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2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700" dirty="0">
                          <a:effectLst/>
                        </a:rPr>
                        <a:t>Expansion of existing Ride On </a:t>
                      </a:r>
                      <a:r>
                        <a:rPr lang="en-US" sz="1700" dirty="0" err="1">
                          <a:effectLst/>
                        </a:rPr>
                        <a:t>extRa</a:t>
                      </a:r>
                      <a:r>
                        <a:rPr lang="en-US" sz="1700" dirty="0">
                          <a:effectLst/>
                        </a:rPr>
                        <a:t> service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2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90635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Alternative A</a:t>
                      </a:r>
                      <a:endParaRPr lang="en-US" sz="2400" b="1" dirty="0">
                        <a:effectLst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4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700" dirty="0">
                          <a:effectLst/>
                        </a:rPr>
                        <a:t>FLASH with queue jumps and mixed traffic operations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4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851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Alternative B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F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effectLst/>
                        </a:rPr>
                        <a:t>FLASH in dedicated median lanes where feasible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F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79744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effectLst/>
                        </a:rPr>
                        <a:t>Alternative B Modified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F44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effectLst/>
                        </a:rPr>
                        <a:t>FLASH in dedicated median lanes where feasible</a:t>
                      </a: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(Segment 4, 5, &amp; 6 in single, reversible lane)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F44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9730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Alternative C</a:t>
                      </a:r>
                      <a:endParaRPr lang="en-US" sz="2400" b="1" dirty="0">
                        <a:effectLst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5A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effectLst/>
                        </a:rPr>
                        <a:t>FLASH in dedicated curb lanes where feasible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84" marR="640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5A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57134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0F1ADD7-5059-45B7-AC8A-D1BFA0B1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MD 355 BRT Alternatives</a:t>
            </a:r>
          </a:p>
        </p:txBody>
      </p:sp>
    </p:spTree>
    <p:extLst>
      <p:ext uri="{BB962C8B-B14F-4D97-AF65-F5344CB8AC3E}">
        <p14:creationId xmlns:p14="http://schemas.microsoft.com/office/powerpoint/2010/main" val="3503722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C82170-CF0C-4590-BF86-728A93267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3" t="42705" r="4838" b="23737"/>
          <a:stretch/>
        </p:blipFill>
        <p:spPr>
          <a:xfrm>
            <a:off x="215569" y="1690689"/>
            <a:ext cx="8731693" cy="2589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The Alternatives Be Evaluated?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3032" y="1905952"/>
            <a:ext cx="6403658" cy="4094798"/>
          </a:xfrm>
          <a:prstGeom prst="rect">
            <a:avLst/>
          </a:prstGeom>
        </p:spPr>
        <p:txBody>
          <a:bodyPr vert="horz"/>
          <a:lstStyle>
            <a:lvl1pPr marL="0" indent="0" algn="l" rtl="0" eaLnBrk="0" fontAlgn="base" hangingPunct="0">
              <a:lnSpc>
                <a:spcPts val="2800"/>
              </a:lnSpc>
              <a:spcBef>
                <a:spcPts val="1500"/>
              </a:spcBef>
              <a:spcAft>
                <a:spcPct val="0"/>
              </a:spcAft>
              <a:buFontTx/>
              <a:buNone/>
              <a:defRPr sz="2400" b="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■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Lucida Grande"/>
              <a:buChar char="»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•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4pPr>
            <a:lvl5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»"/>
              <a:defRPr sz="2000" baseline="0">
                <a:solidFill>
                  <a:srgbClr val="184873"/>
                </a:solidFill>
                <a:latin typeface="+mn-lt"/>
                <a:ea typeface="Helvetica" charset="0"/>
                <a:cs typeface="Helvetic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</a:pPr>
            <a:endParaRPr lang="en-US" sz="1650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E2589-5635-45C8-88F3-B0A8D72A5828}"/>
              </a:ext>
            </a:extLst>
          </p:cNvPr>
          <p:cNvSpPr txBox="1"/>
          <p:nvPr/>
        </p:nvSpPr>
        <p:spPr>
          <a:xfrm>
            <a:off x="215568" y="3490457"/>
            <a:ext cx="1797367" cy="1641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Reduce travel times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Increase service reliability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Increase ridership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Be a user-friendly route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Complement Metrorail and local bus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93F31-D8C0-41CB-BAEF-AFCB62F3B18C}"/>
              </a:ext>
            </a:extLst>
          </p:cNvPr>
          <p:cNvSpPr txBox="1"/>
          <p:nvPr/>
        </p:nvSpPr>
        <p:spPr>
          <a:xfrm>
            <a:off x="2161273" y="3768483"/>
            <a:ext cx="2361298" cy="1762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Improve access to jobs and other destinations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Minimize traffic impacts and use roadway space efficiently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Improve bicycle and pedestrian facilities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Improve service and increase transit options for everyone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FA8C2-B5C4-4D3A-A9D2-2B394149509B}"/>
              </a:ext>
            </a:extLst>
          </p:cNvPr>
          <p:cNvSpPr txBox="1"/>
          <p:nvPr/>
        </p:nvSpPr>
        <p:spPr>
          <a:xfrm>
            <a:off x="4686736" y="3156445"/>
            <a:ext cx="1935127" cy="10797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Improve transit service to existing and planned developments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Locate stations to support walkability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A2932-EFBA-420E-84CA-87EE23A2A66F}"/>
              </a:ext>
            </a:extLst>
          </p:cNvPr>
          <p:cNvSpPr txBox="1"/>
          <p:nvPr/>
        </p:nvSpPr>
        <p:spPr>
          <a:xfrm>
            <a:off x="6732396" y="3556040"/>
            <a:ext cx="2214866" cy="10797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Minimize environmental, cultural, and property impacts</a:t>
            </a:r>
          </a:p>
          <a:p>
            <a:pPr marL="68580" indent="-6858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43661"/>
                </a:solidFill>
              </a:rPr>
              <a:t>Use practical design to minimize capital and operating costs</a:t>
            </a:r>
          </a:p>
        </p:txBody>
      </p:sp>
    </p:spTree>
    <p:extLst>
      <p:ext uri="{BB962C8B-B14F-4D97-AF65-F5344CB8AC3E}">
        <p14:creationId xmlns:p14="http://schemas.microsoft.com/office/powerpoint/2010/main" val="222233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8C790355919408153D1FF915F3200" ma:contentTypeVersion="13" ma:contentTypeDescription="Create a new document." ma:contentTypeScope="" ma:versionID="f2b6d99578be3658f6ad22801cea1425">
  <xsd:schema xmlns:xsd="http://www.w3.org/2001/XMLSchema" xmlns:xs="http://www.w3.org/2001/XMLSchema" xmlns:p="http://schemas.microsoft.com/office/2006/metadata/properties" xmlns:ns3="582c37df-1e0a-4cf4-944e-cd283133c42f" xmlns:ns4="506e10c6-e225-4a92-8f1c-8cf36f8490fe" targetNamespace="http://schemas.microsoft.com/office/2006/metadata/properties" ma:root="true" ma:fieldsID="30d2bd9992f7a94c04c10a9171150d4e" ns3:_="" ns4:_="">
    <xsd:import namespace="582c37df-1e0a-4cf4-944e-cd283133c42f"/>
    <xsd:import namespace="506e10c6-e225-4a92-8f1c-8cf36f8490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c37df-1e0a-4cf4-944e-cd283133c4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e10c6-e225-4a92-8f1c-8cf36f8490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C75013-AEE4-419F-8543-786750F8D4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C3D3B6-7D87-4179-ABD6-A5D3383A2B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2c37df-1e0a-4cf4-944e-cd283133c42f"/>
    <ds:schemaRef ds:uri="506e10c6-e225-4a92-8f1c-8cf36f8490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C5AA1D-B906-45D4-8AAC-8655E18F32E1}">
  <ds:schemaRefs>
    <ds:schemaRef ds:uri="http://www.w3.org/XML/1998/namespace"/>
    <ds:schemaRef ds:uri="506e10c6-e225-4a92-8f1c-8cf36f8490f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582c37df-1e0a-4cf4-944e-cd283133c42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4194</TotalTime>
  <Words>2119</Words>
  <Application>Microsoft Office PowerPoint</Application>
  <PresentationFormat>On-screen Show (4:3)</PresentationFormat>
  <Paragraphs>371</Paragraphs>
  <Slides>44</Slides>
  <Notes>26</Notes>
  <HiddenSlides>18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Aharoni</vt:lpstr>
      <vt:lpstr>Arial</vt:lpstr>
      <vt:lpstr>Calibri</vt:lpstr>
      <vt:lpstr>Calibri Light</vt:lpstr>
      <vt:lpstr>Symbol</vt:lpstr>
      <vt:lpstr>Office Theme</vt:lpstr>
      <vt:lpstr>MD 355 FLASH  Phase 2 Study Results</vt:lpstr>
      <vt:lpstr>Agenda</vt:lpstr>
      <vt:lpstr>Project Overview</vt:lpstr>
      <vt:lpstr>Project Purpose</vt:lpstr>
      <vt:lpstr>MD 355 BRT Project Process</vt:lpstr>
      <vt:lpstr>MD355 BRT Phase 2   Public Outreach</vt:lpstr>
      <vt:lpstr>Project Design Segments</vt:lpstr>
      <vt:lpstr> MD 355 BRT Alternatives</vt:lpstr>
      <vt:lpstr>How Will The Alternatives Be Evaluated?</vt:lpstr>
      <vt:lpstr>Objective – Increase Transit Ridership</vt:lpstr>
      <vt:lpstr>Objective – Make bus trips faster and more competitive</vt:lpstr>
      <vt:lpstr>MD 355 Reliability</vt:lpstr>
      <vt:lpstr>Objective – Improve transit quality</vt:lpstr>
      <vt:lpstr>Objective – Improve access</vt:lpstr>
      <vt:lpstr>Objective – Balance the mobility needs of all users</vt:lpstr>
      <vt:lpstr>Objective – Minimize environmental impacts</vt:lpstr>
      <vt:lpstr>Objective – Minimize impacts to private and public property</vt:lpstr>
      <vt:lpstr>Objective – Minimize impacts to private and public property</vt:lpstr>
      <vt:lpstr>Objective – Minimize the cost of transportation services </vt:lpstr>
      <vt:lpstr>Summary of Outreach Results</vt:lpstr>
      <vt:lpstr>Planning Board Feedback</vt:lpstr>
      <vt:lpstr>City of Rockville Feedback</vt:lpstr>
      <vt:lpstr>Council Feedback and Action</vt:lpstr>
      <vt:lpstr>Next Steps</vt:lpstr>
      <vt:lpstr>Questions</vt:lpstr>
      <vt:lpstr>Contact Info</vt:lpstr>
      <vt:lpstr>MD 355 BRT Alternatives</vt:lpstr>
      <vt:lpstr>MD 355 BRT Alternatives</vt:lpstr>
      <vt:lpstr>MD 355 BRT Alternatives</vt:lpstr>
      <vt:lpstr>MD 355 BRT Alternatives</vt:lpstr>
      <vt:lpstr>MD 355 BRT Alternatives</vt:lpstr>
      <vt:lpstr>MD 355 BRT Alignments</vt:lpstr>
      <vt:lpstr>BRT Operations on MD 355</vt:lpstr>
      <vt:lpstr>PowerPoint Presentation</vt:lpstr>
      <vt:lpstr>Which alternative do you prefer in Segment 1? (Bethesda Metro – Grosvenor Metro)</vt:lpstr>
      <vt:lpstr>Which alternative do you prefer in Segment 2?  (Grosvenor Metro to Dodge Street)</vt:lpstr>
      <vt:lpstr>Which alternative do you prefer in Segment 3? (Dodge Street to College Parkway)</vt:lpstr>
      <vt:lpstr>Which alternative do you prefer in  Segments 4 and 6? (College Parkway to Summit Avenue &amp; MD 124 to Middlebrook Road)</vt:lpstr>
      <vt:lpstr>Which alternative do you prefer in Segment 5? (Summit Avenue to MD 124)</vt:lpstr>
      <vt:lpstr>Which route would you like the BRT to take in the Clarksburg area?</vt:lpstr>
      <vt:lpstr>Number of Times a Segment Was Identified as a Phasing Priority</vt:lpstr>
      <vt:lpstr>In thinking about BRT on MD 355, which factors matter most to you?  (Select your top three priorities)</vt:lpstr>
      <vt:lpstr>Do you think BRT on MD 355 would have a positive impact on your community? </vt:lpstr>
      <vt:lpstr>Other Community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 355 FLASH  Phase 2 Study Results</dc:title>
  <dc:creator>Pitts, Corey</dc:creator>
  <cp:lastModifiedBy>oo</cp:lastModifiedBy>
  <cp:revision>2</cp:revision>
  <dcterms:created xsi:type="dcterms:W3CDTF">2019-07-10T17:56:39Z</dcterms:created>
  <dcterms:modified xsi:type="dcterms:W3CDTF">2019-07-30T17:18:56Z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0x0101006E88C790355919408153D1FF915F3200</vt:lpwstr>
  </property>
</Properties>
</file>