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0" r:id="rId3"/>
    <p:sldMasterId id="2147483700" r:id="rId4"/>
    <p:sldMasterId id="2147483711" r:id="rId5"/>
    <p:sldMasterId id="2147483721" r:id="rId6"/>
    <p:sldMasterId id="2147483731" r:id="rId7"/>
    <p:sldMasterId id="2147483751" r:id="rId8"/>
  </p:sldMasterIdLst>
  <p:notesMasterIdLst>
    <p:notesMasterId r:id="rId44"/>
  </p:notesMasterIdLst>
  <p:sldIdLst>
    <p:sldId id="256" r:id="rId9"/>
    <p:sldId id="399" r:id="rId10"/>
    <p:sldId id="489" r:id="rId11"/>
    <p:sldId id="488" r:id="rId12"/>
    <p:sldId id="463" r:id="rId13"/>
    <p:sldId id="498" r:id="rId14"/>
    <p:sldId id="457" r:id="rId15"/>
    <p:sldId id="458" r:id="rId16"/>
    <p:sldId id="459" r:id="rId17"/>
    <p:sldId id="460" r:id="rId18"/>
    <p:sldId id="464" r:id="rId19"/>
    <p:sldId id="461" r:id="rId20"/>
    <p:sldId id="465" r:id="rId21"/>
    <p:sldId id="483" r:id="rId22"/>
    <p:sldId id="478" r:id="rId23"/>
    <p:sldId id="504" r:id="rId24"/>
    <p:sldId id="505" r:id="rId25"/>
    <p:sldId id="506" r:id="rId26"/>
    <p:sldId id="490" r:id="rId27"/>
    <p:sldId id="501" r:id="rId28"/>
    <p:sldId id="503" r:id="rId29"/>
    <p:sldId id="491" r:id="rId30"/>
    <p:sldId id="494" r:id="rId31"/>
    <p:sldId id="492" r:id="rId32"/>
    <p:sldId id="440" r:id="rId33"/>
    <p:sldId id="507" r:id="rId34"/>
    <p:sldId id="499" r:id="rId35"/>
    <p:sldId id="500" r:id="rId36"/>
    <p:sldId id="407" r:id="rId37"/>
    <p:sldId id="408" r:id="rId38"/>
    <p:sldId id="421" r:id="rId39"/>
    <p:sldId id="462" r:id="rId40"/>
    <p:sldId id="420" r:id="rId41"/>
    <p:sldId id="495" r:id="rId42"/>
    <p:sldId id="456" r:id="rId43"/>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ra Cohen" initials="AC"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autoAdjust="0"/>
    <p:restoredTop sz="91297" autoAdjust="0"/>
  </p:normalViewPr>
  <p:slideViewPr>
    <p:cSldViewPr>
      <p:cViewPr>
        <p:scale>
          <a:sx n="90" d="100"/>
          <a:sy n="90" d="100"/>
        </p:scale>
        <p:origin x="-882" y="-72"/>
      </p:cViewPr>
      <p:guideLst>
        <p:guide orient="horz" pos="2160"/>
        <p:guide pos="2880"/>
      </p:guideLst>
    </p:cSldViewPr>
  </p:slideViewPr>
  <p:notesTextViewPr>
    <p:cViewPr>
      <p:scale>
        <a:sx n="1" d="1"/>
        <a:sy n="1" d="1"/>
      </p:scale>
      <p:origin x="0" y="0"/>
    </p:cViewPr>
  </p:notesTextViewPr>
  <p:sorterViewPr>
    <p:cViewPr>
      <p:scale>
        <a:sx n="100" d="100"/>
        <a:sy n="100" d="100"/>
      </p:scale>
      <p:origin x="0" y="1878"/>
    </p:cViewPr>
  </p:sorterViewPr>
  <p:notesViewPr>
    <p:cSldViewPr>
      <p:cViewPr varScale="1">
        <p:scale>
          <a:sx n="70" d="100"/>
          <a:sy n="70" d="100"/>
        </p:scale>
        <p:origin x="-2802" y="-9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a:t>Total Collisions Per 100,000 Population</a:t>
            </a:r>
          </a:p>
        </c:rich>
      </c:tx>
      <c:layout/>
      <c:overlay val="1"/>
    </c:title>
    <c:autoTitleDeleted val="0"/>
    <c:plotArea>
      <c:layout>
        <c:manualLayout>
          <c:layoutTarget val="inner"/>
          <c:xMode val="edge"/>
          <c:yMode val="edge"/>
          <c:x val="8.6625356801498812E-2"/>
          <c:y val="0.26053639846743293"/>
          <c:w val="0.87704103461056604"/>
          <c:h val="0.64221357387797751"/>
        </c:manualLayout>
      </c:layout>
      <c:lineChart>
        <c:grouping val="standard"/>
        <c:varyColors val="0"/>
        <c:ser>
          <c:idx val="0"/>
          <c:order val="0"/>
          <c:tx>
            <c:strRef>
              <c:f>Sheet1!$A$2</c:f>
              <c:strCache>
                <c:ptCount val="1"/>
                <c:pt idx="0">
                  <c:v>Annual Total</c:v>
                </c:pt>
              </c:strCache>
            </c:strRef>
          </c:tx>
          <c:cat>
            <c:strRef>
              <c:f>Sheet1!$B$1:$I$1</c:f>
              <c:strCache>
                <c:ptCount val="8"/>
                <c:pt idx="0">
                  <c:v>2005</c:v>
                </c:pt>
                <c:pt idx="1">
                  <c:v>2006</c:v>
                </c:pt>
                <c:pt idx="2">
                  <c:v>2007</c:v>
                </c:pt>
                <c:pt idx="3">
                  <c:v>2008</c:v>
                </c:pt>
                <c:pt idx="4">
                  <c:v>2009</c:v>
                </c:pt>
                <c:pt idx="5">
                  <c:v>2010</c:v>
                </c:pt>
                <c:pt idx="6">
                  <c:v>2011</c:v>
                </c:pt>
                <c:pt idx="7">
                  <c:v>2012</c:v>
                </c:pt>
              </c:strCache>
            </c:strRef>
          </c:cat>
          <c:val>
            <c:numRef>
              <c:f>Sheet1!$B$2:$I$2</c:f>
              <c:numCache>
                <c:formatCode>General</c:formatCode>
                <c:ptCount val="8"/>
                <c:pt idx="0">
                  <c:v>46.7</c:v>
                </c:pt>
                <c:pt idx="1">
                  <c:v>45.9</c:v>
                </c:pt>
                <c:pt idx="2">
                  <c:v>43.8</c:v>
                </c:pt>
                <c:pt idx="3">
                  <c:v>46.6</c:v>
                </c:pt>
                <c:pt idx="4">
                  <c:v>46.8</c:v>
                </c:pt>
                <c:pt idx="5">
                  <c:v>44.9</c:v>
                </c:pt>
                <c:pt idx="6">
                  <c:v>40.5</c:v>
                </c:pt>
                <c:pt idx="7">
                  <c:v>42.8</c:v>
                </c:pt>
              </c:numCache>
            </c:numRef>
          </c:val>
          <c:smooth val="0"/>
        </c:ser>
        <c:ser>
          <c:idx val="1"/>
          <c:order val="1"/>
          <c:tx>
            <c:strRef>
              <c:f>Sheet1!$A$3</c:f>
              <c:strCache>
                <c:ptCount val="1"/>
                <c:pt idx="0">
                  <c:v>2005-2009 Avg</c:v>
                </c:pt>
              </c:strCache>
            </c:strRef>
          </c:tx>
          <c:spPr>
            <a:ln w="28561">
              <a:solidFill>
                <a:schemeClr val="tx1"/>
              </a:solidFill>
            </a:ln>
          </c:spPr>
          <c:marker>
            <c:symbol val="none"/>
          </c:marker>
          <c:cat>
            <c:strRef>
              <c:f>Sheet1!$B$1:$I$1</c:f>
              <c:strCache>
                <c:ptCount val="8"/>
                <c:pt idx="0">
                  <c:v>2005</c:v>
                </c:pt>
                <c:pt idx="1">
                  <c:v>2006</c:v>
                </c:pt>
                <c:pt idx="2">
                  <c:v>2007</c:v>
                </c:pt>
                <c:pt idx="3">
                  <c:v>2008</c:v>
                </c:pt>
                <c:pt idx="4">
                  <c:v>2009</c:v>
                </c:pt>
                <c:pt idx="5">
                  <c:v>2010</c:v>
                </c:pt>
                <c:pt idx="6">
                  <c:v>2011</c:v>
                </c:pt>
                <c:pt idx="7">
                  <c:v>2012</c:v>
                </c:pt>
              </c:strCache>
            </c:strRef>
          </c:cat>
          <c:val>
            <c:numRef>
              <c:f>Sheet1!$B$3:$I$3</c:f>
              <c:numCache>
                <c:formatCode>0.00</c:formatCode>
                <c:ptCount val="8"/>
                <c:pt idx="0">
                  <c:v>45.96</c:v>
                </c:pt>
                <c:pt idx="1">
                  <c:v>45.96</c:v>
                </c:pt>
                <c:pt idx="2">
                  <c:v>45.96</c:v>
                </c:pt>
                <c:pt idx="3">
                  <c:v>45.96</c:v>
                </c:pt>
                <c:pt idx="4">
                  <c:v>45.96</c:v>
                </c:pt>
                <c:pt idx="5">
                  <c:v>45.96</c:v>
                </c:pt>
                <c:pt idx="6">
                  <c:v>45.96</c:v>
                </c:pt>
                <c:pt idx="7">
                  <c:v>45.93</c:v>
                </c:pt>
              </c:numCache>
            </c:numRef>
          </c:val>
          <c:smooth val="0"/>
        </c:ser>
        <c:dLbls>
          <c:showLegendKey val="0"/>
          <c:showVal val="0"/>
          <c:showCatName val="0"/>
          <c:showSerName val="0"/>
          <c:showPercent val="0"/>
          <c:showBubbleSize val="0"/>
        </c:dLbls>
        <c:marker val="1"/>
        <c:smooth val="0"/>
        <c:axId val="97428608"/>
        <c:axId val="97430144"/>
      </c:lineChart>
      <c:catAx>
        <c:axId val="97428608"/>
        <c:scaling>
          <c:orientation val="minMax"/>
        </c:scaling>
        <c:delete val="0"/>
        <c:axPos val="b"/>
        <c:numFmt formatCode="General" sourceLinked="1"/>
        <c:majorTickMark val="out"/>
        <c:minorTickMark val="none"/>
        <c:tickLblPos val="nextTo"/>
        <c:crossAx val="97430144"/>
        <c:crosses val="autoZero"/>
        <c:auto val="1"/>
        <c:lblAlgn val="ctr"/>
        <c:lblOffset val="100"/>
        <c:noMultiLvlLbl val="0"/>
      </c:catAx>
      <c:valAx>
        <c:axId val="97430144"/>
        <c:scaling>
          <c:orientation val="minMax"/>
          <c:min val="0"/>
        </c:scaling>
        <c:delete val="0"/>
        <c:axPos val="l"/>
        <c:majorGridlines>
          <c:spPr>
            <a:ln>
              <a:prstDash val="sysDash"/>
            </a:ln>
          </c:spPr>
        </c:majorGridlines>
        <c:numFmt formatCode="General" sourceLinked="1"/>
        <c:majorTickMark val="out"/>
        <c:minorTickMark val="none"/>
        <c:tickLblPos val="nextTo"/>
        <c:txPr>
          <a:bodyPr/>
          <a:lstStyle/>
          <a:p>
            <a:pPr>
              <a:defRPr sz="1200"/>
            </a:pPr>
            <a:endParaRPr lang="en-US"/>
          </a:p>
        </c:txPr>
        <c:crossAx val="97428608"/>
        <c:crosses val="autoZero"/>
        <c:crossBetween val="between"/>
        <c:majorUnit val="10"/>
      </c:valAx>
      <c:spPr>
        <a:noFill/>
        <a:ln w="25413">
          <a:noFill/>
        </a:ln>
      </c:spPr>
    </c:plotArea>
    <c:legend>
      <c:legendPos val="t"/>
      <c:layout>
        <c:manualLayout>
          <c:xMode val="edge"/>
          <c:yMode val="edge"/>
          <c:x val="0.11294784683706444"/>
          <c:y val="0.14303941015006777"/>
          <c:w val="0.77173885056275482"/>
          <c:h val="8.7168359680230803E-2"/>
        </c:manualLayout>
      </c:layout>
      <c:overlay val="0"/>
      <c:txPr>
        <a:bodyPr/>
        <a:lstStyle/>
        <a:p>
          <a:pPr>
            <a:defRPr sz="1200"/>
          </a:pPr>
          <a:endParaRPr lang="en-US"/>
        </a:p>
      </c:txPr>
    </c:legend>
    <c:plotVisOnly val="1"/>
    <c:dispBlanksAs val="gap"/>
    <c:showDLblsOverMax val="0"/>
  </c:chart>
  <c:txPr>
    <a:bodyPr/>
    <a:lstStyle/>
    <a:p>
      <a:pPr>
        <a:defRPr sz="1000" b="1"/>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smtClean="0"/>
              <a:t>Total Level </a:t>
            </a:r>
            <a:r>
              <a:rPr lang="en-US" sz="1400" dirty="0"/>
              <a:t>4-5 </a:t>
            </a:r>
            <a:r>
              <a:rPr lang="en-US" sz="1400" dirty="0" smtClean="0"/>
              <a:t>Collisions</a:t>
            </a:r>
            <a:endParaRPr lang="en-US" sz="1400" dirty="0"/>
          </a:p>
        </c:rich>
      </c:tx>
      <c:layout>
        <c:manualLayout>
          <c:xMode val="edge"/>
          <c:yMode val="edge"/>
          <c:x val="0.30075917844606775"/>
          <c:y val="3.1986001749781279E-2"/>
        </c:manualLayout>
      </c:layout>
      <c:overlay val="0"/>
    </c:title>
    <c:autoTitleDeleted val="0"/>
    <c:plotArea>
      <c:layout>
        <c:manualLayout>
          <c:layoutTarget val="inner"/>
          <c:xMode val="edge"/>
          <c:yMode val="edge"/>
          <c:x val="0.12751042875126598"/>
          <c:y val="0.25463705096564421"/>
          <c:w val="0.83800681262805243"/>
          <c:h val="0.65065303404239161"/>
        </c:manualLayout>
      </c:layout>
      <c:lineChart>
        <c:grouping val="standard"/>
        <c:varyColors val="0"/>
        <c:ser>
          <c:idx val="0"/>
          <c:order val="0"/>
          <c:tx>
            <c:strRef>
              <c:f>Sheet1!$A$2</c:f>
              <c:strCache>
                <c:ptCount val="1"/>
                <c:pt idx="0">
                  <c:v>Annual Total</c:v>
                </c:pt>
              </c:strCache>
            </c:strRef>
          </c:tx>
          <c:cat>
            <c:strRef>
              <c:f>Sheet1!$B$1:$I$1</c:f>
              <c:strCache>
                <c:ptCount val="8"/>
                <c:pt idx="0">
                  <c:v>2005</c:v>
                </c:pt>
                <c:pt idx="1">
                  <c:v>2006</c:v>
                </c:pt>
                <c:pt idx="2">
                  <c:v>2007</c:v>
                </c:pt>
                <c:pt idx="3">
                  <c:v>2008</c:v>
                </c:pt>
                <c:pt idx="4">
                  <c:v>2009</c:v>
                </c:pt>
                <c:pt idx="5">
                  <c:v>2010</c:v>
                </c:pt>
                <c:pt idx="6">
                  <c:v>2011</c:v>
                </c:pt>
                <c:pt idx="7">
                  <c:v>2012</c:v>
                </c:pt>
              </c:strCache>
            </c:strRef>
          </c:cat>
          <c:val>
            <c:numRef>
              <c:f>Sheet1!$B$2:$I$2</c:f>
              <c:numCache>
                <c:formatCode>0.00</c:formatCode>
                <c:ptCount val="8"/>
                <c:pt idx="0">
                  <c:v>130</c:v>
                </c:pt>
                <c:pt idx="1">
                  <c:v>142</c:v>
                </c:pt>
                <c:pt idx="2">
                  <c:v>119</c:v>
                </c:pt>
                <c:pt idx="3">
                  <c:v>115</c:v>
                </c:pt>
                <c:pt idx="4">
                  <c:v>132</c:v>
                </c:pt>
                <c:pt idx="5">
                  <c:v>113</c:v>
                </c:pt>
                <c:pt idx="6">
                  <c:v>104</c:v>
                </c:pt>
                <c:pt idx="7">
                  <c:v>85</c:v>
                </c:pt>
              </c:numCache>
            </c:numRef>
          </c:val>
          <c:smooth val="0"/>
        </c:ser>
        <c:ser>
          <c:idx val="1"/>
          <c:order val="1"/>
          <c:tx>
            <c:strRef>
              <c:f>Sheet1!$A$3</c:f>
              <c:strCache>
                <c:ptCount val="1"/>
                <c:pt idx="0">
                  <c:v>2005-2009 Avg</c:v>
                </c:pt>
              </c:strCache>
            </c:strRef>
          </c:tx>
          <c:spPr>
            <a:ln>
              <a:solidFill>
                <a:srgbClr val="000000"/>
              </a:solidFill>
            </a:ln>
          </c:spPr>
          <c:marker>
            <c:symbol val="none"/>
          </c:marker>
          <c:cat>
            <c:strRef>
              <c:f>Sheet1!$B$1:$I$1</c:f>
              <c:strCache>
                <c:ptCount val="8"/>
                <c:pt idx="0">
                  <c:v>2005</c:v>
                </c:pt>
                <c:pt idx="1">
                  <c:v>2006</c:v>
                </c:pt>
                <c:pt idx="2">
                  <c:v>2007</c:v>
                </c:pt>
                <c:pt idx="3">
                  <c:v>2008</c:v>
                </c:pt>
                <c:pt idx="4">
                  <c:v>2009</c:v>
                </c:pt>
                <c:pt idx="5">
                  <c:v>2010</c:v>
                </c:pt>
                <c:pt idx="6">
                  <c:v>2011</c:v>
                </c:pt>
                <c:pt idx="7">
                  <c:v>2012</c:v>
                </c:pt>
              </c:strCache>
            </c:strRef>
          </c:cat>
          <c:val>
            <c:numRef>
              <c:f>Sheet1!$B$3:$I$3</c:f>
              <c:numCache>
                <c:formatCode>0.00</c:formatCode>
                <c:ptCount val="8"/>
                <c:pt idx="0">
                  <c:v>128</c:v>
                </c:pt>
                <c:pt idx="1">
                  <c:v>128</c:v>
                </c:pt>
                <c:pt idx="2">
                  <c:v>128</c:v>
                </c:pt>
                <c:pt idx="3">
                  <c:v>128</c:v>
                </c:pt>
                <c:pt idx="4">
                  <c:v>128</c:v>
                </c:pt>
                <c:pt idx="5">
                  <c:v>128</c:v>
                </c:pt>
                <c:pt idx="6">
                  <c:v>128</c:v>
                </c:pt>
                <c:pt idx="7">
                  <c:v>128</c:v>
                </c:pt>
              </c:numCache>
            </c:numRef>
          </c:val>
          <c:smooth val="0"/>
        </c:ser>
        <c:dLbls>
          <c:showLegendKey val="0"/>
          <c:showVal val="0"/>
          <c:showCatName val="0"/>
          <c:showSerName val="0"/>
          <c:showPercent val="0"/>
          <c:showBubbleSize val="0"/>
        </c:dLbls>
        <c:marker val="1"/>
        <c:smooth val="0"/>
        <c:axId val="98839936"/>
        <c:axId val="98890880"/>
      </c:lineChart>
      <c:catAx>
        <c:axId val="98839936"/>
        <c:scaling>
          <c:orientation val="minMax"/>
        </c:scaling>
        <c:delete val="0"/>
        <c:axPos val="b"/>
        <c:numFmt formatCode="General" sourceLinked="1"/>
        <c:majorTickMark val="out"/>
        <c:minorTickMark val="none"/>
        <c:tickLblPos val="nextTo"/>
        <c:crossAx val="98890880"/>
        <c:crosses val="autoZero"/>
        <c:auto val="1"/>
        <c:lblAlgn val="ctr"/>
        <c:lblOffset val="100"/>
        <c:noMultiLvlLbl val="0"/>
      </c:catAx>
      <c:valAx>
        <c:axId val="98890880"/>
        <c:scaling>
          <c:orientation val="minMax"/>
        </c:scaling>
        <c:delete val="0"/>
        <c:axPos val="l"/>
        <c:majorGridlines>
          <c:spPr>
            <a:ln>
              <a:prstDash val="sysDash"/>
            </a:ln>
          </c:spPr>
        </c:majorGridlines>
        <c:numFmt formatCode="#,##0" sourceLinked="0"/>
        <c:majorTickMark val="out"/>
        <c:minorTickMark val="none"/>
        <c:tickLblPos val="nextTo"/>
        <c:crossAx val="98839936"/>
        <c:crosses val="autoZero"/>
        <c:crossBetween val="between"/>
      </c:valAx>
      <c:spPr>
        <a:noFill/>
        <a:ln w="25408">
          <a:noFill/>
        </a:ln>
      </c:spPr>
    </c:plotArea>
    <c:legend>
      <c:legendPos val="t"/>
      <c:layout>
        <c:manualLayout>
          <c:xMode val="edge"/>
          <c:yMode val="edge"/>
          <c:x val="0.1018779053220757"/>
          <c:y val="0.14766801877038099"/>
          <c:w val="0.83326487050564457"/>
          <c:h val="7.7209329965829798E-2"/>
        </c:manualLayout>
      </c:layout>
      <c:overlay val="0"/>
      <c:txPr>
        <a:bodyPr/>
        <a:lstStyle/>
        <a:p>
          <a:pPr>
            <a:defRPr sz="1200"/>
          </a:pPr>
          <a:endParaRPr lang="en-US"/>
        </a:p>
      </c:txPr>
    </c:legend>
    <c:plotVisOnly val="1"/>
    <c:dispBlanksAs val="gap"/>
    <c:showDLblsOverMax val="0"/>
  </c:chart>
  <c:txPr>
    <a:bodyPr/>
    <a:lstStyle/>
    <a:p>
      <a:pPr>
        <a:defRPr sz="1000" b="1"/>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7236225888058913"/>
          <c:y val="3.7147430943673038E-2"/>
          <c:w val="0.72874148883563472"/>
          <c:h val="0.6235208773207277"/>
        </c:manualLayout>
      </c:layout>
      <c:lineChart>
        <c:grouping val="standard"/>
        <c:varyColors val="0"/>
        <c:ser>
          <c:idx val="0"/>
          <c:order val="0"/>
          <c:tx>
            <c:strRef>
              <c:f>Sheet1!$B$1</c:f>
              <c:strCache>
                <c:ptCount val="1"/>
                <c:pt idx="0">
                  <c:v>2005-09 Avg</c:v>
                </c:pt>
              </c:strCache>
            </c:strRef>
          </c:tx>
          <c:spPr>
            <a:ln w="38031">
              <a:solidFill>
                <a:schemeClr val="tx2"/>
              </a:solidFill>
              <a:prstDash val="sysDash"/>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36.200000000000003</c:v>
                </c:pt>
                <c:pt idx="1">
                  <c:v>31.2</c:v>
                </c:pt>
                <c:pt idx="2">
                  <c:v>33.4</c:v>
                </c:pt>
                <c:pt idx="3">
                  <c:v>29.6</c:v>
                </c:pt>
                <c:pt idx="4">
                  <c:v>38</c:v>
                </c:pt>
                <c:pt idx="5">
                  <c:v>33.6</c:v>
                </c:pt>
                <c:pt idx="6">
                  <c:v>29.2</c:v>
                </c:pt>
                <c:pt idx="7">
                  <c:v>31.8</c:v>
                </c:pt>
                <c:pt idx="8">
                  <c:v>36.200000000000003</c:v>
                </c:pt>
                <c:pt idx="9">
                  <c:v>39.800000000000004</c:v>
                </c:pt>
                <c:pt idx="10">
                  <c:v>48.2</c:v>
                </c:pt>
                <c:pt idx="11">
                  <c:v>47.4</c:v>
                </c:pt>
              </c:numCache>
            </c:numRef>
          </c:val>
          <c:smooth val="0"/>
        </c:ser>
        <c:ser>
          <c:idx val="1"/>
          <c:order val="1"/>
          <c:tx>
            <c:strRef>
              <c:f>Sheet1!$C$1</c:f>
              <c:strCache>
                <c:ptCount val="1"/>
                <c:pt idx="0">
                  <c:v>2010-12 Avg</c:v>
                </c:pt>
              </c:strCache>
            </c:strRef>
          </c:tx>
          <c:spPr>
            <a:ln w="38031">
              <a:solidFill>
                <a:schemeClr val="tx2"/>
              </a:solidFill>
            </a:ln>
          </c:spPr>
          <c:marker>
            <c:symbol val="none"/>
          </c:marker>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Sheet1!$C$2:$C$13</c:f>
              <c:numCache>
                <c:formatCode>0</c:formatCode>
                <c:ptCount val="12"/>
                <c:pt idx="0">
                  <c:v>34</c:v>
                </c:pt>
                <c:pt idx="1">
                  <c:v>34</c:v>
                </c:pt>
                <c:pt idx="2">
                  <c:v>32.666666666666458</c:v>
                </c:pt>
                <c:pt idx="3">
                  <c:v>32</c:v>
                </c:pt>
                <c:pt idx="4">
                  <c:v>32.333333333333336</c:v>
                </c:pt>
                <c:pt idx="5">
                  <c:v>28.333333333333233</c:v>
                </c:pt>
                <c:pt idx="6">
                  <c:v>26.666666666666668</c:v>
                </c:pt>
                <c:pt idx="7">
                  <c:v>30</c:v>
                </c:pt>
                <c:pt idx="8">
                  <c:v>36</c:v>
                </c:pt>
                <c:pt idx="9">
                  <c:v>43.666666666666458</c:v>
                </c:pt>
                <c:pt idx="10">
                  <c:v>44.333333333333336</c:v>
                </c:pt>
                <c:pt idx="11">
                  <c:v>45.333333333333336</c:v>
                </c:pt>
              </c:numCache>
            </c:numRef>
          </c:val>
          <c:smooth val="0"/>
        </c:ser>
        <c:dLbls>
          <c:showLegendKey val="0"/>
          <c:showVal val="0"/>
          <c:showCatName val="0"/>
          <c:showSerName val="0"/>
          <c:showPercent val="0"/>
          <c:showBubbleSize val="0"/>
        </c:dLbls>
        <c:marker val="1"/>
        <c:smooth val="0"/>
        <c:axId val="36485760"/>
        <c:axId val="36491648"/>
      </c:lineChart>
      <c:catAx>
        <c:axId val="36485760"/>
        <c:scaling>
          <c:orientation val="minMax"/>
        </c:scaling>
        <c:delete val="0"/>
        <c:axPos val="b"/>
        <c:numFmt formatCode="General" sourceLinked="1"/>
        <c:majorTickMark val="out"/>
        <c:minorTickMark val="none"/>
        <c:tickLblPos val="nextTo"/>
        <c:crossAx val="36491648"/>
        <c:crosses val="autoZero"/>
        <c:auto val="1"/>
        <c:lblAlgn val="ctr"/>
        <c:lblOffset val="100"/>
        <c:noMultiLvlLbl val="0"/>
      </c:catAx>
      <c:valAx>
        <c:axId val="36491648"/>
        <c:scaling>
          <c:orientation val="minMax"/>
        </c:scaling>
        <c:delete val="0"/>
        <c:axPos val="l"/>
        <c:majorGridlines>
          <c:spPr>
            <a:ln>
              <a:prstDash val="sysDash"/>
            </a:ln>
          </c:spPr>
        </c:majorGridlines>
        <c:title>
          <c:tx>
            <c:rich>
              <a:bodyPr/>
              <a:lstStyle/>
              <a:p>
                <a:pPr>
                  <a:defRPr sz="1189" b="1" i="0" u="none" strike="noStrike" baseline="0">
                    <a:solidFill>
                      <a:srgbClr val="000000"/>
                    </a:solidFill>
                    <a:latin typeface="Arial"/>
                    <a:ea typeface="Arial"/>
                    <a:cs typeface="Arial"/>
                  </a:defRPr>
                </a:pPr>
                <a:r>
                  <a:rPr lang="en-US"/>
                  <a:t>Average Number of Collisions</a:t>
                </a:r>
              </a:p>
            </c:rich>
          </c:tx>
          <c:layout>
            <c:manualLayout>
              <c:xMode val="edge"/>
              <c:yMode val="edge"/>
              <c:x val="0.13656575867205789"/>
              <c:y val="2.1196917692980689E-2"/>
            </c:manualLayout>
          </c:layout>
          <c:overlay val="0"/>
        </c:title>
        <c:numFmt formatCode="0" sourceLinked="1"/>
        <c:majorTickMark val="out"/>
        <c:minorTickMark val="none"/>
        <c:tickLblPos val="nextTo"/>
        <c:crossAx val="36485760"/>
        <c:crosses val="autoZero"/>
        <c:crossBetween val="between"/>
      </c:valAx>
      <c:dTable>
        <c:showHorzBorder val="1"/>
        <c:showVertBorder val="1"/>
        <c:showOutline val="1"/>
        <c:showKeys val="1"/>
      </c:dTable>
      <c:spPr>
        <a:noFill/>
        <a:ln w="25385">
          <a:noFill/>
        </a:ln>
      </c:spPr>
    </c:plotArea>
    <c:plotVisOnly val="1"/>
    <c:dispBlanksAs val="gap"/>
    <c:showDLblsOverMax val="0"/>
  </c:chart>
  <c:txPr>
    <a:bodyPr/>
    <a:lstStyle/>
    <a:p>
      <a:pPr>
        <a:defRPr sz="1197" b="1"/>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422770266924"/>
          <c:y val="4.0683464566929131E-2"/>
          <c:w val="0.72167483781508446"/>
          <c:h val="0.75148062374556124"/>
        </c:manualLayout>
      </c:layout>
      <c:barChart>
        <c:barDir val="col"/>
        <c:grouping val="percentStacked"/>
        <c:varyColors val="0"/>
        <c:ser>
          <c:idx val="0"/>
          <c:order val="0"/>
          <c:tx>
            <c:strRef>
              <c:f>Sheet1!$A$2</c:f>
              <c:strCache>
                <c:ptCount val="1"/>
                <c:pt idx="0">
                  <c:v>Driver</c:v>
                </c:pt>
              </c:strCache>
            </c:strRef>
          </c:tx>
          <c:spPr>
            <a:solidFill>
              <a:schemeClr val="tx2"/>
            </a:solidFill>
          </c:spPr>
          <c:invertIfNegative val="0"/>
          <c:dLbls>
            <c:txPr>
              <a:bodyPr/>
              <a:lstStyle/>
              <a:p>
                <a:pPr>
                  <a:defRPr sz="1400">
                    <a:solidFill>
                      <a:schemeClr val="bg1"/>
                    </a:solidFill>
                  </a:defRPr>
                </a:pPr>
                <a:endParaRPr lang="en-US"/>
              </a:p>
            </c:txPr>
            <c:showLegendKey val="0"/>
            <c:showVal val="1"/>
            <c:showCatName val="0"/>
            <c:showSerName val="0"/>
            <c:showPercent val="0"/>
            <c:showBubbleSize val="0"/>
            <c:showLeaderLines val="0"/>
          </c:dLbls>
          <c:cat>
            <c:strRef>
              <c:f>Sheet1!$B$1:$F$1</c:f>
              <c:strCache>
                <c:ptCount val="5"/>
                <c:pt idx="0">
                  <c:v>2008</c:v>
                </c:pt>
                <c:pt idx="1">
                  <c:v>2009</c:v>
                </c:pt>
                <c:pt idx="2">
                  <c:v>2010</c:v>
                </c:pt>
                <c:pt idx="3">
                  <c:v>2011</c:v>
                </c:pt>
                <c:pt idx="4">
                  <c:v>2012</c:v>
                </c:pt>
              </c:strCache>
            </c:strRef>
          </c:cat>
          <c:val>
            <c:numRef>
              <c:f>Sheet1!$B$2:$F$2</c:f>
              <c:numCache>
                <c:formatCode>0%</c:formatCode>
                <c:ptCount val="5"/>
                <c:pt idx="0">
                  <c:v>0.40990990990991166</c:v>
                </c:pt>
                <c:pt idx="1">
                  <c:v>0.45695364238410596</c:v>
                </c:pt>
                <c:pt idx="2">
                  <c:v>0.49082568807339488</c:v>
                </c:pt>
                <c:pt idx="3">
                  <c:v>0.56390977443609258</c:v>
                </c:pt>
                <c:pt idx="4">
                  <c:v>0.59101654846335427</c:v>
                </c:pt>
              </c:numCache>
            </c:numRef>
          </c:val>
        </c:ser>
        <c:ser>
          <c:idx val="1"/>
          <c:order val="1"/>
          <c:tx>
            <c:strRef>
              <c:f>Sheet1!$A$3</c:f>
              <c:strCache>
                <c:ptCount val="1"/>
                <c:pt idx="0">
                  <c:v>Pedestrian</c:v>
                </c:pt>
              </c:strCache>
            </c:strRef>
          </c:tx>
          <c:spPr>
            <a:solidFill>
              <a:schemeClr val="bg2">
                <a:lumMod val="40000"/>
                <a:lumOff val="60000"/>
              </a:schemeClr>
            </a:solidFill>
          </c:spPr>
          <c:invertIfNegative val="0"/>
          <c:dLbls>
            <c:txPr>
              <a:bodyPr/>
              <a:lstStyle/>
              <a:p>
                <a:pPr>
                  <a:defRPr sz="1400"/>
                </a:pPr>
                <a:endParaRPr lang="en-US"/>
              </a:p>
            </c:txPr>
            <c:showLegendKey val="0"/>
            <c:showVal val="1"/>
            <c:showCatName val="0"/>
            <c:showSerName val="0"/>
            <c:showPercent val="0"/>
            <c:showBubbleSize val="0"/>
            <c:showLeaderLines val="0"/>
          </c:dLbls>
          <c:cat>
            <c:strRef>
              <c:f>Sheet1!$B$1:$F$1</c:f>
              <c:strCache>
                <c:ptCount val="5"/>
                <c:pt idx="0">
                  <c:v>2008</c:v>
                </c:pt>
                <c:pt idx="1">
                  <c:v>2009</c:v>
                </c:pt>
                <c:pt idx="2">
                  <c:v>2010</c:v>
                </c:pt>
                <c:pt idx="3">
                  <c:v>2011</c:v>
                </c:pt>
                <c:pt idx="4">
                  <c:v>2012</c:v>
                </c:pt>
              </c:strCache>
            </c:strRef>
          </c:cat>
          <c:val>
            <c:numRef>
              <c:f>Sheet1!$B$3:$F$3</c:f>
              <c:numCache>
                <c:formatCode>0%</c:formatCode>
                <c:ptCount val="5"/>
                <c:pt idx="0">
                  <c:v>0.43693693693693691</c:v>
                </c:pt>
                <c:pt idx="1">
                  <c:v>0.41942604856512139</c:v>
                </c:pt>
                <c:pt idx="2">
                  <c:v>0.42660550458715596</c:v>
                </c:pt>
                <c:pt idx="3">
                  <c:v>0.395989974937346</c:v>
                </c:pt>
                <c:pt idx="4">
                  <c:v>0.34988179669030822</c:v>
                </c:pt>
              </c:numCache>
            </c:numRef>
          </c:val>
        </c:ser>
        <c:ser>
          <c:idx val="2"/>
          <c:order val="2"/>
          <c:tx>
            <c:strRef>
              <c:f>Sheet1!$A$4</c:f>
              <c:strCache>
                <c:ptCount val="1"/>
                <c:pt idx="0">
                  <c:v>Both</c:v>
                </c:pt>
              </c:strCache>
            </c:strRef>
          </c:tx>
          <c:spPr>
            <a:solidFill>
              <a:schemeClr val="accent2">
                <a:lumMod val="20000"/>
                <a:lumOff val="80000"/>
              </a:schemeClr>
            </a:solidFill>
          </c:spPr>
          <c:invertIfNegative val="0"/>
          <c:cat>
            <c:strRef>
              <c:f>Sheet1!$B$1:$F$1</c:f>
              <c:strCache>
                <c:ptCount val="5"/>
                <c:pt idx="0">
                  <c:v>2008</c:v>
                </c:pt>
                <c:pt idx="1">
                  <c:v>2009</c:v>
                </c:pt>
                <c:pt idx="2">
                  <c:v>2010</c:v>
                </c:pt>
                <c:pt idx="3">
                  <c:v>2011</c:v>
                </c:pt>
                <c:pt idx="4">
                  <c:v>2012</c:v>
                </c:pt>
              </c:strCache>
            </c:strRef>
          </c:cat>
          <c:val>
            <c:numRef>
              <c:f>Sheet1!$B$4:$F$4</c:f>
              <c:numCache>
                <c:formatCode>0%</c:formatCode>
                <c:ptCount val="5"/>
                <c:pt idx="0">
                  <c:v>1.8018018018018021E-2</c:v>
                </c:pt>
                <c:pt idx="1">
                  <c:v>1.1037527593819029E-2</c:v>
                </c:pt>
                <c:pt idx="2">
                  <c:v>3.4403669724770769E-2</c:v>
                </c:pt>
                <c:pt idx="3">
                  <c:v>3.5087719298245612E-2</c:v>
                </c:pt>
                <c:pt idx="4">
                  <c:v>5.2009456264775406E-2</c:v>
                </c:pt>
              </c:numCache>
            </c:numRef>
          </c:val>
        </c:ser>
        <c:ser>
          <c:idx val="3"/>
          <c:order val="3"/>
          <c:tx>
            <c:strRef>
              <c:f>Sheet1!$A$5</c:f>
              <c:strCache>
                <c:ptCount val="1"/>
                <c:pt idx="0">
                  <c:v>Not Determined</c:v>
                </c:pt>
              </c:strCache>
            </c:strRef>
          </c:tx>
          <c:spPr>
            <a:solidFill>
              <a:schemeClr val="tx2">
                <a:lumMod val="20000"/>
                <a:lumOff val="80000"/>
              </a:schemeClr>
            </a:solidFill>
          </c:spPr>
          <c:invertIfNegative val="0"/>
          <c:dLbls>
            <c:dLbl>
              <c:idx val="3"/>
              <c:delete val="1"/>
            </c:dLbl>
            <c:dLbl>
              <c:idx val="4"/>
              <c:delete val="1"/>
            </c:dLbl>
            <c:txPr>
              <a:bodyPr/>
              <a:lstStyle/>
              <a:p>
                <a:pPr>
                  <a:defRPr sz="1400"/>
                </a:pPr>
                <a:endParaRPr lang="en-US"/>
              </a:p>
            </c:txPr>
            <c:showLegendKey val="0"/>
            <c:showVal val="1"/>
            <c:showCatName val="0"/>
            <c:showSerName val="0"/>
            <c:showPercent val="0"/>
            <c:showBubbleSize val="0"/>
            <c:showLeaderLines val="0"/>
          </c:dLbls>
          <c:cat>
            <c:strRef>
              <c:f>Sheet1!$B$1:$F$1</c:f>
              <c:strCache>
                <c:ptCount val="5"/>
                <c:pt idx="0">
                  <c:v>2008</c:v>
                </c:pt>
                <c:pt idx="1">
                  <c:v>2009</c:v>
                </c:pt>
                <c:pt idx="2">
                  <c:v>2010</c:v>
                </c:pt>
                <c:pt idx="3">
                  <c:v>2011</c:v>
                </c:pt>
                <c:pt idx="4">
                  <c:v>2012</c:v>
                </c:pt>
              </c:strCache>
            </c:strRef>
          </c:cat>
          <c:val>
            <c:numRef>
              <c:f>Sheet1!$B$5:$F$5</c:f>
              <c:numCache>
                <c:formatCode>0%</c:formatCode>
                <c:ptCount val="5"/>
                <c:pt idx="0">
                  <c:v>0.13513513513513561</c:v>
                </c:pt>
                <c:pt idx="1">
                  <c:v>0.11258278145695402</c:v>
                </c:pt>
                <c:pt idx="2">
                  <c:v>4.8165137614678895E-2</c:v>
                </c:pt>
                <c:pt idx="3">
                  <c:v>5.0125313283208017E-3</c:v>
                </c:pt>
                <c:pt idx="4">
                  <c:v>7.0921985815602913E-3</c:v>
                </c:pt>
              </c:numCache>
            </c:numRef>
          </c:val>
        </c:ser>
        <c:dLbls>
          <c:showLegendKey val="0"/>
          <c:showVal val="0"/>
          <c:showCatName val="0"/>
          <c:showSerName val="0"/>
          <c:showPercent val="0"/>
          <c:showBubbleSize val="0"/>
        </c:dLbls>
        <c:gapWidth val="75"/>
        <c:overlap val="100"/>
        <c:axId val="39693312"/>
        <c:axId val="39699200"/>
      </c:barChart>
      <c:catAx>
        <c:axId val="39693312"/>
        <c:scaling>
          <c:orientation val="minMax"/>
        </c:scaling>
        <c:delete val="0"/>
        <c:axPos val="b"/>
        <c:numFmt formatCode="General" sourceLinked="1"/>
        <c:majorTickMark val="out"/>
        <c:minorTickMark val="none"/>
        <c:tickLblPos val="nextTo"/>
        <c:txPr>
          <a:bodyPr/>
          <a:lstStyle/>
          <a:p>
            <a:pPr>
              <a:defRPr sz="1200"/>
            </a:pPr>
            <a:endParaRPr lang="en-US"/>
          </a:p>
        </c:txPr>
        <c:crossAx val="39699200"/>
        <c:crosses val="autoZero"/>
        <c:auto val="1"/>
        <c:lblAlgn val="ctr"/>
        <c:lblOffset val="100"/>
        <c:noMultiLvlLbl val="0"/>
      </c:catAx>
      <c:valAx>
        <c:axId val="39699200"/>
        <c:scaling>
          <c:orientation val="minMax"/>
        </c:scaling>
        <c:delete val="0"/>
        <c:axPos val="l"/>
        <c:majorGridlines>
          <c:spPr>
            <a:ln>
              <a:prstDash val="sysDash"/>
            </a:ln>
          </c:spPr>
        </c:majorGridlines>
        <c:numFmt formatCode="0%" sourceLinked="1"/>
        <c:majorTickMark val="out"/>
        <c:minorTickMark val="none"/>
        <c:tickLblPos val="nextTo"/>
        <c:txPr>
          <a:bodyPr/>
          <a:lstStyle/>
          <a:p>
            <a:pPr>
              <a:defRPr sz="1200"/>
            </a:pPr>
            <a:endParaRPr lang="en-US"/>
          </a:p>
        </c:txPr>
        <c:crossAx val="39693312"/>
        <c:crosses val="autoZero"/>
        <c:crossBetween val="between"/>
      </c:valAx>
      <c:spPr>
        <a:noFill/>
        <a:ln w="25404">
          <a:noFill/>
        </a:ln>
      </c:spPr>
    </c:plotArea>
    <c:legend>
      <c:legendPos val="b"/>
      <c:layout>
        <c:manualLayout>
          <c:xMode val="edge"/>
          <c:yMode val="edge"/>
          <c:x val="0.14968008715891645"/>
          <c:y val="0.913827735818737"/>
          <c:w val="0.60787512999554305"/>
          <c:h val="8.6172264181263059E-2"/>
        </c:manualLayout>
      </c:layout>
      <c:overlay val="0"/>
      <c:txPr>
        <a:bodyPr/>
        <a:lstStyle/>
        <a:p>
          <a:pPr>
            <a:defRPr sz="1600"/>
          </a:pPr>
          <a:endParaRPr lang="en-US"/>
        </a:p>
      </c:txPr>
    </c:legend>
    <c:plotVisOnly val="1"/>
    <c:dispBlanksAs val="gap"/>
    <c:showDLblsOverMax val="0"/>
  </c:chart>
  <c:txPr>
    <a:bodyPr/>
    <a:lstStyle/>
    <a:p>
      <a:pPr>
        <a:defRPr sz="10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1"/>
          <c:tx>
            <c:strRef>
              <c:f>Sheet1!$A$3</c:f>
              <c:strCache>
                <c:ptCount val="1"/>
                <c:pt idx="0">
                  <c:v>As a Percent of Total Collisions</c:v>
                </c:pt>
              </c:strCache>
            </c:strRef>
          </c:tx>
          <c:spPr>
            <a:solidFill>
              <a:schemeClr val="bg1">
                <a:lumMod val="85000"/>
              </a:schemeClr>
            </a:solidFill>
          </c:spPr>
          <c:invertIfNegative val="0"/>
          <c:dLbls>
            <c:dLblPos val="ctr"/>
            <c:showLegendKey val="0"/>
            <c:showVal val="1"/>
            <c:showCatName val="0"/>
            <c:showSerName val="0"/>
            <c:showPercent val="0"/>
            <c:showBubbleSize val="0"/>
            <c:showLeaderLines val="0"/>
          </c:dLbls>
          <c:cat>
            <c:strRef>
              <c:f>Sheet1!$B$1:$H$1</c:f>
              <c:strCache>
                <c:ptCount val="7"/>
                <c:pt idx="0">
                  <c:v>2006</c:v>
                </c:pt>
                <c:pt idx="1">
                  <c:v>2007</c:v>
                </c:pt>
                <c:pt idx="2">
                  <c:v>2008</c:v>
                </c:pt>
                <c:pt idx="3">
                  <c:v>2009</c:v>
                </c:pt>
                <c:pt idx="4">
                  <c:v>2010</c:v>
                </c:pt>
                <c:pt idx="5">
                  <c:v>2011</c:v>
                </c:pt>
                <c:pt idx="6">
                  <c:v>2012</c:v>
                </c:pt>
              </c:strCache>
            </c:strRef>
          </c:cat>
          <c:val>
            <c:numRef>
              <c:f>Sheet1!$B$3:$H$3</c:f>
              <c:numCache>
                <c:formatCode>0%</c:formatCode>
                <c:ptCount val="7"/>
                <c:pt idx="0">
                  <c:v>0.1</c:v>
                </c:pt>
                <c:pt idx="1">
                  <c:v>0.12000000000000002</c:v>
                </c:pt>
                <c:pt idx="2">
                  <c:v>0.11</c:v>
                </c:pt>
                <c:pt idx="3">
                  <c:v>0.11</c:v>
                </c:pt>
                <c:pt idx="4">
                  <c:v>6.0000000000000026E-2</c:v>
                </c:pt>
                <c:pt idx="5">
                  <c:v>7.0000000000000021E-2</c:v>
                </c:pt>
                <c:pt idx="6">
                  <c:v>7.0000000000000021E-2</c:v>
                </c:pt>
              </c:numCache>
            </c:numRef>
          </c:val>
        </c:ser>
        <c:dLbls>
          <c:showLegendKey val="0"/>
          <c:showVal val="0"/>
          <c:showCatName val="0"/>
          <c:showSerName val="0"/>
          <c:showPercent val="0"/>
          <c:showBubbleSize val="0"/>
        </c:dLbls>
        <c:gapWidth val="150"/>
        <c:axId val="38218752"/>
        <c:axId val="38216832"/>
      </c:barChart>
      <c:lineChart>
        <c:grouping val="standard"/>
        <c:varyColors val="0"/>
        <c:ser>
          <c:idx val="0"/>
          <c:order val="0"/>
          <c:tx>
            <c:strRef>
              <c:f>Sheet1!$A$2</c:f>
              <c:strCache>
                <c:ptCount val="1"/>
                <c:pt idx="0">
                  <c:v>HIA Collisions</c:v>
                </c:pt>
              </c:strCache>
            </c:strRef>
          </c:tx>
          <c:dLbls>
            <c:dLblPos val="t"/>
            <c:showLegendKey val="0"/>
            <c:showVal val="1"/>
            <c:showCatName val="0"/>
            <c:showSerName val="0"/>
            <c:showPercent val="0"/>
            <c:showBubbleSize val="0"/>
            <c:showLeaderLines val="0"/>
          </c:dLbls>
          <c:cat>
            <c:strRef>
              <c:f>Sheet1!$B$1:$H$1</c:f>
              <c:strCache>
                <c:ptCount val="7"/>
                <c:pt idx="0">
                  <c:v>2006</c:v>
                </c:pt>
                <c:pt idx="1">
                  <c:v>2007</c:v>
                </c:pt>
                <c:pt idx="2">
                  <c:v>2008</c:v>
                </c:pt>
                <c:pt idx="3">
                  <c:v>2009</c:v>
                </c:pt>
                <c:pt idx="4">
                  <c:v>2010</c:v>
                </c:pt>
                <c:pt idx="5">
                  <c:v>2011</c:v>
                </c:pt>
                <c:pt idx="6">
                  <c:v>2012</c:v>
                </c:pt>
              </c:strCache>
            </c:strRef>
          </c:cat>
          <c:val>
            <c:numRef>
              <c:f>Sheet1!$B$2:$H$2</c:f>
              <c:numCache>
                <c:formatCode>General</c:formatCode>
                <c:ptCount val="7"/>
                <c:pt idx="0">
                  <c:v>45</c:v>
                </c:pt>
                <c:pt idx="1">
                  <c:v>50</c:v>
                </c:pt>
                <c:pt idx="2">
                  <c:v>48</c:v>
                </c:pt>
                <c:pt idx="3">
                  <c:v>48</c:v>
                </c:pt>
                <c:pt idx="4">
                  <c:v>26</c:v>
                </c:pt>
                <c:pt idx="5">
                  <c:v>27</c:v>
                </c:pt>
                <c:pt idx="6">
                  <c:v>30</c:v>
                </c:pt>
              </c:numCache>
            </c:numRef>
          </c:val>
          <c:smooth val="0"/>
        </c:ser>
        <c:dLbls>
          <c:showLegendKey val="0"/>
          <c:showVal val="0"/>
          <c:showCatName val="0"/>
          <c:showSerName val="0"/>
          <c:showPercent val="0"/>
          <c:showBubbleSize val="0"/>
        </c:dLbls>
        <c:marker val="1"/>
        <c:smooth val="0"/>
        <c:axId val="38213120"/>
        <c:axId val="38214656"/>
      </c:lineChart>
      <c:catAx>
        <c:axId val="38213120"/>
        <c:scaling>
          <c:orientation val="minMax"/>
        </c:scaling>
        <c:delete val="0"/>
        <c:axPos val="b"/>
        <c:majorTickMark val="out"/>
        <c:minorTickMark val="none"/>
        <c:tickLblPos val="nextTo"/>
        <c:crossAx val="38214656"/>
        <c:crosses val="autoZero"/>
        <c:auto val="1"/>
        <c:lblAlgn val="ctr"/>
        <c:lblOffset val="100"/>
        <c:noMultiLvlLbl val="0"/>
      </c:catAx>
      <c:valAx>
        <c:axId val="38214656"/>
        <c:scaling>
          <c:orientation val="minMax"/>
        </c:scaling>
        <c:delete val="0"/>
        <c:axPos val="l"/>
        <c:majorGridlines>
          <c:spPr>
            <a:ln>
              <a:prstDash val="sysDash"/>
            </a:ln>
          </c:spPr>
        </c:majorGridlines>
        <c:title>
          <c:tx>
            <c:rich>
              <a:bodyPr rot="-5400000" vert="horz"/>
              <a:lstStyle/>
              <a:p>
                <a:pPr>
                  <a:defRPr>
                    <a:solidFill>
                      <a:schemeClr val="bg1"/>
                    </a:solidFill>
                  </a:defRPr>
                </a:pPr>
                <a:r>
                  <a:rPr lang="en-US" dirty="0" smtClean="0">
                    <a:solidFill>
                      <a:schemeClr val="bg1"/>
                    </a:solidFill>
                  </a:rPr>
                  <a:t> HIA Collisions</a:t>
                </a:r>
                <a:endParaRPr lang="en-US" dirty="0">
                  <a:solidFill>
                    <a:schemeClr val="bg1"/>
                  </a:solidFill>
                </a:endParaRPr>
              </a:p>
            </c:rich>
          </c:tx>
          <c:layout>
            <c:manualLayout>
              <c:xMode val="edge"/>
              <c:yMode val="edge"/>
              <c:x val="1.7179449790998356E-3"/>
              <c:y val="0.2435829449890192"/>
            </c:manualLayout>
          </c:layout>
          <c:overlay val="0"/>
          <c:spPr>
            <a:solidFill>
              <a:schemeClr val="tx2"/>
            </a:solidFill>
          </c:spPr>
        </c:title>
        <c:numFmt formatCode="General" sourceLinked="1"/>
        <c:majorTickMark val="out"/>
        <c:minorTickMark val="none"/>
        <c:tickLblPos val="nextTo"/>
        <c:crossAx val="38213120"/>
        <c:crosses val="autoZero"/>
        <c:crossBetween val="between"/>
      </c:valAx>
      <c:valAx>
        <c:axId val="38216832"/>
        <c:scaling>
          <c:orientation val="minMax"/>
        </c:scaling>
        <c:delete val="0"/>
        <c:axPos val="r"/>
        <c:title>
          <c:tx>
            <c:rich>
              <a:bodyPr rot="-5400000" vert="horz"/>
              <a:lstStyle/>
              <a:p>
                <a:pPr>
                  <a:defRPr/>
                </a:pPr>
                <a:r>
                  <a:rPr lang="en-US" dirty="0" smtClean="0"/>
                  <a:t>As a Percent of Total Collisions</a:t>
                </a:r>
                <a:endParaRPr lang="en-US" dirty="0"/>
              </a:p>
            </c:rich>
          </c:tx>
          <c:layout>
            <c:manualLayout>
              <c:xMode val="edge"/>
              <c:yMode val="edge"/>
              <c:x val="0.97097987751531134"/>
              <c:y val="0.20726900208902474"/>
            </c:manualLayout>
          </c:layout>
          <c:overlay val="0"/>
          <c:spPr>
            <a:solidFill>
              <a:schemeClr val="bg2">
                <a:lumMod val="40000"/>
                <a:lumOff val="60000"/>
              </a:schemeClr>
            </a:solidFill>
          </c:spPr>
        </c:title>
        <c:numFmt formatCode="0%" sourceLinked="1"/>
        <c:majorTickMark val="out"/>
        <c:minorTickMark val="none"/>
        <c:tickLblPos val="nextTo"/>
        <c:crossAx val="38218752"/>
        <c:crosses val="max"/>
        <c:crossBetween val="between"/>
      </c:valAx>
      <c:catAx>
        <c:axId val="38218752"/>
        <c:scaling>
          <c:orientation val="minMax"/>
        </c:scaling>
        <c:delete val="1"/>
        <c:axPos val="b"/>
        <c:majorTickMark val="out"/>
        <c:minorTickMark val="none"/>
        <c:tickLblPos val="none"/>
        <c:crossAx val="38216832"/>
        <c:crosses val="autoZero"/>
        <c:auto val="1"/>
        <c:lblAlgn val="ctr"/>
        <c:lblOffset val="100"/>
        <c:noMultiLvlLbl val="0"/>
      </c:catAx>
    </c:plotArea>
    <c:plotVisOnly val="1"/>
    <c:dispBlanksAs val="gap"/>
    <c:showDLblsOverMax val="0"/>
  </c:chart>
  <c:txPr>
    <a:bodyPr/>
    <a:lstStyle/>
    <a:p>
      <a:pPr>
        <a:defRPr sz="1200" b="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1440" tIns="45720" rIns="91440" bIns="45720" rtlCol="0"/>
          <a:lstStyle>
            <a:lvl1pPr algn="r">
              <a:defRPr sz="1200"/>
            </a:lvl1pPr>
          </a:lstStyle>
          <a:p>
            <a:fld id="{707B7C9D-6DCC-45B1-ACE8-4AB3AB8B94D3}" type="datetimeFigureOut">
              <a:rPr lang="en-US" smtClean="0"/>
              <a:t>2/4/2014</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1440" tIns="45720" rIns="91440" bIns="45720" rtlCol="0" anchor="b"/>
          <a:lstStyle>
            <a:lvl1pPr algn="r">
              <a:defRPr sz="1200"/>
            </a:lvl1pPr>
          </a:lstStyle>
          <a:p>
            <a:fld id="{89573950-D2B8-4B39-97D4-C7F614F9D2A3}" type="slidenum">
              <a:rPr lang="en-US" smtClean="0"/>
              <a:t>‹#›</a:t>
            </a:fld>
            <a:endParaRPr lang="en-US"/>
          </a:p>
        </p:txBody>
      </p:sp>
    </p:spTree>
    <p:extLst>
      <p:ext uri="{BB962C8B-B14F-4D97-AF65-F5344CB8AC3E}">
        <p14:creationId xmlns:p14="http://schemas.microsoft.com/office/powerpoint/2010/main" val="25306398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31CAC6-0147-4A27-93E8-7D698B0F67FD}" type="slidenum">
              <a:rPr lang="en-US" smtClean="0"/>
              <a:pPr>
                <a:defRPr/>
              </a:pPr>
              <a:t>2</a:t>
            </a:fld>
            <a:endParaRPr lang="en-US"/>
          </a:p>
        </p:txBody>
      </p:sp>
    </p:spTree>
    <p:extLst>
      <p:ext uri="{BB962C8B-B14F-4D97-AF65-F5344CB8AC3E}">
        <p14:creationId xmlns:p14="http://schemas.microsoft.com/office/powerpoint/2010/main" val="82351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a:lstStyle/>
          <a:p>
            <a:endParaRPr lang="en-US" dirty="0" smtClean="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a:lstStyle/>
          <a:p>
            <a:endParaRPr lang="en-US" dirty="0" smtClean="0">
              <a:ea typeface="ＭＳ Ｐゴシック"/>
              <a:cs typeface="ＭＳ Ｐゴシック"/>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a:lstStyle/>
          <a:p>
            <a:endParaRPr lang="en-US" dirty="0" smtClean="0">
              <a:ea typeface="ＭＳ Ｐゴシック"/>
              <a:cs typeface="ＭＳ Ｐゴシック"/>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31CAC6-0147-4A27-93E8-7D698B0F67FD}"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653096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18845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bwMode="auto">
          <a:noFill/>
          <a:ln>
            <a:solidFill>
              <a:srgbClr val="000000"/>
            </a:solidFill>
            <a:miter lim="800000"/>
            <a:headEnd/>
            <a:tailEnd/>
          </a:ln>
        </p:spPr>
      </p:sp>
      <p:sp>
        <p:nvSpPr>
          <p:cNvPr id="71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1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D647343-7193-4CBE-B110-C3CB0F52DA65}" type="slidenum">
              <a:rPr lang="en-US">
                <a:solidFill>
                  <a:srgbClr val="000000"/>
                </a:solidFill>
              </a:rPr>
              <a:pPr/>
              <a:t>27</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p:spPr>
      </p:sp>
      <p:sp>
        <p:nvSpPr>
          <p:cNvPr id="75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5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9648F7-A1EB-4970-A086-063390919F9B}" type="slidenum">
              <a:rPr lang="en-US">
                <a:solidFill>
                  <a:prstClr val="black"/>
                </a:solidFill>
              </a:rPr>
              <a:pPr/>
              <a:t>28</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70885" y="8771761"/>
            <a:ext cx="3038319" cy="46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eaLnBrk="1" hangingPunct="1"/>
            <a:fld id="{B3260FEE-39C7-405C-9CF0-FADF19004EB3}" type="slidenum">
              <a:rPr lang="en-US" sz="1200"/>
              <a:pPr algn="r" eaLnBrk="1" hangingPunct="1"/>
              <a:t>31</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279667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2025520-2C18-4812-B284-43DB420BD290}" type="slidenum">
              <a:rPr lang="en-US"/>
              <a:pPr/>
              <a:t>32</a:t>
            </a:fld>
            <a:endParaRPr lang="en-US"/>
          </a:p>
        </p:txBody>
      </p:sp>
      <p:sp>
        <p:nvSpPr>
          <p:cNvPr id="15362" name="Rectangle 7"/>
          <p:cNvSpPr txBox="1">
            <a:spLocks noGrp="1" noChangeArrowheads="1"/>
          </p:cNvSpPr>
          <p:nvPr/>
        </p:nvSpPr>
        <p:spPr bwMode="auto">
          <a:xfrm>
            <a:off x="3970938" y="8771064"/>
            <a:ext cx="3037840" cy="46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83" tIns="45693" rIns="91383" bIns="45693" anchor="b"/>
          <a:lstStyle>
            <a:lvl1pPr defTabSz="944563">
              <a:defRPr>
                <a:solidFill>
                  <a:schemeClr val="tx1"/>
                </a:solidFill>
                <a:latin typeface="Arial" charset="0"/>
              </a:defRPr>
            </a:lvl1pPr>
            <a:lvl2pPr marL="742950" indent="-285750" defTabSz="944563">
              <a:defRPr>
                <a:solidFill>
                  <a:schemeClr val="tx1"/>
                </a:solidFill>
                <a:latin typeface="Arial" charset="0"/>
              </a:defRPr>
            </a:lvl2pPr>
            <a:lvl3pPr marL="1143000" indent="-228600" defTabSz="944563">
              <a:defRPr>
                <a:solidFill>
                  <a:schemeClr val="tx1"/>
                </a:solidFill>
                <a:latin typeface="Arial" charset="0"/>
              </a:defRPr>
            </a:lvl3pPr>
            <a:lvl4pPr marL="1600200" indent="-228600" defTabSz="944563">
              <a:defRPr>
                <a:solidFill>
                  <a:schemeClr val="tx1"/>
                </a:solidFill>
                <a:latin typeface="Arial" charset="0"/>
              </a:defRPr>
            </a:lvl4pPr>
            <a:lvl5pPr marL="2057400" indent="-228600" defTabSz="944563">
              <a:defRPr>
                <a:solidFill>
                  <a:schemeClr val="tx1"/>
                </a:solidFill>
                <a:latin typeface="Arial" charset="0"/>
              </a:defRPr>
            </a:lvl5pPr>
            <a:lvl6pPr marL="2514600" indent="-228600" defTabSz="944563" fontAlgn="base">
              <a:spcBef>
                <a:spcPct val="0"/>
              </a:spcBef>
              <a:spcAft>
                <a:spcPct val="0"/>
              </a:spcAft>
              <a:defRPr>
                <a:solidFill>
                  <a:schemeClr val="tx1"/>
                </a:solidFill>
                <a:latin typeface="Arial" charset="0"/>
              </a:defRPr>
            </a:lvl6pPr>
            <a:lvl7pPr marL="2971800" indent="-228600" defTabSz="944563" fontAlgn="base">
              <a:spcBef>
                <a:spcPct val="0"/>
              </a:spcBef>
              <a:spcAft>
                <a:spcPct val="0"/>
              </a:spcAft>
              <a:defRPr>
                <a:solidFill>
                  <a:schemeClr val="tx1"/>
                </a:solidFill>
                <a:latin typeface="Arial" charset="0"/>
              </a:defRPr>
            </a:lvl7pPr>
            <a:lvl8pPr marL="3429000" indent="-228600" defTabSz="944563" fontAlgn="base">
              <a:spcBef>
                <a:spcPct val="0"/>
              </a:spcBef>
              <a:spcAft>
                <a:spcPct val="0"/>
              </a:spcAft>
              <a:defRPr>
                <a:solidFill>
                  <a:schemeClr val="tx1"/>
                </a:solidFill>
                <a:latin typeface="Arial" charset="0"/>
              </a:defRPr>
            </a:lvl8pPr>
            <a:lvl9pPr marL="3886200" indent="-228600" defTabSz="944563" fontAlgn="base">
              <a:spcBef>
                <a:spcPct val="0"/>
              </a:spcBef>
              <a:spcAft>
                <a:spcPct val="0"/>
              </a:spcAft>
              <a:defRPr>
                <a:solidFill>
                  <a:schemeClr val="tx1"/>
                </a:solidFill>
                <a:latin typeface="Arial" charset="0"/>
              </a:defRPr>
            </a:lvl9pPr>
          </a:lstStyle>
          <a:p>
            <a:pPr algn="r"/>
            <a:fld id="{2B7C62FC-BC39-40D6-A15D-424B1051E36B}" type="slidenum">
              <a:rPr lang="en-US" sz="1100"/>
              <a:pPr algn="r"/>
              <a:t>32</a:t>
            </a:fld>
            <a:endParaRPr lang="en-US" sz="11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p:txBody>
          <a:bodyPr/>
          <a:lstStyle/>
          <a:p>
            <a:pPr>
              <a:spcBef>
                <a:spcPct val="0"/>
              </a:spcBef>
            </a:pPr>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970885" y="8771761"/>
            <a:ext cx="3038319" cy="462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nchor="b"/>
          <a:lstStyle>
            <a:lvl1pPr defTabSz="912813" eaLnBrk="0" hangingPunct="0">
              <a:defRPr>
                <a:solidFill>
                  <a:schemeClr val="tx1"/>
                </a:solidFill>
                <a:latin typeface="Arial" pitchFamily="34" charset="0"/>
              </a:defRPr>
            </a:lvl1pPr>
            <a:lvl2pPr marL="742950" indent="-285750" defTabSz="912813" eaLnBrk="0" hangingPunct="0">
              <a:defRPr>
                <a:solidFill>
                  <a:schemeClr val="tx1"/>
                </a:solidFill>
                <a:latin typeface="Arial" pitchFamily="34" charset="0"/>
              </a:defRPr>
            </a:lvl2pPr>
            <a:lvl3pPr marL="1143000" indent="-228600" defTabSz="912813" eaLnBrk="0" hangingPunct="0">
              <a:defRPr>
                <a:solidFill>
                  <a:schemeClr val="tx1"/>
                </a:solidFill>
                <a:latin typeface="Arial" pitchFamily="34" charset="0"/>
              </a:defRPr>
            </a:lvl3pPr>
            <a:lvl4pPr marL="1600200" indent="-228600" defTabSz="912813" eaLnBrk="0" hangingPunct="0">
              <a:defRPr>
                <a:solidFill>
                  <a:schemeClr val="tx1"/>
                </a:solidFill>
                <a:latin typeface="Arial" pitchFamily="34" charset="0"/>
              </a:defRPr>
            </a:lvl4pPr>
            <a:lvl5pPr marL="2057400" indent="-228600" defTabSz="912813" eaLnBrk="0" hangingPunct="0">
              <a:defRPr>
                <a:solidFill>
                  <a:schemeClr val="tx1"/>
                </a:solidFill>
                <a:latin typeface="Arial" pitchFamily="34" charset="0"/>
              </a:defRPr>
            </a:lvl5pPr>
            <a:lvl6pPr marL="2514600" indent="-228600" defTabSz="912813" eaLnBrk="0" fontAlgn="base" hangingPunct="0">
              <a:spcBef>
                <a:spcPct val="0"/>
              </a:spcBef>
              <a:spcAft>
                <a:spcPct val="0"/>
              </a:spcAft>
              <a:defRPr>
                <a:solidFill>
                  <a:schemeClr val="tx1"/>
                </a:solidFill>
                <a:latin typeface="Arial" pitchFamily="34" charset="0"/>
              </a:defRPr>
            </a:lvl6pPr>
            <a:lvl7pPr marL="2971800" indent="-228600" defTabSz="912813" eaLnBrk="0" fontAlgn="base" hangingPunct="0">
              <a:spcBef>
                <a:spcPct val="0"/>
              </a:spcBef>
              <a:spcAft>
                <a:spcPct val="0"/>
              </a:spcAft>
              <a:defRPr>
                <a:solidFill>
                  <a:schemeClr val="tx1"/>
                </a:solidFill>
                <a:latin typeface="Arial" pitchFamily="34" charset="0"/>
              </a:defRPr>
            </a:lvl7pPr>
            <a:lvl8pPr marL="3429000" indent="-228600" defTabSz="912813" eaLnBrk="0" fontAlgn="base" hangingPunct="0">
              <a:spcBef>
                <a:spcPct val="0"/>
              </a:spcBef>
              <a:spcAft>
                <a:spcPct val="0"/>
              </a:spcAft>
              <a:defRPr>
                <a:solidFill>
                  <a:schemeClr val="tx1"/>
                </a:solidFill>
                <a:latin typeface="Arial" pitchFamily="34" charset="0"/>
              </a:defRPr>
            </a:lvl8pPr>
            <a:lvl9pPr marL="3886200" indent="-228600" defTabSz="912813" eaLnBrk="0" fontAlgn="base" hangingPunct="0">
              <a:spcBef>
                <a:spcPct val="0"/>
              </a:spcBef>
              <a:spcAft>
                <a:spcPct val="0"/>
              </a:spcAft>
              <a:defRPr>
                <a:solidFill>
                  <a:schemeClr val="tx1"/>
                </a:solidFill>
                <a:latin typeface="Arial" pitchFamily="34" charset="0"/>
              </a:defRPr>
            </a:lvl9pPr>
          </a:lstStyle>
          <a:p>
            <a:pPr algn="r" eaLnBrk="1" hangingPunct="1"/>
            <a:fld id="{B3260FEE-39C7-405C-9CF0-FADF19004EB3}" type="slidenum">
              <a:rPr lang="en-US" sz="1200"/>
              <a:pPr algn="r" eaLnBrk="1" hangingPunct="1"/>
              <a:t>33</a:t>
            </a:fld>
            <a:endParaRPr lang="en-US" sz="120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23636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31CAC6-0147-4A27-93E8-7D698B0F67FD}" type="slidenum">
              <a:rPr lang="en-US" smtClean="0"/>
              <a:pPr>
                <a:defRPr/>
              </a:pPr>
              <a:t>35</a:t>
            </a:fld>
            <a:endParaRPr lang="en-US"/>
          </a:p>
        </p:txBody>
      </p:sp>
    </p:spTree>
    <p:extLst>
      <p:ext uri="{BB962C8B-B14F-4D97-AF65-F5344CB8AC3E}">
        <p14:creationId xmlns:p14="http://schemas.microsoft.com/office/powerpoint/2010/main" val="82539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961465-A928-47F4-8409-552051270FF9}" type="slidenum">
              <a:rPr lang="en-US">
                <a:solidFill>
                  <a:srgbClr val="000000"/>
                </a:solidFill>
              </a:rPr>
              <a:pPr/>
              <a:t>6</a:t>
            </a:fld>
            <a:endParaRPr 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txBox="1">
            <a:spLocks noGrp="1" noChangeArrowheads="1"/>
          </p:cNvSpPr>
          <p:nvPr/>
        </p:nvSpPr>
        <p:spPr bwMode="auto">
          <a:xfrm>
            <a:off x="3970734" y="8771830"/>
            <a:ext cx="3038145" cy="462721"/>
          </a:xfrm>
          <a:prstGeom prst="rect">
            <a:avLst/>
          </a:prstGeom>
          <a:noFill/>
          <a:ln w="9525">
            <a:noFill/>
            <a:miter lim="800000"/>
            <a:headEnd/>
            <a:tailEnd/>
          </a:ln>
        </p:spPr>
        <p:txBody>
          <a:bodyPr lIns="93122" tIns="46562" rIns="93122" bIns="46562" anchor="b"/>
          <a:lstStyle/>
          <a:p>
            <a:pPr algn="r" defTabSz="910464" fontAlgn="base">
              <a:spcBef>
                <a:spcPct val="0"/>
              </a:spcBef>
              <a:spcAft>
                <a:spcPct val="0"/>
              </a:spcAft>
            </a:pPr>
            <a:fld id="{138283D5-6B27-44A2-B10F-97DEEF5C2C2B}" type="slidenum">
              <a:rPr lang="en-US" sz="1200">
                <a:solidFill>
                  <a:prstClr val="black"/>
                </a:solidFill>
                <a:latin typeface="Arial" pitchFamily="34" charset="0"/>
              </a:rPr>
              <a:pPr algn="r" defTabSz="910464" fontAlgn="base">
                <a:spcBef>
                  <a:spcPct val="0"/>
                </a:spcBef>
                <a:spcAft>
                  <a:spcPct val="0"/>
                </a:spcAft>
              </a:pPr>
              <a:t>9</a:t>
            </a:fld>
            <a:endParaRPr lang="en-US" sz="1200" dirty="0">
              <a:solidFill>
                <a:prstClr val="black"/>
              </a:solidFill>
              <a:latin typeface="Arial"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p:txBody>
          <a:bodyPr lIns="92812" tIns="46406" rIns="92812" bIns="46406"/>
          <a:lstStyle/>
          <a:p>
            <a:pPr>
              <a:spcBef>
                <a:spcPct val="0"/>
              </a:spcBef>
            </a:pPr>
            <a:endParaRPr lang="en-US" dirty="0" smtClean="0">
              <a:ea typeface="ＭＳ Ｐゴシック"/>
              <a:cs typeface="ＭＳ Ｐゴシック"/>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573950-D2B8-4B39-97D4-C7F614F9D2A3}"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037009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931CAC6-0147-4A27-93E8-7D698B0F67FD}"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782101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89573950-D2B8-4B39-97D4-C7F614F9D2A3}"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01900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1E43DB2B-D07C-40D2-BEA2-CCF38BBF670E}" type="slidenum">
              <a:rPr lang="en-US" smtClean="0"/>
              <a:t>‹#›</a:t>
            </a:fld>
            <a:endParaRPr lang="en-US"/>
          </a:p>
        </p:txBody>
      </p:sp>
      <p:sp>
        <p:nvSpPr>
          <p:cNvPr id="8"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8A788BE-19E9-4D95-972C-A2BC089CA61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143060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82967780-172D-4D72-A54D-F7C0272CABBD}"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13016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C95B2E48-D543-40D5-89BF-E354DB928BA0}"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705239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4FD376AE-3BAD-45D4-A6CF-C22164E54A02}"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65116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AA42A83-411D-4440-9FE0-AD9E7FD64039}"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594604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649D585B-A670-4756-A567-F9E8830940CB}"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708924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BC7A4DF9-4D91-4C01-BC58-57006F7BE615}"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40303312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p:txBody>
          <a:bodyPr/>
          <a:lstStyle>
            <a:lvl1pPr>
              <a:defRPr/>
            </a:lvl1pPr>
          </a:lstStyle>
          <a:p>
            <a:pPr>
              <a:defRPr/>
            </a:pPr>
            <a:fld id="{A1896521-D047-46B7-8C1D-1F88D3EE7239}" type="slidenum">
              <a:rPr lang="en-US"/>
              <a:pPr>
                <a:defRPr/>
              </a:pPr>
              <a:t>‹#›</a:t>
            </a:fld>
            <a:endParaRPr lang="en-US"/>
          </a:p>
        </p:txBody>
      </p:sp>
      <p:sp>
        <p:nvSpPr>
          <p:cNvPr id="6" name="Rectangle 25"/>
          <p:cNvSpPr>
            <a:spLocks noGrp="1" noChangeArrowheads="1"/>
          </p:cNvSpPr>
          <p:nvPr>
            <p:ph type="dt" sz="half" idx="11"/>
          </p:nvPr>
        </p:nvSpPr>
        <p:spPr>
          <a:xfrm>
            <a:off x="6153150" y="6381750"/>
            <a:ext cx="2133600" cy="476250"/>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05/14/2012</a:t>
            </a:r>
          </a:p>
        </p:txBody>
      </p:sp>
      <p:sp>
        <p:nvSpPr>
          <p:cNvPr id="7" name="Footer Placeholder 4"/>
          <p:cNvSpPr>
            <a:spLocks noGrp="1"/>
          </p:cNvSpPr>
          <p:nvPr>
            <p:ph type="ftr" sz="quarter" idx="12"/>
          </p:nvPr>
        </p:nvSpPr>
        <p:spPr/>
        <p:txBody>
          <a:bodyPr/>
          <a:lstStyle>
            <a:lvl1pPr algn="l">
              <a:defRPr sz="1600" dirty="0" smtClean="0">
                <a:solidFill>
                  <a:schemeClr val="bg2"/>
                </a:solidFill>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052655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9C0904B-25FE-4695-92F1-F6973EF611DB}"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284043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8A788BE-19E9-4D95-972C-A2BC089CA61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21554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E43DB2B-D07C-40D2-BEA2-CCF38BBF670E}" type="slidenum">
              <a:rPr lang="en-US" smtClean="0"/>
              <a:t>‹#›</a:t>
            </a:fld>
            <a:endParaRPr lang="en-US"/>
          </a:p>
        </p:txBody>
      </p:sp>
      <p:sp>
        <p:nvSpPr>
          <p:cNvPr id="8"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82967780-172D-4D72-A54D-F7C0272CABBD}"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5219499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C95B2E48-D543-40D5-89BF-E354DB928BA0}"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55272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4FD376AE-3BAD-45D4-A6CF-C22164E54A02}"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938086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AA42A83-411D-4440-9FE0-AD9E7FD64039}"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480174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649D585B-A670-4756-A567-F9E8830940CB}"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4029703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BC7A4DF9-4D91-4C01-BC58-57006F7BE615}"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624142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p:txBody>
          <a:bodyPr/>
          <a:lstStyle>
            <a:lvl1pPr>
              <a:defRPr/>
            </a:lvl1pPr>
          </a:lstStyle>
          <a:p>
            <a:pPr>
              <a:defRPr/>
            </a:pPr>
            <a:fld id="{A1896521-D047-46B7-8C1D-1F88D3EE7239}" type="slidenum">
              <a:rPr lang="en-US"/>
              <a:pPr>
                <a:defRPr/>
              </a:pPr>
              <a:t>‹#›</a:t>
            </a:fld>
            <a:endParaRPr lang="en-US"/>
          </a:p>
        </p:txBody>
      </p:sp>
      <p:sp>
        <p:nvSpPr>
          <p:cNvPr id="6" name="Rectangle 25"/>
          <p:cNvSpPr>
            <a:spLocks noGrp="1" noChangeArrowheads="1"/>
          </p:cNvSpPr>
          <p:nvPr>
            <p:ph type="dt" sz="half" idx="11"/>
          </p:nvPr>
        </p:nvSpPr>
        <p:spPr>
          <a:xfrm>
            <a:off x="6153150" y="6381750"/>
            <a:ext cx="2133600" cy="476250"/>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05/14/2012</a:t>
            </a:r>
          </a:p>
        </p:txBody>
      </p:sp>
      <p:sp>
        <p:nvSpPr>
          <p:cNvPr id="7" name="Footer Placeholder 4"/>
          <p:cNvSpPr>
            <a:spLocks noGrp="1"/>
          </p:cNvSpPr>
          <p:nvPr>
            <p:ph type="ftr" sz="quarter" idx="12"/>
          </p:nvPr>
        </p:nvSpPr>
        <p:spPr/>
        <p:txBody>
          <a:bodyPr/>
          <a:lstStyle>
            <a:lvl1pPr algn="l">
              <a:defRPr sz="1600" dirty="0" smtClean="0">
                <a:solidFill>
                  <a:schemeClr val="bg2"/>
                </a:solidFill>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501275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9EFB2F5B-FE20-4262-8C2E-20FDC4426921}"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32964293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66330C67-6435-4658-ADD3-F309918B5B8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4603606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96FD0BE5-421F-4431-A422-57F2BC6381F2}"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67396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1E43DB2B-D07C-40D2-BEA2-CCF38BBF670E}" type="slidenum">
              <a:rPr lang="en-US" smtClean="0"/>
              <a:t>‹#›</a:t>
            </a:fld>
            <a:endParaRPr lang="en-US"/>
          </a:p>
        </p:txBody>
      </p:sp>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504031D1-716B-47B9-B437-35A6A714AB5B}"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1393946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3295B739-20A6-443B-BC2E-D784BEE7ADA4}"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3413303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B6296805-9E63-4CD6-951A-CE9BCB71E5BB}"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3118947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EE41D484-7E75-4DE0-ACB2-83F47EA3CC1F}"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208079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57A20EC2-E4C3-443F-96A4-868AEE3AB52F}"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Pedestrian and Bicycle Safety Program Review – County Council</a:t>
            </a:r>
          </a:p>
        </p:txBody>
      </p:sp>
    </p:spTree>
    <p:extLst>
      <p:ext uri="{BB962C8B-B14F-4D97-AF65-F5344CB8AC3E}">
        <p14:creationId xmlns:p14="http://schemas.microsoft.com/office/powerpoint/2010/main" val="340794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p:txBody>
          <a:bodyPr/>
          <a:lstStyle>
            <a:lvl1pPr>
              <a:defRPr/>
            </a:lvl1pPr>
          </a:lstStyle>
          <a:p>
            <a:pPr>
              <a:defRPr/>
            </a:pPr>
            <a:fld id="{46B8CB63-B1B9-408D-B9DF-A24C5327F3BD}" type="slidenum">
              <a:rPr lang="en-US"/>
              <a:pPr>
                <a:defRPr/>
              </a:pPr>
              <a:t>‹#›</a:t>
            </a:fld>
            <a:endParaRPr lang="en-US"/>
          </a:p>
        </p:txBody>
      </p:sp>
      <p:sp>
        <p:nvSpPr>
          <p:cNvPr id="6" name="Rectangle 25"/>
          <p:cNvSpPr>
            <a:spLocks noGrp="1" noChangeArrowheads="1"/>
          </p:cNvSpPr>
          <p:nvPr>
            <p:ph type="dt" sz="half" idx="11"/>
          </p:nvPr>
        </p:nvSpPr>
        <p:spPr>
          <a:xfrm>
            <a:off x="6153150" y="6381750"/>
            <a:ext cx="2133600" cy="476250"/>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r>
              <a:rPr lang="en-US"/>
              <a:t>05/14/2012</a:t>
            </a:r>
          </a:p>
        </p:txBody>
      </p:sp>
      <p:sp>
        <p:nvSpPr>
          <p:cNvPr id="7" name="Footer Placeholder 4"/>
          <p:cNvSpPr>
            <a:spLocks noGrp="1"/>
          </p:cNvSpPr>
          <p:nvPr>
            <p:ph type="ftr" sz="quarter" idx="12"/>
          </p:nvPr>
        </p:nvSpPr>
        <p:spPr/>
        <p:txBody>
          <a:bodyPr/>
          <a:lstStyle>
            <a:lvl1pPr algn="l">
              <a:defRPr sz="1600">
                <a:solidFill>
                  <a:srgbClr val="EEECE1"/>
                </a:solidFill>
              </a:defRPr>
            </a:lvl1pPr>
          </a:lstStyle>
          <a:p>
            <a:pPr>
              <a:defRPr/>
            </a:pPr>
            <a:r>
              <a:rPr lang="en-US"/>
              <a:t>Pedestrian and Bicycle Safety Program Review – County Council</a:t>
            </a:r>
          </a:p>
        </p:txBody>
      </p:sp>
    </p:spTree>
    <p:extLst>
      <p:ext uri="{BB962C8B-B14F-4D97-AF65-F5344CB8AC3E}">
        <p14:creationId xmlns:p14="http://schemas.microsoft.com/office/powerpoint/2010/main" val="2157030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3962400" cy="4016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8675" y="1209675"/>
            <a:ext cx="3962400" cy="40163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p:txBody>
          <a:bodyPr/>
          <a:lstStyle>
            <a:lvl1pPr>
              <a:defRPr>
                <a:solidFill>
                  <a:srgbClr val="808080"/>
                </a:solidFill>
              </a:defRPr>
            </a:lvl1pPr>
          </a:lstStyle>
          <a:p>
            <a:pPr>
              <a:defRPr/>
            </a:pPr>
            <a:fld id="{3B1664B9-4392-4928-8A2E-A1567BE0C791}" type="slidenum">
              <a:rPr lang="en-US"/>
              <a:pPr>
                <a:defRPr/>
              </a:pPr>
              <a:t>‹#›</a:t>
            </a:fld>
            <a:endParaRPr lang="en-US"/>
          </a:p>
        </p:txBody>
      </p:sp>
      <p:sp>
        <p:nvSpPr>
          <p:cNvPr id="6" name="Rectangle 45"/>
          <p:cNvSpPr>
            <a:spLocks noGrp="1" noChangeArrowheads="1"/>
          </p:cNvSpPr>
          <p:nvPr>
            <p:ph type="ftr" sz="quarter" idx="11"/>
          </p:nvPr>
        </p:nvSpPr>
        <p:spPr/>
        <p:txBody>
          <a:bodyPr/>
          <a:lstStyle>
            <a:lvl1pPr>
              <a:defRPr>
                <a:solidFill>
                  <a:srgbClr val="808080"/>
                </a:solidFill>
              </a:defRPr>
            </a:lvl1pPr>
          </a:lstStyle>
          <a:p>
            <a:pPr>
              <a:defRPr/>
            </a:pPr>
            <a:r>
              <a:rPr lang="en-US"/>
              <a:t>Pedestrian Safety Update #10</a:t>
            </a:r>
          </a:p>
        </p:txBody>
      </p:sp>
      <p:sp>
        <p:nvSpPr>
          <p:cNvPr id="7" name="Rectangle 25"/>
          <p:cNvSpPr>
            <a:spLocks noGrp="1" noChangeArrowheads="1"/>
          </p:cNvSpPr>
          <p:nvPr>
            <p:ph type="dt" sz="half" idx="12"/>
          </p:nvPr>
        </p:nvSpPr>
        <p:spPr>
          <a:xfrm>
            <a:off x="6153150" y="6381750"/>
            <a:ext cx="2133600" cy="476250"/>
          </a:xfrm>
          <a:prstGeom prst="rect">
            <a:avLst/>
          </a:prstGeom>
        </p:spPr>
        <p:txBody>
          <a:bodyPr/>
          <a:lstStyle>
            <a:lvl1pPr fontAlgn="auto">
              <a:spcBef>
                <a:spcPts val="0"/>
              </a:spcBef>
              <a:spcAft>
                <a:spcPts val="0"/>
              </a:spcAft>
              <a:defRPr>
                <a:solidFill>
                  <a:srgbClr val="808080"/>
                </a:solidFill>
                <a:latin typeface="+mn-lt"/>
                <a:cs typeface="+mn-cs"/>
              </a:defRPr>
            </a:lvl1pPr>
          </a:lstStyle>
          <a:p>
            <a:pPr>
              <a:defRPr/>
            </a:pPr>
            <a:r>
              <a:rPr lang="en-US"/>
              <a:t>05/08/13</a:t>
            </a:r>
          </a:p>
        </p:txBody>
      </p:sp>
    </p:spTree>
    <p:extLst>
      <p:ext uri="{BB962C8B-B14F-4D97-AF65-F5344CB8AC3E}">
        <p14:creationId xmlns:p14="http://schemas.microsoft.com/office/powerpoint/2010/main" val="3612470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9C0904B-25FE-4695-92F1-F6973EF611DB}"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636559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8A788BE-19E9-4D95-972C-A2BC089CA61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40820790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82967780-172D-4D72-A54D-F7C0272CABBD}"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559759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E43DB2B-D07C-40D2-BEA2-CCF38BBF670E}" type="slidenum">
              <a:rPr lang="en-US" smtClean="0"/>
              <a:t>‹#›</a:t>
            </a:fld>
            <a:endParaRPr lang="en-US"/>
          </a:p>
        </p:txBody>
      </p:sp>
      <p:sp>
        <p:nvSpPr>
          <p:cNvPr id="11" name="Footer Placeholder 4"/>
          <p:cNvSpPr>
            <a:spLocks noGrp="1"/>
          </p:cNvSpPr>
          <p:nvPr>
            <p:ph type="ftr" sz="quarter" idx="1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C95B2E48-D543-40D5-89BF-E354DB928BA0}"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854565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4FD376AE-3BAD-45D4-A6CF-C22164E54A02}"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156239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AA42A83-411D-4440-9FE0-AD9E7FD64039}"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6108085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649D585B-A670-4756-A567-F9E8830940CB}"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2379256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BC7A4DF9-4D91-4C01-BC58-57006F7BE615}"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918491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p:txBody>
          <a:bodyPr/>
          <a:lstStyle>
            <a:lvl1pPr>
              <a:defRPr/>
            </a:lvl1pPr>
          </a:lstStyle>
          <a:p>
            <a:pPr>
              <a:defRPr/>
            </a:pPr>
            <a:fld id="{A1896521-D047-46B7-8C1D-1F88D3EE7239}" type="slidenum">
              <a:rPr lang="en-US"/>
              <a:pPr>
                <a:defRPr/>
              </a:pPr>
              <a:t>‹#›</a:t>
            </a:fld>
            <a:endParaRPr lang="en-US"/>
          </a:p>
        </p:txBody>
      </p:sp>
      <p:sp>
        <p:nvSpPr>
          <p:cNvPr id="6" name="Rectangle 25"/>
          <p:cNvSpPr>
            <a:spLocks noGrp="1" noChangeArrowheads="1"/>
          </p:cNvSpPr>
          <p:nvPr>
            <p:ph type="dt" sz="half" idx="11"/>
          </p:nvPr>
        </p:nvSpPr>
        <p:spPr>
          <a:xfrm>
            <a:off x="6153150" y="6381750"/>
            <a:ext cx="2133600" cy="476250"/>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05/14/2012</a:t>
            </a:r>
          </a:p>
        </p:txBody>
      </p:sp>
      <p:sp>
        <p:nvSpPr>
          <p:cNvPr id="7" name="Footer Placeholder 4"/>
          <p:cNvSpPr>
            <a:spLocks noGrp="1"/>
          </p:cNvSpPr>
          <p:nvPr>
            <p:ph type="ftr" sz="quarter" idx="12"/>
          </p:nvPr>
        </p:nvSpPr>
        <p:spPr/>
        <p:txBody>
          <a:bodyPr/>
          <a:lstStyle>
            <a:lvl1pPr algn="l">
              <a:defRPr sz="1600" dirty="0" smtClean="0">
                <a:solidFill>
                  <a:schemeClr val="bg2"/>
                </a:solidFill>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094121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9C0904B-25FE-4695-92F1-F6973EF611DB}"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918740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F8A788BE-19E9-4D95-972C-A2BC089CA616}"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548628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82967780-172D-4D72-A54D-F7C0272CABBD}"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391978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C95B2E48-D543-40D5-89BF-E354DB928BA0}" type="slidenum">
              <a:rPr lang="en-US"/>
              <a:pPr>
                <a:defRPr/>
              </a:pPr>
              <a:t>‹#›</a:t>
            </a:fld>
            <a:endParaRPr lang="en-US"/>
          </a:p>
        </p:txBody>
      </p:sp>
      <p:sp>
        <p:nvSpPr>
          <p:cNvPr id="8"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422650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E43DB2B-D07C-40D2-BEA2-CCF38BBF670E}" type="slidenum">
              <a:rPr lang="en-US" smtClean="0"/>
              <a:t>‹#›</a:t>
            </a:fld>
            <a:endParaRPr lang="en-US"/>
          </a:p>
        </p:txBody>
      </p:sp>
      <p:sp>
        <p:nvSpPr>
          <p:cNvPr id="7"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4FD376AE-3BAD-45D4-A6CF-C22164E54A02}" type="slidenum">
              <a:rPr lang="en-US"/>
              <a:pPr>
                <a:defRPr/>
              </a:pPr>
              <a:t>‹#›</a:t>
            </a:fld>
            <a:endParaRPr lang="en-US"/>
          </a:p>
        </p:txBody>
      </p:sp>
      <p:sp>
        <p:nvSpPr>
          <p:cNvPr id="4"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1474757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6AA42A83-411D-4440-9FE0-AD9E7FD64039}" type="slidenum">
              <a:rPr lang="en-US"/>
              <a:pPr>
                <a:defRPr/>
              </a:pPr>
              <a:t>‹#›</a:t>
            </a:fld>
            <a:endParaRPr lang="en-US"/>
          </a:p>
        </p:txBody>
      </p:sp>
      <p:sp>
        <p:nvSpPr>
          <p:cNvPr id="3"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569341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649D585B-A670-4756-A567-F9E8830940CB}" type="slidenum">
              <a:rPr lang="en-US"/>
              <a:pPr>
                <a:defRPr/>
              </a:pPr>
              <a:t>‹#›</a:t>
            </a:fld>
            <a:endParaRPr lang="en-US"/>
          </a:p>
        </p:txBody>
      </p:sp>
      <p:sp>
        <p:nvSpPr>
          <p:cNvPr id="6" name="Footer Placeholder 4"/>
          <p:cNvSpPr>
            <a:spLocks noGrp="1"/>
          </p:cNvSpPr>
          <p:nvPr>
            <p:ph type="ftr" sz="quarter" idx="15"/>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2678021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ln/>
        </p:spPr>
        <p:txBody>
          <a:bodyPr/>
          <a:lstStyle>
            <a:lvl1pPr>
              <a:defRPr/>
            </a:lvl1pPr>
          </a:lstStyle>
          <a:p>
            <a:pPr>
              <a:defRPr/>
            </a:pPr>
            <a:fld id="{BC7A4DF9-4D91-4C01-BC58-57006F7BE615}" type="slidenum">
              <a:rPr lang="en-US"/>
              <a:pPr>
                <a:defRPr/>
              </a:pPr>
              <a:t>‹#›</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846006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p:txBody>
          <a:bodyPr/>
          <a:lstStyle>
            <a:lvl1pPr>
              <a:defRPr/>
            </a:lvl1pPr>
          </a:lstStyle>
          <a:p>
            <a:pPr>
              <a:defRPr/>
            </a:pPr>
            <a:fld id="{A1896521-D047-46B7-8C1D-1F88D3EE7239}" type="slidenum">
              <a:rPr lang="en-US"/>
              <a:pPr>
                <a:defRPr/>
              </a:pPr>
              <a:t>‹#›</a:t>
            </a:fld>
            <a:endParaRPr lang="en-US"/>
          </a:p>
        </p:txBody>
      </p:sp>
      <p:sp>
        <p:nvSpPr>
          <p:cNvPr id="6" name="Rectangle 25"/>
          <p:cNvSpPr>
            <a:spLocks noGrp="1" noChangeArrowheads="1"/>
          </p:cNvSpPr>
          <p:nvPr>
            <p:ph type="dt" sz="half" idx="11"/>
          </p:nvPr>
        </p:nvSpPr>
        <p:spPr>
          <a:xfrm>
            <a:off x="6153150" y="6381750"/>
            <a:ext cx="2133600" cy="476250"/>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05/14/2012</a:t>
            </a:r>
          </a:p>
        </p:txBody>
      </p:sp>
      <p:sp>
        <p:nvSpPr>
          <p:cNvPr id="7" name="Footer Placeholder 4"/>
          <p:cNvSpPr>
            <a:spLocks noGrp="1"/>
          </p:cNvSpPr>
          <p:nvPr>
            <p:ph type="ftr" sz="quarter" idx="12"/>
          </p:nvPr>
        </p:nvSpPr>
        <p:spPr/>
        <p:txBody>
          <a:bodyPr/>
          <a:lstStyle>
            <a:lvl1pPr algn="l">
              <a:defRPr sz="1600" dirty="0" smtClean="0">
                <a:solidFill>
                  <a:schemeClr val="bg2"/>
                </a:solidFill>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861167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
        <p:nvSpPr>
          <p:cNvPr id="6" name="Slide Number Placeholder 5"/>
          <p:cNvSpPr>
            <a:spLocks noGrp="1"/>
          </p:cNvSpPr>
          <p:nvPr>
            <p:ph type="sldNum" sz="quarter" idx="12"/>
          </p:nvPr>
        </p:nvSpPr>
        <p:spPr/>
        <p:txBody>
          <a:bodyPr/>
          <a:lstStyle/>
          <a:p>
            <a:fld id="{1E43DB2B-D07C-40D2-BEA2-CCF38BBF670E}" type="slidenum">
              <a:rPr lang="en-US" smtClean="0"/>
              <a:pPr/>
              <a:t>‹#›</a:t>
            </a:fld>
            <a:endParaRPr lang="en-US"/>
          </a:p>
        </p:txBody>
      </p:sp>
    </p:spTree>
    <p:extLst>
      <p:ext uri="{BB962C8B-B14F-4D97-AF65-F5344CB8AC3E}">
        <p14:creationId xmlns:p14="http://schemas.microsoft.com/office/powerpoint/2010/main" val="1349038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E43DB2B-D07C-40D2-BEA2-CCF38BBF670E}" type="slidenum">
              <a:rPr lang="en-US" smtClean="0"/>
              <a:pPr/>
              <a:t>‹#›</a:t>
            </a:fld>
            <a:endParaRPr lang="en-US"/>
          </a:p>
        </p:txBody>
      </p:sp>
      <p:sp>
        <p:nvSpPr>
          <p:cNvPr id="7"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3245603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1E43DB2B-D07C-40D2-BEA2-CCF38BBF670E}" type="slidenum">
              <a:rPr lang="en-US" smtClean="0"/>
              <a:pPr/>
              <a:t>‹#›</a:t>
            </a:fld>
            <a:endParaRPr lang="en-US"/>
          </a:p>
        </p:txBody>
      </p:sp>
      <p:sp>
        <p:nvSpPr>
          <p:cNvPr id="8"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932856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E43DB2B-D07C-40D2-BEA2-CCF38BBF670E}" type="slidenum">
              <a:rPr lang="en-US" smtClean="0"/>
              <a:pPr/>
              <a:t>‹#›</a:t>
            </a:fld>
            <a:endParaRPr lang="en-US"/>
          </a:p>
        </p:txBody>
      </p:sp>
      <p:sp>
        <p:nvSpPr>
          <p:cNvPr id="10"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3329504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E43DB2B-D07C-40D2-BEA2-CCF38BBF670E}" type="slidenum">
              <a:rPr lang="en-US" smtClean="0"/>
              <a:pPr/>
              <a:t>‹#›</a:t>
            </a:fld>
            <a:endParaRPr lang="en-US"/>
          </a:p>
        </p:txBody>
      </p:sp>
      <p:sp>
        <p:nvSpPr>
          <p:cNvPr id="6"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227767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43DB2B-D07C-40D2-BEA2-CCF38BBF670E}" type="slidenum">
              <a:rPr lang="en-US" smtClean="0"/>
              <a:t>‹#›</a:t>
            </a:fld>
            <a:endParaRPr lang="en-US"/>
          </a:p>
        </p:txBody>
      </p:sp>
      <p:sp>
        <p:nvSpPr>
          <p:cNvPr id="6"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43DB2B-D07C-40D2-BEA2-CCF38BBF670E}" type="slidenum">
              <a:rPr lang="en-US" smtClean="0"/>
              <a:pPr/>
              <a:t>‹#›</a:t>
            </a:fld>
            <a:endParaRPr lang="en-US"/>
          </a:p>
        </p:txBody>
      </p:sp>
      <p:sp>
        <p:nvSpPr>
          <p:cNvPr id="5"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40390928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E43DB2B-D07C-40D2-BEA2-CCF38BBF670E}"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40513609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1E43DB2B-D07C-40D2-BEA2-CCF38BBF670E}" type="slidenum">
              <a:rPr lang="en-US" smtClean="0"/>
              <a:pPr/>
              <a:t>‹#›</a:t>
            </a:fld>
            <a:endParaRPr lang="en-US"/>
          </a:p>
        </p:txBody>
      </p:sp>
      <p:sp>
        <p:nvSpPr>
          <p:cNvPr id="7" name="Footer Placeholder 4"/>
          <p:cNvSpPr>
            <a:spLocks noGrp="1"/>
          </p:cNvSpPr>
          <p:nvPr>
            <p:ph type="ftr" sz="quarter" idx="12"/>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16869021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a:ln/>
        </p:spPr>
        <p:txBody>
          <a:bodyPr/>
          <a:lstStyle>
            <a:lvl1pPr>
              <a:defRPr/>
            </a:lvl1pPr>
          </a:lstStyle>
          <a:p>
            <a:pPr>
              <a:defRPr/>
            </a:pPr>
            <a:fld id="{9C150D46-C7CD-4FC3-8927-F319E10486C5}" type="slidenum">
              <a:rPr lang="en-US"/>
              <a:pPr>
                <a:defRPr/>
              </a:pPr>
              <a:t>‹#›</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EEECE1"/>
                </a:solidFill>
              </a:rPr>
              <a:t>Pedestrian Safety #9</a:t>
            </a:r>
          </a:p>
        </p:txBody>
      </p:sp>
      <p:sp>
        <p:nvSpPr>
          <p:cNvPr id="7" name="Rectangle 25"/>
          <p:cNvSpPr>
            <a:spLocks noGrp="1" noChangeArrowheads="1"/>
          </p:cNvSpPr>
          <p:nvPr>
            <p:ph type="dt" sz="half" idx="12"/>
          </p:nvPr>
        </p:nvSpPr>
        <p:spPr>
          <a:xfrm>
            <a:off x="6153150" y="6381750"/>
            <a:ext cx="2133600" cy="476250"/>
          </a:xfrm>
          <a:prstGeom prst="rect">
            <a:avLst/>
          </a:prstGeom>
          <a:ln/>
        </p:spPr>
        <p:txBody>
          <a:bodyPr/>
          <a:lstStyle>
            <a:lvl1pPr>
              <a:defRPr/>
            </a:lvl1pPr>
          </a:lstStyle>
          <a:p>
            <a:pPr>
              <a:defRPr/>
            </a:pPr>
            <a:r>
              <a:rPr lang="en-US">
                <a:solidFill>
                  <a:prstClr val="black"/>
                </a:solidFill>
              </a:rPr>
              <a:t>05/14/2012</a:t>
            </a:r>
          </a:p>
        </p:txBody>
      </p:sp>
    </p:spTree>
    <p:extLst>
      <p:ext uri="{BB962C8B-B14F-4D97-AF65-F5344CB8AC3E}">
        <p14:creationId xmlns:p14="http://schemas.microsoft.com/office/powerpoint/2010/main" val="23928904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
        <p:nvSpPr>
          <p:cNvPr id="6" name="Slide Number Placeholder 5"/>
          <p:cNvSpPr>
            <a:spLocks noGrp="1"/>
          </p:cNvSpPr>
          <p:nvPr>
            <p:ph type="sldNum" sz="quarter" idx="12"/>
          </p:nvPr>
        </p:nvSpPr>
        <p:spPr/>
        <p:txBody>
          <a:bodyPr/>
          <a:lstStyle/>
          <a:p>
            <a:fld id="{1E43DB2B-D07C-40D2-BEA2-CCF38BBF670E}" type="slidenum">
              <a:rPr lang="en-US" smtClean="0"/>
              <a:pPr/>
              <a:t>‹#›</a:t>
            </a:fld>
            <a:endParaRPr lang="en-US"/>
          </a:p>
        </p:txBody>
      </p:sp>
    </p:spTree>
    <p:extLst>
      <p:ext uri="{BB962C8B-B14F-4D97-AF65-F5344CB8AC3E}">
        <p14:creationId xmlns:p14="http://schemas.microsoft.com/office/powerpoint/2010/main" val="40421504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1E43DB2B-D07C-40D2-BEA2-CCF38BBF670E}" type="slidenum">
              <a:rPr lang="en-US" smtClean="0"/>
              <a:pPr/>
              <a:t>‹#›</a:t>
            </a:fld>
            <a:endParaRPr lang="en-US"/>
          </a:p>
        </p:txBody>
      </p:sp>
      <p:sp>
        <p:nvSpPr>
          <p:cNvPr id="7"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36171375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1E43DB2B-D07C-40D2-BEA2-CCF38BBF670E}" type="slidenum">
              <a:rPr lang="en-US" smtClean="0"/>
              <a:pPr/>
              <a:t>‹#›</a:t>
            </a:fld>
            <a:endParaRPr lang="en-US"/>
          </a:p>
        </p:txBody>
      </p:sp>
      <p:sp>
        <p:nvSpPr>
          <p:cNvPr id="8"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40689858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1E43DB2B-D07C-40D2-BEA2-CCF38BBF670E}" type="slidenum">
              <a:rPr lang="en-US" smtClean="0"/>
              <a:pPr/>
              <a:t>‹#›</a:t>
            </a:fld>
            <a:endParaRPr lang="en-US"/>
          </a:p>
        </p:txBody>
      </p:sp>
      <p:sp>
        <p:nvSpPr>
          <p:cNvPr id="10"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40843431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1E43DB2B-D07C-40D2-BEA2-CCF38BBF670E}" type="slidenum">
              <a:rPr lang="en-US" smtClean="0"/>
              <a:pPr/>
              <a:t>‹#›</a:t>
            </a:fld>
            <a:endParaRPr lang="en-US"/>
          </a:p>
        </p:txBody>
      </p:sp>
      <p:sp>
        <p:nvSpPr>
          <p:cNvPr id="6"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2179419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E43DB2B-D07C-40D2-BEA2-CCF38BBF670E}" type="slidenum">
              <a:rPr lang="en-US" smtClean="0"/>
              <a:pPr/>
              <a:t>‹#›</a:t>
            </a:fld>
            <a:endParaRPr lang="en-US"/>
          </a:p>
        </p:txBody>
      </p:sp>
      <p:sp>
        <p:nvSpPr>
          <p:cNvPr id="5"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189889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E43DB2B-D07C-40D2-BEA2-CCF38BBF670E}"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1E43DB2B-D07C-40D2-BEA2-CCF38BBF670E}"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4"/>
          <p:cNvSpPr>
            <a:spLocks noGrp="1"/>
          </p:cNvSpPr>
          <p:nvPr>
            <p:ph type="ftr" sz="quarter" idx="11"/>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6481191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1E43DB2B-D07C-40D2-BEA2-CCF38BBF670E}" type="slidenum">
              <a:rPr lang="en-US" smtClean="0"/>
              <a:pPr/>
              <a:t>‹#›</a:t>
            </a:fld>
            <a:endParaRPr lang="en-US"/>
          </a:p>
        </p:txBody>
      </p:sp>
      <p:sp>
        <p:nvSpPr>
          <p:cNvPr id="7" name="Footer Placeholder 4"/>
          <p:cNvSpPr>
            <a:spLocks noGrp="1"/>
          </p:cNvSpPr>
          <p:nvPr>
            <p:ph type="ftr" sz="quarter" idx="12"/>
          </p:nvPr>
        </p:nvSpPr>
        <p:spPr>
          <a:xfrm rot="16200000">
            <a:off x="6215310" y="2677160"/>
            <a:ext cx="5110481" cy="365760"/>
          </a:xfrm>
        </p:spPr>
        <p:txBody>
          <a:bodyPr/>
          <a:lstStyle>
            <a:lvl1pPr>
              <a:defRPr/>
            </a:lvl1pPr>
          </a:lstStyle>
          <a:p>
            <a:r>
              <a:rPr lang="en-US" dirty="0" smtClean="0">
                <a:solidFill>
                  <a:srgbClr val="EEECE1"/>
                </a:solidFill>
              </a:rPr>
              <a:t>Prioritizing Pedestrian Safety in Montgomery County</a:t>
            </a:r>
            <a:endParaRPr lang="en-US" dirty="0">
              <a:solidFill>
                <a:srgbClr val="EEECE1"/>
              </a:solidFill>
            </a:endParaRPr>
          </a:p>
        </p:txBody>
      </p:sp>
    </p:spTree>
    <p:extLst>
      <p:ext uri="{BB962C8B-B14F-4D97-AF65-F5344CB8AC3E}">
        <p14:creationId xmlns:p14="http://schemas.microsoft.com/office/powerpoint/2010/main" val="7330631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57188"/>
            <a:ext cx="82296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3875" y="1209675"/>
            <a:ext cx="8077200" cy="1931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875" y="3294063"/>
            <a:ext cx="8077200" cy="1931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1"/>
          <p:cNvSpPr>
            <a:spLocks noGrp="1" noChangeArrowheads="1"/>
          </p:cNvSpPr>
          <p:nvPr>
            <p:ph type="sldNum" sz="quarter" idx="10"/>
          </p:nvPr>
        </p:nvSpPr>
        <p:spPr>
          <a:ln/>
        </p:spPr>
        <p:txBody>
          <a:bodyPr/>
          <a:lstStyle>
            <a:lvl1pPr>
              <a:defRPr/>
            </a:lvl1pPr>
          </a:lstStyle>
          <a:p>
            <a:pPr>
              <a:defRPr/>
            </a:pPr>
            <a:fld id="{9C150D46-C7CD-4FC3-8927-F319E10486C5}" type="slidenum">
              <a:rPr lang="en-US"/>
              <a:pPr>
                <a:defRPr/>
              </a:pPr>
              <a:t>‹#›</a:t>
            </a:fld>
            <a:endParaRPr lang="en-US"/>
          </a:p>
        </p:txBody>
      </p:sp>
      <p:sp>
        <p:nvSpPr>
          <p:cNvPr id="6" name="Rectangle 45"/>
          <p:cNvSpPr>
            <a:spLocks noGrp="1" noChangeArrowheads="1"/>
          </p:cNvSpPr>
          <p:nvPr>
            <p:ph type="ftr" sz="quarter" idx="11"/>
          </p:nvPr>
        </p:nvSpPr>
        <p:spPr>
          <a:ln/>
        </p:spPr>
        <p:txBody>
          <a:bodyPr/>
          <a:lstStyle>
            <a:lvl1pPr>
              <a:defRPr/>
            </a:lvl1pPr>
          </a:lstStyle>
          <a:p>
            <a:pPr>
              <a:defRPr/>
            </a:pPr>
            <a:r>
              <a:rPr lang="en-US">
                <a:solidFill>
                  <a:srgbClr val="EEECE1"/>
                </a:solidFill>
              </a:rPr>
              <a:t>Pedestrian Safety #9</a:t>
            </a:r>
          </a:p>
        </p:txBody>
      </p:sp>
      <p:sp>
        <p:nvSpPr>
          <p:cNvPr id="7" name="Rectangle 25"/>
          <p:cNvSpPr>
            <a:spLocks noGrp="1" noChangeArrowheads="1"/>
          </p:cNvSpPr>
          <p:nvPr>
            <p:ph type="dt" sz="half" idx="12"/>
          </p:nvPr>
        </p:nvSpPr>
        <p:spPr>
          <a:xfrm>
            <a:off x="6153150" y="6381750"/>
            <a:ext cx="2133600" cy="476250"/>
          </a:xfrm>
          <a:prstGeom prst="rect">
            <a:avLst/>
          </a:prstGeom>
          <a:ln/>
        </p:spPr>
        <p:txBody>
          <a:bodyPr/>
          <a:lstStyle>
            <a:lvl1pPr>
              <a:defRPr/>
            </a:lvl1pPr>
          </a:lstStyle>
          <a:p>
            <a:pPr>
              <a:defRPr/>
            </a:pPr>
            <a:r>
              <a:rPr lang="en-US">
                <a:solidFill>
                  <a:prstClr val="black"/>
                </a:solidFill>
              </a:rPr>
              <a:t>05/14/2012</a:t>
            </a:r>
          </a:p>
        </p:txBody>
      </p:sp>
    </p:spTree>
    <p:extLst>
      <p:ext uri="{BB962C8B-B14F-4D97-AF65-F5344CB8AC3E}">
        <p14:creationId xmlns:p14="http://schemas.microsoft.com/office/powerpoint/2010/main" val="2123247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1E43DB2B-D07C-40D2-BEA2-CCF38BBF670E}" type="slidenum">
              <a:rPr lang="en-US" smtClean="0"/>
              <a:t>‹#›</a:t>
            </a:fld>
            <a:endParaRPr lang="en-US"/>
          </a:p>
        </p:txBody>
      </p:sp>
      <p:sp>
        <p:nvSpPr>
          <p:cNvPr id="8"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B9C0904B-25FE-4695-92F1-F6973EF611DB}" type="slidenum">
              <a:rPr lang="en-US"/>
              <a:pPr>
                <a:defRPr/>
              </a:pPr>
              <a:t>‹#›</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solidFill>
                  <a:srgbClr val="EEECE1"/>
                </a:solidFill>
              </a:rPr>
              <a:t>Pedestrian and Bicycle Safety Program Review – County Council</a:t>
            </a:r>
          </a:p>
        </p:txBody>
      </p:sp>
    </p:spTree>
    <p:extLst>
      <p:ext uri="{BB962C8B-B14F-4D97-AF65-F5344CB8AC3E}">
        <p14:creationId xmlns:p14="http://schemas.microsoft.com/office/powerpoint/2010/main" val="37869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2.png"/><Relationship Id="rId5" Type="http://schemas.openxmlformats.org/officeDocument/2006/relationships/slideLayout" Target="../slideLayouts/slideLayout22.xml"/><Relationship Id="rId10" Type="http://schemas.openxmlformats.org/officeDocument/2006/relationships/theme" Target="../theme/theme3.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image" Target="../media/image2.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4.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2.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2.png"/><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microsoft.com/office/2007/relationships/hdphoto" Target="../media/hdphoto1.wdp"/><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2.png"/><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microsoft.com/office/2007/relationships/hdphoto" Target="../media/hdphoto1.wdp"/><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image" Target="../media/image2.png"/><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E43DB2B-D07C-40D2-BEA2-CCF38BBF670E}" type="slidenum">
              <a:rPr lang="en-US" smtClean="0"/>
              <a:t>‹#›</a:t>
            </a:fld>
            <a:endParaRPr lang="en-US"/>
          </a:p>
        </p:txBody>
      </p:sp>
      <p:sp>
        <p:nvSpPr>
          <p:cNvPr id="5"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Pedestrian and Bicycle Safety Program Review – County Council</a:t>
            </a:r>
            <a:endParaRPr lang="en-US" dirty="0"/>
          </a:p>
        </p:txBody>
      </p:sp>
      <p:pic>
        <p:nvPicPr>
          <p:cNvPr id="9" name="Picture 8"/>
          <p:cNvPicPr>
            <a:picLocks noChangeAspect="1"/>
          </p:cNvPicPr>
          <p:nvPr userDrawn="1"/>
        </p:nvPicPr>
        <p:blipFill>
          <a:blip r:embed="rId10" cstate="print">
            <a:extLst>
              <a:ext uri="{BEBA8EAE-BF5A-486C-A8C5-ECC9F3942E4B}">
                <a14:imgProps xmlns:a14="http://schemas.microsoft.com/office/drawing/2010/main">
                  <a14:imgLayer r:embed="rId11">
                    <a14:imgEffect>
                      <a14:brightnessContrast bright="-18000" contrast="32000"/>
                    </a14:imgEffect>
                  </a14:imgLayer>
                </a14:imgProps>
              </a:ext>
              <a:ext uri="{28A0092B-C50C-407E-A947-70E740481C1C}">
                <a14:useLocalDpi xmlns:a14="http://schemas.microsoft.com/office/drawing/2010/main" val="0"/>
              </a:ex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0F15BCF5-C392-4BA0-A496-472318878B0A}" type="slidenum">
              <a:rPr lang="en-US"/>
              <a:pPr>
                <a:defRPr/>
              </a:pPr>
              <a:t>‹#›</a:t>
            </a:fld>
            <a:endParaRPr lang="en-US"/>
          </a:p>
        </p:txBody>
      </p:sp>
      <p:sp>
        <p:nvSpPr>
          <p:cNvPr id="5" name="Footer Placeholder 4"/>
          <p:cNvSpPr>
            <a:spLocks noGrp="1"/>
          </p:cNvSpPr>
          <p:nvPr>
            <p:ph type="ftr" sz="quarter" idx="3"/>
          </p:nvPr>
        </p:nvSpPr>
        <p:spPr>
          <a:xfrm rot="16200000">
            <a:off x="6065838" y="2598737"/>
            <a:ext cx="5410200" cy="365125"/>
          </a:xfrm>
          <a:prstGeom prst="rect">
            <a:avLst/>
          </a:prstGeom>
        </p:spPr>
        <p:txBody>
          <a:bodyPr vert="horz" lIns="91440" tIns="45720" rIns="91440" bIns="45720" rtlCol="0" anchor="ctr"/>
          <a:lstStyle>
            <a:lvl1pPr algn="l" fontAlgn="auto">
              <a:spcBef>
                <a:spcPts val="0"/>
              </a:spcBef>
              <a:spcAft>
                <a:spcPts val="0"/>
              </a:spcAft>
              <a:defRPr sz="1600" dirty="0" smtClean="0">
                <a:solidFill>
                  <a:schemeClr val="bg2"/>
                </a:solidFill>
                <a:latin typeface="+mn-lt"/>
                <a:cs typeface="+mn-cs"/>
              </a:defRPr>
            </a:lvl1pPr>
          </a:lstStyle>
          <a:p>
            <a:pPr>
              <a:defRPr/>
            </a:pPr>
            <a:r>
              <a:rPr lang="en-US">
                <a:solidFill>
                  <a:srgbClr val="EEECE1"/>
                </a:solidFill>
              </a:rPr>
              <a:t>Pedestrian and Bicycle Safety Program Review – County Council</a:t>
            </a:r>
          </a:p>
        </p:txBody>
      </p:sp>
      <p:pic>
        <p:nvPicPr>
          <p:cNvPr id="9" name="Picture 8"/>
          <p:cNvPicPr>
            <a:picLocks noChangeAspect="1"/>
          </p:cNvPicPr>
          <p:nvPr userDrawn="1"/>
        </p:nvPicPr>
        <p:blipFill>
          <a:blip r:embed="rId11" cstate="prin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195008992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9BBB59"/>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064A2"/>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4BACC6"/>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0F15BCF5-C392-4BA0-A496-472318878B0A}" type="slidenum">
              <a:rPr lang="en-US"/>
              <a:pPr>
                <a:defRPr/>
              </a:pPr>
              <a:t>‹#›</a:t>
            </a:fld>
            <a:endParaRPr lang="en-US"/>
          </a:p>
        </p:txBody>
      </p:sp>
      <p:sp>
        <p:nvSpPr>
          <p:cNvPr id="5" name="Footer Placeholder 4"/>
          <p:cNvSpPr>
            <a:spLocks noGrp="1"/>
          </p:cNvSpPr>
          <p:nvPr>
            <p:ph type="ftr" sz="quarter" idx="3"/>
          </p:nvPr>
        </p:nvSpPr>
        <p:spPr>
          <a:xfrm rot="16200000">
            <a:off x="6065838" y="2598737"/>
            <a:ext cx="5410200" cy="365125"/>
          </a:xfrm>
          <a:prstGeom prst="rect">
            <a:avLst/>
          </a:prstGeom>
        </p:spPr>
        <p:txBody>
          <a:bodyPr vert="horz" lIns="91440" tIns="45720" rIns="91440" bIns="45720" rtlCol="0" anchor="ctr"/>
          <a:lstStyle>
            <a:lvl1pPr algn="l" fontAlgn="auto">
              <a:spcBef>
                <a:spcPts val="0"/>
              </a:spcBef>
              <a:spcAft>
                <a:spcPts val="0"/>
              </a:spcAft>
              <a:defRPr sz="1600" dirty="0" smtClean="0">
                <a:solidFill>
                  <a:schemeClr val="bg2"/>
                </a:solidFill>
                <a:latin typeface="+mn-lt"/>
                <a:cs typeface="+mn-cs"/>
              </a:defRPr>
            </a:lvl1pPr>
          </a:lstStyle>
          <a:p>
            <a:pPr>
              <a:defRPr/>
            </a:pPr>
            <a:r>
              <a:rPr lang="en-US">
                <a:solidFill>
                  <a:srgbClr val="EEECE1"/>
                </a:solidFill>
              </a:rPr>
              <a:t>Pedestrian and Bicycle Safety Program Review – County Council</a:t>
            </a:r>
          </a:p>
        </p:txBody>
      </p:sp>
      <p:pic>
        <p:nvPicPr>
          <p:cNvPr id="9" name="Picture 8"/>
          <p:cNvPicPr>
            <a:picLocks noChangeAspect="1"/>
          </p:cNvPicPr>
          <p:nvPr userDrawn="1"/>
        </p:nvPicPr>
        <p:blipFill>
          <a:blip r:embed="rId11" cstate="prin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155128079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hdr="0" ftr="0" dt="0"/>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9BBB59"/>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064A2"/>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4BACC6"/>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2150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cs typeface="+mn-cs"/>
              </a:defRPr>
            </a:lvl1pPr>
          </a:lstStyle>
          <a:p>
            <a:pPr>
              <a:defRPr/>
            </a:pPr>
            <a:fld id="{B607F86B-4F30-4957-9CC4-AB0D6657DD30}" type="slidenum">
              <a:rPr lang="en-US"/>
              <a:pPr>
                <a:defRPr/>
              </a:pPr>
              <a:t>‹#›</a:t>
            </a:fld>
            <a:endParaRPr lang="en-US"/>
          </a:p>
        </p:txBody>
      </p:sp>
      <p:sp>
        <p:nvSpPr>
          <p:cNvPr id="5" name="Footer Placeholder 4"/>
          <p:cNvSpPr>
            <a:spLocks noGrp="1"/>
          </p:cNvSpPr>
          <p:nvPr>
            <p:ph type="ftr" sz="quarter" idx="3"/>
          </p:nvPr>
        </p:nvSpPr>
        <p:spPr>
          <a:xfrm rot="16200000">
            <a:off x="6065838" y="2598737"/>
            <a:ext cx="5410200" cy="365125"/>
          </a:xfrm>
          <a:prstGeom prst="rect">
            <a:avLst/>
          </a:prstGeom>
        </p:spPr>
        <p:txBody>
          <a:bodyPr vert="horz" lIns="91440" tIns="45720" rIns="91440" bIns="45720" rtlCol="0" anchor="ctr"/>
          <a:lstStyle>
            <a:lvl1pPr algn="l" fontAlgn="auto">
              <a:spcBef>
                <a:spcPts val="0"/>
              </a:spcBef>
              <a:spcAft>
                <a:spcPts val="0"/>
              </a:spcAft>
              <a:defRPr sz="1600">
                <a:solidFill>
                  <a:srgbClr val="EEECE1"/>
                </a:solidFill>
                <a:latin typeface="+mn-lt"/>
                <a:cs typeface="+mn-cs"/>
              </a:defRPr>
            </a:lvl1pPr>
          </a:lstStyle>
          <a:p>
            <a:pPr>
              <a:defRPr/>
            </a:pPr>
            <a:r>
              <a:rPr lang="en-US"/>
              <a:t>Pedestrian and Bicycle Safety Program Review – County Council</a:t>
            </a:r>
          </a:p>
        </p:txBody>
      </p:sp>
      <p:pic>
        <p:nvPicPr>
          <p:cNvPr id="9" name="Picture 8"/>
          <p:cNvPicPr>
            <a:picLocks noChangeAspect="1"/>
          </p:cNvPicPr>
          <p:nvPr userDrawn="1"/>
        </p:nvPicPr>
        <p:blipFill>
          <a:blip r:embed="rId12" cstate="prin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142100819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hdr="0" ftr="0" dt="0"/>
  <p:txStyles>
    <p:titleStyle>
      <a:lvl1pPr algn="l" rtl="0" eaLnBrk="0" fontAlgn="base" hangingPunct="0">
        <a:spcBef>
          <a:spcPct val="0"/>
        </a:spcBef>
        <a:spcAft>
          <a:spcPct val="0"/>
        </a:spcAft>
        <a:defRPr sz="4600" kern="1200" spc="-100">
          <a:solidFill>
            <a:schemeClr val="tx2"/>
          </a:solidFill>
          <a:latin typeface="+mj-lt"/>
          <a:ea typeface="+mj-ea"/>
          <a:cs typeface="+mj-cs"/>
        </a:defRPr>
      </a:lvl1pPr>
      <a:lvl2pPr algn="l" rtl="0" eaLnBrk="0" fontAlgn="base" hangingPunct="0">
        <a:spcBef>
          <a:spcPct val="0"/>
        </a:spcBef>
        <a:spcAft>
          <a:spcPct val="0"/>
        </a:spcAft>
        <a:defRPr sz="4600">
          <a:solidFill>
            <a:schemeClr val="tx2"/>
          </a:solidFill>
          <a:latin typeface="Cambria" pitchFamily="18" charset="0"/>
        </a:defRPr>
      </a:lvl2pPr>
      <a:lvl3pPr algn="l" rtl="0" eaLnBrk="0" fontAlgn="base" hangingPunct="0">
        <a:spcBef>
          <a:spcPct val="0"/>
        </a:spcBef>
        <a:spcAft>
          <a:spcPct val="0"/>
        </a:spcAft>
        <a:defRPr sz="4600">
          <a:solidFill>
            <a:schemeClr val="tx2"/>
          </a:solidFill>
          <a:latin typeface="Cambria" pitchFamily="18" charset="0"/>
        </a:defRPr>
      </a:lvl3pPr>
      <a:lvl4pPr algn="l" rtl="0" eaLnBrk="0" fontAlgn="base" hangingPunct="0">
        <a:spcBef>
          <a:spcPct val="0"/>
        </a:spcBef>
        <a:spcAft>
          <a:spcPct val="0"/>
        </a:spcAft>
        <a:defRPr sz="4600">
          <a:solidFill>
            <a:schemeClr val="tx2"/>
          </a:solidFill>
          <a:latin typeface="Cambria" pitchFamily="18" charset="0"/>
        </a:defRPr>
      </a:lvl4pPr>
      <a:lvl5pPr algn="l" rtl="0" eaLnBrk="0" fontAlgn="base" hangingPunct="0">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9BBB59"/>
        </a:buClr>
        <a:buFont typeface="Arial" charset="0"/>
        <a:buChar char="•"/>
        <a:defRPr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8064A2"/>
        </a:buClr>
        <a:buFont typeface="Arial" charset="0"/>
        <a:buChar char="•"/>
        <a:defRPr sz="1600"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4BACC6"/>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0F15BCF5-C392-4BA0-A496-472318878B0A}" type="slidenum">
              <a:rPr lang="en-US"/>
              <a:pPr>
                <a:defRPr/>
              </a:pPr>
              <a:t>‹#›</a:t>
            </a:fld>
            <a:endParaRPr lang="en-US"/>
          </a:p>
        </p:txBody>
      </p:sp>
      <p:sp>
        <p:nvSpPr>
          <p:cNvPr id="5" name="Footer Placeholder 4"/>
          <p:cNvSpPr>
            <a:spLocks noGrp="1"/>
          </p:cNvSpPr>
          <p:nvPr>
            <p:ph type="ftr" sz="quarter" idx="3"/>
          </p:nvPr>
        </p:nvSpPr>
        <p:spPr>
          <a:xfrm rot="16200000">
            <a:off x="6065838" y="2598737"/>
            <a:ext cx="5410200" cy="365125"/>
          </a:xfrm>
          <a:prstGeom prst="rect">
            <a:avLst/>
          </a:prstGeom>
        </p:spPr>
        <p:txBody>
          <a:bodyPr vert="horz" lIns="91440" tIns="45720" rIns="91440" bIns="45720" rtlCol="0" anchor="ctr"/>
          <a:lstStyle>
            <a:lvl1pPr algn="l" fontAlgn="auto">
              <a:spcBef>
                <a:spcPts val="0"/>
              </a:spcBef>
              <a:spcAft>
                <a:spcPts val="0"/>
              </a:spcAft>
              <a:defRPr sz="1600" dirty="0" smtClean="0">
                <a:solidFill>
                  <a:schemeClr val="bg2"/>
                </a:solidFill>
                <a:latin typeface="+mn-lt"/>
                <a:cs typeface="+mn-cs"/>
              </a:defRPr>
            </a:lvl1pPr>
          </a:lstStyle>
          <a:p>
            <a:pPr>
              <a:defRPr/>
            </a:pPr>
            <a:r>
              <a:rPr lang="en-US">
                <a:solidFill>
                  <a:srgbClr val="EEECE1"/>
                </a:solidFill>
              </a:rPr>
              <a:t>Pedestrian and Bicycle Safety Program Review – County Council</a:t>
            </a:r>
          </a:p>
        </p:txBody>
      </p:sp>
      <p:pic>
        <p:nvPicPr>
          <p:cNvPr id="9" name="Picture 8"/>
          <p:cNvPicPr>
            <a:picLocks noChangeAspect="1"/>
          </p:cNvPicPr>
          <p:nvPr userDrawn="1"/>
        </p:nvPicPr>
        <p:blipFill>
          <a:blip r:embed="rId11" cstate="prin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260355758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hdr="0" ftr="0" dt="0"/>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9BBB59"/>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064A2"/>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4BACC6"/>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1027" name="Text Placeholder 2"/>
          <p:cNvSpPr>
            <a:spLocks noGrp="1"/>
          </p:cNvSpPr>
          <p:nvPr>
            <p:ph type="body" idx="1"/>
          </p:nvPr>
        </p:nvSpPr>
        <p:spPr bwMode="auto">
          <a:xfrm>
            <a:off x="457200" y="1600200"/>
            <a:ext cx="7620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Slide Number Placeholder 5"/>
          <p:cNvSpPr>
            <a:spLocks noGrp="1"/>
          </p:cNvSpPr>
          <p:nvPr>
            <p:ph type="sldNum" sz="quarter" idx="4"/>
          </p:nvPr>
        </p:nvSpPr>
        <p:spPr>
          <a:xfrm>
            <a:off x="8531225" y="5648325"/>
            <a:ext cx="549275"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smtClean="0">
                <a:solidFill>
                  <a:srgbClr val="FFFFFF"/>
                </a:solidFill>
                <a:latin typeface="+mn-lt"/>
                <a:cs typeface="+mn-cs"/>
              </a:defRPr>
            </a:lvl1pPr>
          </a:lstStyle>
          <a:p>
            <a:pPr>
              <a:defRPr/>
            </a:pPr>
            <a:fld id="{0F15BCF5-C392-4BA0-A496-472318878B0A}" type="slidenum">
              <a:rPr lang="en-US"/>
              <a:pPr>
                <a:defRPr/>
              </a:pPr>
              <a:t>‹#›</a:t>
            </a:fld>
            <a:endParaRPr lang="en-US"/>
          </a:p>
        </p:txBody>
      </p:sp>
      <p:sp>
        <p:nvSpPr>
          <p:cNvPr id="5" name="Footer Placeholder 4"/>
          <p:cNvSpPr>
            <a:spLocks noGrp="1"/>
          </p:cNvSpPr>
          <p:nvPr>
            <p:ph type="ftr" sz="quarter" idx="3"/>
          </p:nvPr>
        </p:nvSpPr>
        <p:spPr>
          <a:xfrm rot="16200000">
            <a:off x="6065838" y="2598737"/>
            <a:ext cx="5410200" cy="365125"/>
          </a:xfrm>
          <a:prstGeom prst="rect">
            <a:avLst/>
          </a:prstGeom>
        </p:spPr>
        <p:txBody>
          <a:bodyPr vert="horz" lIns="91440" tIns="45720" rIns="91440" bIns="45720" rtlCol="0" anchor="ctr"/>
          <a:lstStyle>
            <a:lvl1pPr algn="l" fontAlgn="auto">
              <a:spcBef>
                <a:spcPts val="0"/>
              </a:spcBef>
              <a:spcAft>
                <a:spcPts val="0"/>
              </a:spcAft>
              <a:defRPr sz="1600" dirty="0" smtClean="0">
                <a:solidFill>
                  <a:schemeClr val="bg2"/>
                </a:solidFill>
                <a:latin typeface="+mn-lt"/>
                <a:cs typeface="+mn-cs"/>
              </a:defRPr>
            </a:lvl1pPr>
          </a:lstStyle>
          <a:p>
            <a:pPr>
              <a:defRPr/>
            </a:pPr>
            <a:r>
              <a:rPr lang="en-US">
                <a:solidFill>
                  <a:srgbClr val="EEECE1"/>
                </a:solidFill>
              </a:rPr>
              <a:t>Pedestrian and Bicycle Safety Program Review – County Council</a:t>
            </a:r>
          </a:p>
        </p:txBody>
      </p:sp>
      <p:pic>
        <p:nvPicPr>
          <p:cNvPr id="9" name="Picture 8"/>
          <p:cNvPicPr>
            <a:picLocks noChangeAspect="1"/>
          </p:cNvPicPr>
          <p:nvPr userDrawn="1"/>
        </p:nvPicPr>
        <p:blipFill>
          <a:blip r:embed="rId11" cstate="prin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1561649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hf hdr="0" ftr="0" dt="0"/>
  <p:txStyles>
    <p:titleStyle>
      <a:lvl1pPr algn="l" rtl="0" fontAlgn="base">
        <a:spcBef>
          <a:spcPct val="0"/>
        </a:spcBef>
        <a:spcAft>
          <a:spcPct val="0"/>
        </a:spcAft>
        <a:defRPr sz="4600" kern="1200" spc="-100">
          <a:solidFill>
            <a:schemeClr val="tx2"/>
          </a:solidFill>
          <a:latin typeface="+mj-lt"/>
          <a:ea typeface="+mj-ea"/>
          <a:cs typeface="+mj-cs"/>
        </a:defRPr>
      </a:lvl1pPr>
      <a:lvl2pPr algn="l" rtl="0" fontAlgn="base">
        <a:spcBef>
          <a:spcPct val="0"/>
        </a:spcBef>
        <a:spcAft>
          <a:spcPct val="0"/>
        </a:spcAft>
        <a:defRPr sz="4600">
          <a:solidFill>
            <a:schemeClr val="tx2"/>
          </a:solidFill>
          <a:latin typeface="Cambria" pitchFamily="18" charset="0"/>
        </a:defRPr>
      </a:lvl2pPr>
      <a:lvl3pPr algn="l" rtl="0" fontAlgn="base">
        <a:spcBef>
          <a:spcPct val="0"/>
        </a:spcBef>
        <a:spcAft>
          <a:spcPct val="0"/>
        </a:spcAft>
        <a:defRPr sz="4600">
          <a:solidFill>
            <a:schemeClr val="tx2"/>
          </a:solidFill>
          <a:latin typeface="Cambria" pitchFamily="18" charset="0"/>
        </a:defRPr>
      </a:lvl3pPr>
      <a:lvl4pPr algn="l" rtl="0" fontAlgn="base">
        <a:spcBef>
          <a:spcPct val="0"/>
        </a:spcBef>
        <a:spcAft>
          <a:spcPct val="0"/>
        </a:spcAft>
        <a:defRPr sz="4600">
          <a:solidFill>
            <a:schemeClr val="tx2"/>
          </a:solidFill>
          <a:latin typeface="Cambria" pitchFamily="18" charset="0"/>
        </a:defRPr>
      </a:lvl4pPr>
      <a:lvl5pPr algn="l" rtl="0" fontAlgn="base">
        <a:spcBef>
          <a:spcPct val="0"/>
        </a:spcBef>
        <a:spcAft>
          <a:spcPct val="0"/>
        </a:spcAft>
        <a:defRPr sz="4600">
          <a:solidFill>
            <a:schemeClr val="tx2"/>
          </a:solidFill>
          <a:latin typeface="Cambria" pitchFamily="18" charset="0"/>
        </a:defRPr>
      </a:lvl5pPr>
      <a:lvl6pPr marL="457200" algn="l" rtl="0" fontAlgn="base">
        <a:spcBef>
          <a:spcPct val="0"/>
        </a:spcBef>
        <a:spcAft>
          <a:spcPct val="0"/>
        </a:spcAft>
        <a:defRPr sz="4600">
          <a:solidFill>
            <a:schemeClr val="tx2"/>
          </a:solidFill>
          <a:latin typeface="Cambria" pitchFamily="18" charset="0"/>
        </a:defRPr>
      </a:lvl6pPr>
      <a:lvl7pPr marL="914400" algn="l" rtl="0" fontAlgn="base">
        <a:spcBef>
          <a:spcPct val="0"/>
        </a:spcBef>
        <a:spcAft>
          <a:spcPct val="0"/>
        </a:spcAft>
        <a:defRPr sz="4600">
          <a:solidFill>
            <a:schemeClr val="tx2"/>
          </a:solidFill>
          <a:latin typeface="Cambria" pitchFamily="18" charset="0"/>
        </a:defRPr>
      </a:lvl7pPr>
      <a:lvl8pPr marL="1371600" algn="l" rtl="0" fontAlgn="base">
        <a:spcBef>
          <a:spcPct val="0"/>
        </a:spcBef>
        <a:spcAft>
          <a:spcPct val="0"/>
        </a:spcAft>
        <a:defRPr sz="4600">
          <a:solidFill>
            <a:schemeClr val="tx2"/>
          </a:solidFill>
          <a:latin typeface="Cambria" pitchFamily="18" charset="0"/>
        </a:defRPr>
      </a:lvl8pPr>
      <a:lvl9pPr marL="1828800" algn="l" rtl="0" fontAlgn="base">
        <a:spcBef>
          <a:spcPct val="0"/>
        </a:spcBef>
        <a:spcAft>
          <a:spcPct val="0"/>
        </a:spcAft>
        <a:defRPr sz="4600">
          <a:solidFill>
            <a:schemeClr val="tx2"/>
          </a:solidFill>
          <a:latin typeface="Cambria" pitchFamily="18" charset="0"/>
        </a:defRPr>
      </a:lvl9pPr>
    </p:titleStyle>
    <p:bodyStyle>
      <a:lvl1pPr marL="342900" indent="-228600" algn="l" rtl="0" fontAlgn="base">
        <a:spcBef>
          <a:spcPct val="20000"/>
        </a:spcBef>
        <a:spcAft>
          <a:spcPct val="0"/>
        </a:spcAft>
        <a:buClr>
          <a:schemeClr val="accent1"/>
        </a:buClr>
        <a:buFont typeface="Arial" charset="0"/>
        <a:buChar char="•"/>
        <a:defRPr sz="2200" kern="1200">
          <a:solidFill>
            <a:schemeClr val="tx1"/>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1"/>
          </a:solidFill>
          <a:latin typeface="+mn-lt"/>
          <a:ea typeface="+mn-ea"/>
          <a:cs typeface="+mn-cs"/>
        </a:defRPr>
      </a:lvl2pPr>
      <a:lvl3pPr marL="1004888" indent="-228600" algn="l" rtl="0" fontAlgn="base">
        <a:spcBef>
          <a:spcPct val="20000"/>
        </a:spcBef>
        <a:spcAft>
          <a:spcPct val="0"/>
        </a:spcAft>
        <a:buClr>
          <a:srgbClr val="9BBB59"/>
        </a:buClr>
        <a:buFont typeface="Arial" charset="0"/>
        <a:buChar char="•"/>
        <a:defRPr kern="1200">
          <a:solidFill>
            <a:schemeClr val="tx1"/>
          </a:solidFill>
          <a:latin typeface="+mn-lt"/>
          <a:ea typeface="+mn-ea"/>
          <a:cs typeface="+mn-cs"/>
        </a:defRPr>
      </a:lvl3pPr>
      <a:lvl4pPr marL="1279525" indent="-228600" algn="l" rtl="0" fontAlgn="base">
        <a:spcBef>
          <a:spcPct val="20000"/>
        </a:spcBef>
        <a:spcAft>
          <a:spcPct val="0"/>
        </a:spcAft>
        <a:buClr>
          <a:srgbClr val="8064A2"/>
        </a:buClr>
        <a:buFont typeface="Arial" charset="0"/>
        <a:buChar char="•"/>
        <a:defRPr sz="1600" kern="1200">
          <a:solidFill>
            <a:schemeClr val="tx1"/>
          </a:solidFill>
          <a:latin typeface="+mn-lt"/>
          <a:ea typeface="+mn-ea"/>
          <a:cs typeface="+mn-cs"/>
        </a:defRPr>
      </a:lvl4pPr>
      <a:lvl5pPr marL="1554163" indent="-228600" algn="l" rtl="0" fontAlgn="base">
        <a:spcBef>
          <a:spcPct val="20000"/>
        </a:spcBef>
        <a:spcAft>
          <a:spcPct val="0"/>
        </a:spcAft>
        <a:buClr>
          <a:srgbClr val="4BACC6"/>
        </a:buClr>
        <a:buFont typeface="Arial" charset="0"/>
        <a:buChar char="•"/>
        <a:defRPr sz="1400"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E43DB2B-D07C-40D2-BEA2-CCF38BBF670E}" type="slidenum">
              <a:rPr lang="en-US" smtClean="0"/>
              <a:pPr/>
              <a:t>‹#›</a:t>
            </a:fld>
            <a:endParaRPr lang="en-US"/>
          </a:p>
        </p:txBody>
      </p:sp>
      <p:sp>
        <p:nvSpPr>
          <p:cNvPr id="5" name="Footer Placeholder 4"/>
          <p:cNvSpPr>
            <a:spLocks noGrp="1"/>
          </p:cNvSpPr>
          <p:nvPr>
            <p:ph type="ftr" sz="quarter" idx="3"/>
          </p:nvPr>
        </p:nvSpPr>
        <p:spPr>
          <a:xfrm rot="16200000">
            <a:off x="6177210" y="2639060"/>
            <a:ext cx="518668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solidFill>
                  <a:srgbClr val="EEECE1"/>
                </a:solidFill>
              </a:rPr>
              <a:t>Prioritizing Pedestrian Safety in Montgomery County</a:t>
            </a:r>
            <a:endParaRPr lang="en-US" dirty="0">
              <a:solidFill>
                <a:srgbClr val="EEECE1"/>
              </a:solidFill>
            </a:endParaRPr>
          </a:p>
        </p:txBody>
      </p:sp>
      <p:pic>
        <p:nvPicPr>
          <p:cNvPr id="9" name="Picture 8"/>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8000" contrast="32000"/>
                    </a14:imgEffect>
                  </a14:imgLayer>
                </a14:imgProps>
              </a:ext>
              <a:ext uri="{28A0092B-C50C-407E-A947-70E740481C1C}">
                <a14:useLocalDpi xmlns:a14="http://schemas.microsoft.com/office/drawing/2010/main" val="0"/>
              </a:ex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308765474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E43DB2B-D07C-40D2-BEA2-CCF38BBF670E}" type="slidenum">
              <a:rPr lang="en-US" smtClean="0"/>
              <a:pPr/>
              <a:t>‹#›</a:t>
            </a:fld>
            <a:endParaRPr lang="en-US"/>
          </a:p>
        </p:txBody>
      </p:sp>
      <p:sp>
        <p:nvSpPr>
          <p:cNvPr id="5" name="Footer Placeholder 4"/>
          <p:cNvSpPr>
            <a:spLocks noGrp="1"/>
          </p:cNvSpPr>
          <p:nvPr>
            <p:ph type="ftr" sz="quarter" idx="3"/>
          </p:nvPr>
        </p:nvSpPr>
        <p:spPr>
          <a:xfrm rot="16200000">
            <a:off x="6177210" y="2639060"/>
            <a:ext cx="518668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solidFill>
                  <a:srgbClr val="EEECE1"/>
                </a:solidFill>
              </a:rPr>
              <a:t>Prioritizing Pedestrian Safety in Montgomery County</a:t>
            </a:r>
            <a:endParaRPr lang="en-US" dirty="0">
              <a:solidFill>
                <a:srgbClr val="EEECE1"/>
              </a:solidFill>
            </a:endParaRPr>
          </a:p>
        </p:txBody>
      </p:sp>
      <p:pic>
        <p:nvPicPr>
          <p:cNvPr id="9" name="Picture 8"/>
          <p:cNvPicPr>
            <a:picLocks noChangeAspect="1"/>
          </p:cNvPicPr>
          <p:nvPr userDrawn="1"/>
        </p:nvPicPr>
        <p:blipFill>
          <a:blip r:embed="rId11" cstate="print">
            <a:extLst>
              <a:ext uri="{BEBA8EAE-BF5A-486C-A8C5-ECC9F3942E4B}">
                <a14:imgProps xmlns:a14="http://schemas.microsoft.com/office/drawing/2010/main">
                  <a14:imgLayer r:embed="rId12">
                    <a14:imgEffect>
                      <a14:brightnessContrast bright="-18000" contrast="32000"/>
                    </a14:imgEffect>
                  </a14:imgLayer>
                </a14:imgProps>
              </a:ext>
              <a:ext uri="{28A0092B-C50C-407E-A947-70E740481C1C}">
                <a14:useLocalDpi xmlns:a14="http://schemas.microsoft.com/office/drawing/2010/main" val="0"/>
              </a:ext>
            </a:extLst>
          </a:blip>
          <a:stretch>
            <a:fillRect/>
          </a:stretch>
        </p:blipFill>
        <p:spPr>
          <a:xfrm>
            <a:off x="8458200" y="6172200"/>
            <a:ext cx="685800" cy="685799"/>
          </a:xfrm>
          <a:prstGeom prst="rect">
            <a:avLst/>
          </a:prstGeom>
          <a:gradFill>
            <a:gsLst>
              <a:gs pos="0">
                <a:schemeClr val="bg1">
                  <a:tint val="90000"/>
                </a:schemeClr>
              </a:gs>
              <a:gs pos="75000">
                <a:schemeClr val="bg1">
                  <a:shade val="100000"/>
                  <a:satMod val="115000"/>
                </a:schemeClr>
              </a:gs>
              <a:gs pos="100000">
                <a:schemeClr val="bg1">
                  <a:shade val="70000"/>
                  <a:satMod val="130000"/>
                </a:schemeClr>
              </a:gs>
            </a:gsLst>
            <a:path path="circle">
              <a:fillToRect l="20000" t="50000" r="100000" b="50000"/>
            </a:path>
          </a:gradFill>
        </p:spPr>
      </p:pic>
    </p:spTree>
    <p:extLst>
      <p:ext uri="{BB962C8B-B14F-4D97-AF65-F5344CB8AC3E}">
        <p14:creationId xmlns:p14="http://schemas.microsoft.com/office/powerpoint/2010/main" val="161713411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hf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6.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5.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jpeg"/><Relationship Id="rId1" Type="http://schemas.openxmlformats.org/officeDocument/2006/relationships/slideLayout" Target="../slideLayouts/slideLayout3.xml"/><Relationship Id="rId4" Type="http://schemas.openxmlformats.org/officeDocument/2006/relationships/image" Target="../media/image43.em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Jeff.Dunckel@montgomerycountymd.gov"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5400" dirty="0" smtClean="0"/>
              <a:t>Update on Pedestrian Safety Initiative</a:t>
            </a:r>
            <a:endParaRPr lang="en-US" sz="5400" dirty="0"/>
          </a:p>
        </p:txBody>
      </p:sp>
      <p:sp>
        <p:nvSpPr>
          <p:cNvPr id="3" name="Subtitle 2"/>
          <p:cNvSpPr>
            <a:spLocks noGrp="1"/>
          </p:cNvSpPr>
          <p:nvPr>
            <p:ph type="subTitle" idx="1"/>
          </p:nvPr>
        </p:nvSpPr>
        <p:spPr/>
        <p:txBody>
          <a:bodyPr>
            <a:normAutofit/>
          </a:bodyPr>
          <a:lstStyle/>
          <a:p>
            <a:r>
              <a:rPr lang="en-US" dirty="0" smtClean="0">
                <a:solidFill>
                  <a:schemeClr val="accent1"/>
                </a:solidFill>
              </a:rPr>
              <a:t>North Bethesda Transportation Management District</a:t>
            </a:r>
          </a:p>
          <a:p>
            <a:r>
              <a:rPr lang="en-US" dirty="0" smtClean="0">
                <a:solidFill>
                  <a:schemeClr val="accent1"/>
                </a:solidFill>
              </a:rPr>
              <a:t>January 29, 2014</a:t>
            </a:r>
            <a:endParaRPr lang="en-US" dirty="0">
              <a:solidFill>
                <a:schemeClr val="accent1"/>
              </a:solidFill>
            </a:endParaRPr>
          </a:p>
        </p:txBody>
      </p:sp>
    </p:spTree>
    <p:extLst>
      <p:ext uri="{BB962C8B-B14F-4D97-AF65-F5344CB8AC3E}">
        <p14:creationId xmlns:p14="http://schemas.microsoft.com/office/powerpoint/2010/main" val="12643243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a:xfrm>
            <a:off x="457200" y="304800"/>
            <a:ext cx="8229600" cy="609600"/>
          </a:xfrm>
        </p:spPr>
        <p:txBody>
          <a:bodyPr/>
          <a:lstStyle/>
          <a:p>
            <a:r>
              <a:rPr lang="en-US" sz="3600" dirty="0" smtClean="0"/>
              <a:t>Collisions in High Incidence Areas: Annual Trend</a:t>
            </a:r>
          </a:p>
        </p:txBody>
      </p:sp>
      <p:sp>
        <p:nvSpPr>
          <p:cNvPr id="133124" name="Text Box 396"/>
          <p:cNvSpPr txBox="1">
            <a:spLocks noChangeArrowheads="1"/>
          </p:cNvSpPr>
          <p:nvPr/>
        </p:nvSpPr>
        <p:spPr bwMode="auto">
          <a:xfrm>
            <a:off x="381000" y="5353951"/>
            <a:ext cx="7848599" cy="1200329"/>
          </a:xfrm>
          <a:prstGeom prst="rect">
            <a:avLst/>
          </a:prstGeom>
          <a:solidFill>
            <a:schemeClr val="tx2"/>
          </a:solidFill>
          <a:ln w="9525">
            <a:noFill/>
            <a:miter lim="800000"/>
            <a:headEnd/>
            <a:tailEnd/>
          </a:ln>
        </p:spPr>
        <p:txBody>
          <a:bodyPr wrap="square">
            <a:spAutoFit/>
          </a:bodyPr>
          <a:lstStyle/>
          <a:p>
            <a:pPr algn="ctr" fontAlgn="base">
              <a:spcBef>
                <a:spcPct val="0"/>
              </a:spcBef>
              <a:spcAft>
                <a:spcPct val="0"/>
              </a:spcAft>
            </a:pPr>
            <a:r>
              <a:rPr lang="en-US" dirty="0" smtClean="0">
                <a:solidFill>
                  <a:srgbClr val="FFFFFF"/>
                </a:solidFill>
                <a:latin typeface="Calibri" pitchFamily="34" charset="0"/>
              </a:rPr>
              <a:t>Since implementing pedestrian safety improvements,  pedestrian collisions in High Incidence Areas  have declined 43%.  Before  the Pedestrian Safety Initiative,  11% of all </a:t>
            </a:r>
            <a:r>
              <a:rPr lang="en-US" dirty="0">
                <a:solidFill>
                  <a:srgbClr val="FFFFFF"/>
                </a:solidFill>
                <a:latin typeface="Calibri" pitchFamily="34" charset="0"/>
              </a:rPr>
              <a:t>pedestrian </a:t>
            </a:r>
            <a:r>
              <a:rPr lang="en-US" dirty="0" smtClean="0">
                <a:solidFill>
                  <a:srgbClr val="FFFFFF"/>
                </a:solidFill>
                <a:latin typeface="Calibri" pitchFamily="34" charset="0"/>
              </a:rPr>
              <a:t>crashes occurred in High Incidence Areas, comprising less than   1% of the County’s roadways.</a:t>
            </a:r>
            <a:endParaRPr lang="en-US" dirty="0">
              <a:solidFill>
                <a:srgbClr val="FFFFFF"/>
              </a:solidFill>
              <a:latin typeface="Calibri" pitchFamily="34" charset="0"/>
            </a:endParaRPr>
          </a:p>
        </p:txBody>
      </p:sp>
      <p:graphicFrame>
        <p:nvGraphicFramePr>
          <p:cNvPr id="13" name="Chart 12"/>
          <p:cNvGraphicFramePr/>
          <p:nvPr>
            <p:extLst>
              <p:ext uri="{D42A27DB-BD31-4B8C-83A1-F6EECF244321}">
                <p14:modId xmlns:p14="http://schemas.microsoft.com/office/powerpoint/2010/main" val="2668259695"/>
              </p:ext>
            </p:extLst>
          </p:nvPr>
        </p:nvGraphicFramePr>
        <p:xfrm>
          <a:off x="190499" y="1219200"/>
          <a:ext cx="8229600" cy="3733800"/>
        </p:xfrm>
        <a:graphic>
          <a:graphicData uri="http://schemas.openxmlformats.org/drawingml/2006/chart">
            <c:chart xmlns:c="http://schemas.openxmlformats.org/drawingml/2006/chart" xmlns:r="http://schemas.openxmlformats.org/officeDocument/2006/relationships" r:id="rId3"/>
          </a:graphicData>
        </a:graphic>
      </p:graphicFrame>
      <p:sp>
        <p:nvSpPr>
          <p:cNvPr id="8"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10</a:t>
            </a:fld>
            <a:endParaRPr lang="en-US"/>
          </a:p>
        </p:txBody>
      </p:sp>
      <p:sp>
        <p:nvSpPr>
          <p:cNvPr id="7"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r>
              <a:rPr lang="en-US" dirty="0">
                <a:solidFill>
                  <a:srgbClr val="EEECE1"/>
                </a:solidFill>
              </a:rPr>
              <a:t>Update on Pedestrian Safety Initiative </a:t>
            </a:r>
            <a:r>
              <a:rPr lang="en-US" dirty="0" smtClean="0">
                <a:solidFill>
                  <a:srgbClr val="EEECE1"/>
                </a:solidFill>
              </a:rPr>
              <a:t>–Fall </a:t>
            </a:r>
            <a:r>
              <a:rPr lang="en-US" dirty="0">
                <a:solidFill>
                  <a:srgbClr val="EEECE1"/>
                </a:solidFill>
              </a:rPr>
              <a:t>2013</a:t>
            </a:r>
          </a:p>
        </p:txBody>
      </p:sp>
    </p:spTree>
    <p:extLst>
      <p:ext uri="{BB962C8B-B14F-4D97-AF65-F5344CB8AC3E}">
        <p14:creationId xmlns:p14="http://schemas.microsoft.com/office/powerpoint/2010/main" val="39415949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Pedestrian Safety Initiative - Results</a:t>
            </a:r>
            <a:endParaRPr lang="en-US" sz="3600" dirty="0"/>
          </a:p>
        </p:txBody>
      </p:sp>
      <p:sp>
        <p:nvSpPr>
          <p:cNvPr id="5" name="Slide Number Placeholder 4"/>
          <p:cNvSpPr>
            <a:spLocks noGrp="1"/>
          </p:cNvSpPr>
          <p:nvPr>
            <p:ph type="sldNum" sz="quarter" idx="12"/>
          </p:nvPr>
        </p:nvSpPr>
        <p:spPr/>
        <p:txBody>
          <a:bodyPr/>
          <a:lstStyle/>
          <a:p>
            <a:fld id="{1E43DB2B-D07C-40D2-BEA2-CCF38BBF670E}" type="slidenum">
              <a:rPr lang="en-US" smtClean="0"/>
              <a:t>11</a:t>
            </a:fld>
            <a:endParaRPr lang="en-US"/>
          </a:p>
        </p:txBody>
      </p:sp>
      <p:sp>
        <p:nvSpPr>
          <p:cNvPr id="6"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pic>
        <p:nvPicPr>
          <p:cNvPr id="8" name="Picture 2" descr="C:\Users\DUNCKJ\AppData\Local\Microsoft\Windows\Temporary Internet Files\Content.Outlook\B7M8EQ20\New Pedestrian Safety Initiative Chart (2).jpg"/>
          <p:cNvPicPr>
            <a:picLocks noGrp="1" noChangeAspect="1" noChangeArrowheads="1"/>
          </p:cNvPicPr>
          <p:nvPr>
            <p:ph idx="1"/>
          </p:nvPr>
        </p:nvPicPr>
        <p:blipFill>
          <a:blip r:embed="rId2"/>
          <a:srcRect/>
          <a:stretch>
            <a:fillRect/>
          </a:stretch>
        </p:blipFill>
        <p:spPr bwMode="auto">
          <a:xfrm>
            <a:off x="533400" y="1171985"/>
            <a:ext cx="7467600" cy="5541580"/>
          </a:xfrm>
          <a:prstGeom prst="rect">
            <a:avLst/>
          </a:prstGeom>
          <a:noFill/>
          <a:ln w="9525">
            <a:noFill/>
            <a:miter lim="800000"/>
            <a:headEnd/>
            <a:tailEnd/>
          </a:ln>
        </p:spPr>
      </p:pic>
    </p:spTree>
    <p:extLst>
      <p:ext uri="{BB962C8B-B14F-4D97-AF65-F5344CB8AC3E}">
        <p14:creationId xmlns:p14="http://schemas.microsoft.com/office/powerpoint/2010/main" val="38534590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669087" y="3890243"/>
            <a:ext cx="1752600" cy="153020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prstClr val="white"/>
                </a:solidFill>
              </a:rPr>
              <a:t>Changing Pedestrian and Driver Behavior</a:t>
            </a:r>
          </a:p>
        </p:txBody>
      </p:sp>
      <p:pic>
        <p:nvPicPr>
          <p:cNvPr id="17411" name="Picture 3" descr="C:\Users\Joana\Documents\Foursquare\Projects\Montgomery County Pedestrian\Pictures\Randolph Road HIA\Fall 2012 Outreach\IMG_0576.JPG"/>
          <p:cNvPicPr>
            <a:picLocks noChangeAspect="1" noChangeArrowheads="1"/>
          </p:cNvPicPr>
          <p:nvPr/>
        </p:nvPicPr>
        <p:blipFill>
          <a:blip r:embed="rId2" cstate="print">
            <a:extLst>
              <a:ext uri="{28A0092B-C50C-407E-A947-70E740481C1C}">
                <a14:useLocalDpi xmlns:a14="http://schemas.microsoft.com/office/drawing/2010/main" val="0"/>
              </a:ext>
            </a:extLst>
          </a:blip>
          <a:srcRect l="8925" t="8458" r="6345"/>
          <a:stretch>
            <a:fillRect/>
          </a:stretch>
        </p:blipFill>
        <p:spPr bwMode="auto">
          <a:xfrm>
            <a:off x="2367759" y="2362200"/>
            <a:ext cx="1757428"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ight Arrow 2"/>
          <p:cNvSpPr/>
          <p:nvPr/>
        </p:nvSpPr>
        <p:spPr>
          <a:xfrm>
            <a:off x="457200" y="3890243"/>
            <a:ext cx="1967022" cy="1752600"/>
          </a:xfrm>
          <a:prstGeom prst="rightArrow">
            <a:avLst/>
          </a:prstGeom>
          <a:solidFill>
            <a:schemeClr val="accent6"/>
          </a:solidFill>
          <a:ln>
            <a:solidFill>
              <a:schemeClr val="accent6">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smtClean="0">
                <a:solidFill>
                  <a:prstClr val="white"/>
                </a:solidFill>
              </a:rPr>
              <a:t>Engineering</a:t>
            </a:r>
            <a:endParaRPr lang="en-US" dirty="0">
              <a:solidFill>
                <a:prstClr val="white"/>
              </a:solidFill>
            </a:endParaRPr>
          </a:p>
        </p:txBody>
      </p:sp>
      <p:sp>
        <p:nvSpPr>
          <p:cNvPr id="8" name="Right Arrow 7"/>
          <p:cNvSpPr/>
          <p:nvPr/>
        </p:nvSpPr>
        <p:spPr>
          <a:xfrm>
            <a:off x="4586178" y="3890243"/>
            <a:ext cx="1967022" cy="17526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dirty="0">
                <a:solidFill>
                  <a:prstClr val="white"/>
                </a:solidFill>
              </a:rPr>
              <a:t>Enforcement</a:t>
            </a:r>
          </a:p>
        </p:txBody>
      </p:sp>
      <p:sp>
        <p:nvSpPr>
          <p:cNvPr id="6" name="Title 5"/>
          <p:cNvSpPr>
            <a:spLocks noGrp="1"/>
          </p:cNvSpPr>
          <p:nvPr>
            <p:ph type="title"/>
          </p:nvPr>
        </p:nvSpPr>
        <p:spPr>
          <a:xfrm>
            <a:off x="457200" y="152400"/>
            <a:ext cx="7894637" cy="1143000"/>
          </a:xfrm>
        </p:spPr>
        <p:txBody>
          <a:bodyPr rtlCol="0">
            <a:normAutofit fontScale="90000"/>
          </a:bodyPr>
          <a:lstStyle/>
          <a:p>
            <a:pPr fontAlgn="auto">
              <a:spcAft>
                <a:spcPts val="0"/>
              </a:spcAft>
              <a:defRPr/>
            </a:pPr>
            <a:r>
              <a:rPr lang="en-US" dirty="0" smtClean="0"/>
              <a:t/>
            </a:r>
            <a:br>
              <a:rPr lang="en-US" dirty="0" smtClean="0"/>
            </a:br>
            <a:r>
              <a:rPr lang="en-US" sz="4000" dirty="0"/>
              <a:t>Close Coordination of </a:t>
            </a:r>
            <a:r>
              <a:rPr lang="en-US" sz="4000" dirty="0" smtClean="0"/>
              <a:t>Engineering, Education, </a:t>
            </a:r>
            <a:r>
              <a:rPr lang="en-US" sz="4000" dirty="0"/>
              <a:t>and </a:t>
            </a:r>
            <a:r>
              <a:rPr lang="en-US" sz="4000" dirty="0" smtClean="0"/>
              <a:t>Enforcement</a:t>
            </a:r>
            <a:endParaRPr lang="en-US" sz="4000" dirty="0"/>
          </a:p>
        </p:txBody>
      </p:sp>
      <p:pic>
        <p:nvPicPr>
          <p:cNvPr id="9" name="Picture 2" descr="C:\Users\Joana\Dropbox\Camera Uploads\2013-04-24 17.58.56.jpg"/>
          <p:cNvPicPr>
            <a:picLocks noChangeAspect="1" noChangeArrowheads="1"/>
          </p:cNvPicPr>
          <p:nvPr/>
        </p:nvPicPr>
        <p:blipFill>
          <a:blip r:embed="rId3" cstate="print">
            <a:extLst>
              <a:ext uri="{28A0092B-C50C-407E-A947-70E740481C1C}">
                <a14:useLocalDpi xmlns:a14="http://schemas.microsoft.com/office/drawing/2010/main" val="0"/>
              </a:ext>
            </a:extLst>
          </a:blip>
          <a:srcRect l="36967" t="34973" r="20663" b="33665"/>
          <a:stretch>
            <a:fillRect/>
          </a:stretch>
        </p:blipFill>
        <p:spPr bwMode="auto">
          <a:xfrm>
            <a:off x="4483395" y="2483644"/>
            <a:ext cx="2127386"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ight Arrow 10"/>
          <p:cNvSpPr/>
          <p:nvPr/>
        </p:nvSpPr>
        <p:spPr>
          <a:xfrm>
            <a:off x="2528778" y="3931444"/>
            <a:ext cx="1967022" cy="175260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r>
              <a:rPr lang="en-US" dirty="0" smtClean="0">
                <a:solidFill>
                  <a:prstClr val="white"/>
                </a:solidFill>
              </a:rPr>
              <a:t>Education</a:t>
            </a:r>
            <a:endParaRPr lang="en-US" dirty="0">
              <a:solidFill>
                <a:prstClr val="white"/>
              </a:solidFill>
            </a:endParaRPr>
          </a:p>
        </p:txBody>
      </p:sp>
      <p:sp>
        <p:nvSpPr>
          <p:cNvPr id="12"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12</a:t>
            </a:fld>
            <a:endParaRPr lang="en-US"/>
          </a:p>
        </p:txBody>
      </p:sp>
      <p:pic>
        <p:nvPicPr>
          <p:cNvPr id="5122" name="Picture 2" descr="C:\Users\conklj01\Dropbox\DSC0292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2133600"/>
            <a:ext cx="2163187" cy="1622833"/>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3796600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idx="4294967295"/>
          </p:nvPr>
        </p:nvSpPr>
        <p:spPr>
          <a:xfrm>
            <a:off x="228600" y="419099"/>
            <a:ext cx="8382000" cy="533401"/>
          </a:xfrm>
        </p:spPr>
        <p:txBody>
          <a:bodyPr>
            <a:noAutofit/>
          </a:bodyPr>
          <a:lstStyle/>
          <a:p>
            <a:r>
              <a:rPr lang="en-US" sz="3600" dirty="0" smtClean="0">
                <a:ea typeface="ＭＳ Ｐゴシック"/>
                <a:cs typeface="ＭＳ Ｐゴシック"/>
              </a:rPr>
              <a:t>High Incidence Areas: Education </a:t>
            </a:r>
            <a:br>
              <a:rPr lang="en-US" sz="3600" dirty="0" smtClean="0">
                <a:ea typeface="ＭＳ Ｐゴシック"/>
                <a:cs typeface="ＭＳ Ｐゴシック"/>
              </a:rPr>
            </a:br>
            <a:r>
              <a:rPr lang="en-US" sz="3600" dirty="0" smtClean="0">
                <a:ea typeface="ＭＳ Ｐゴシック"/>
                <a:cs typeface="ＭＳ Ｐゴシック"/>
              </a:rPr>
              <a:t>Grouping Similar HIAs</a:t>
            </a:r>
          </a:p>
        </p:txBody>
      </p:sp>
      <p:sp>
        <p:nvSpPr>
          <p:cNvPr id="122883" name="Content Placeholder 2"/>
          <p:cNvSpPr>
            <a:spLocks noGrp="1"/>
          </p:cNvSpPr>
          <p:nvPr>
            <p:ph idx="4294967295"/>
          </p:nvPr>
        </p:nvSpPr>
        <p:spPr>
          <a:xfrm>
            <a:off x="457200" y="1828800"/>
            <a:ext cx="4038600" cy="1752600"/>
          </a:xfrm>
        </p:spPr>
        <p:txBody>
          <a:bodyPr>
            <a:normAutofit fontScale="92500" lnSpcReduction="20000"/>
          </a:bodyPr>
          <a:lstStyle/>
          <a:p>
            <a:pPr marL="114300" indent="0">
              <a:buNone/>
            </a:pPr>
            <a:r>
              <a:rPr lang="en-US" sz="3000" dirty="0" smtClean="0">
                <a:latin typeface="Calibri" pitchFamily="34" charset="0"/>
                <a:ea typeface="ＭＳ Ｐゴシック"/>
                <a:cs typeface="ＭＳ Ｐゴシック"/>
              </a:rPr>
              <a:t>Data-driven approach to grouping HIAs using:</a:t>
            </a:r>
          </a:p>
          <a:p>
            <a:pPr lvl="1"/>
            <a:r>
              <a:rPr lang="en-US" sz="2200" dirty="0" smtClean="0">
                <a:latin typeface="Calibri" pitchFamily="34" charset="0"/>
                <a:ea typeface="ＭＳ Ｐゴシック"/>
                <a:cs typeface="ＭＳ Ｐゴシック"/>
              </a:rPr>
              <a:t>Crash characteristics</a:t>
            </a:r>
          </a:p>
          <a:p>
            <a:pPr lvl="1"/>
            <a:r>
              <a:rPr lang="en-US" sz="2200" dirty="0" smtClean="0">
                <a:latin typeface="Calibri" pitchFamily="34" charset="0"/>
                <a:ea typeface="ＭＳ Ｐゴシック"/>
                <a:cs typeface="ＭＳ Ｐゴシック"/>
              </a:rPr>
              <a:t>Demographics</a:t>
            </a:r>
          </a:p>
          <a:p>
            <a:pPr lvl="1"/>
            <a:r>
              <a:rPr lang="en-US" sz="2200" dirty="0" smtClean="0">
                <a:latin typeface="Calibri" pitchFamily="34" charset="0"/>
                <a:ea typeface="ＭＳ Ｐゴシック"/>
                <a:cs typeface="ＭＳ Ｐゴシック"/>
              </a:rPr>
              <a:t>Land Use</a:t>
            </a:r>
          </a:p>
        </p:txBody>
      </p:sp>
      <p:sp>
        <p:nvSpPr>
          <p:cNvPr id="5" name="Content Placeholder 2"/>
          <p:cNvSpPr txBox="1">
            <a:spLocks/>
          </p:cNvSpPr>
          <p:nvPr/>
        </p:nvSpPr>
        <p:spPr bwMode="auto">
          <a:xfrm>
            <a:off x="685800" y="4648200"/>
            <a:ext cx="3429000" cy="2052638"/>
          </a:xfrm>
          <a:prstGeom prst="rect">
            <a:avLst/>
          </a:prstGeom>
          <a:solidFill>
            <a:schemeClr val="tx2">
              <a:lumMod val="75000"/>
            </a:schemeClr>
          </a:solidFill>
          <a:ln w="9525">
            <a:noFill/>
            <a:miter lim="800000"/>
            <a:headEnd/>
            <a:tailEnd/>
          </a:ln>
        </p:spPr>
        <p:txBody>
          <a:bodyPr/>
          <a:lstStyle/>
          <a:p>
            <a:pPr algn="ctr" defTabSz="457200">
              <a:lnSpc>
                <a:spcPct val="95000"/>
              </a:lnSpc>
              <a:spcBef>
                <a:spcPct val="20000"/>
              </a:spcBef>
              <a:buFont typeface="Arial" pitchFamily="34" charset="0"/>
              <a:buNone/>
            </a:pPr>
            <a:r>
              <a:rPr lang="en-US" b="1" dirty="0">
                <a:solidFill>
                  <a:schemeClr val="bg1"/>
                </a:solidFill>
                <a:latin typeface="Calibri" pitchFamily="34" charset="0"/>
                <a:ea typeface="ＭＳ Ｐゴシック"/>
                <a:cs typeface="ＭＳ Ｐゴシック"/>
              </a:rPr>
              <a:t>Group 1 (FY 2012-2013)</a:t>
            </a:r>
          </a:p>
          <a:p>
            <a:pPr marL="742950" lvl="1" indent="-285750" defTabSz="457200">
              <a:spcBef>
                <a:spcPct val="20000"/>
              </a:spcBef>
              <a:buFont typeface="Arial" pitchFamily="34" charset="0"/>
              <a:buChar char="–"/>
            </a:pPr>
            <a:r>
              <a:rPr lang="en-US" dirty="0">
                <a:solidFill>
                  <a:schemeClr val="bg1"/>
                </a:solidFill>
                <a:latin typeface="Calibri" pitchFamily="34" charset="0"/>
                <a:ea typeface="ＭＳ Ｐゴシック"/>
                <a:cs typeface="ＭＳ Ｐゴシック"/>
              </a:rPr>
              <a:t>Piney Branch</a:t>
            </a:r>
          </a:p>
          <a:p>
            <a:pPr marL="742950" lvl="1" indent="-285750" defTabSz="457200">
              <a:spcBef>
                <a:spcPct val="20000"/>
              </a:spcBef>
              <a:buFont typeface="Arial" pitchFamily="34" charset="0"/>
              <a:buChar char="–"/>
            </a:pPr>
            <a:r>
              <a:rPr lang="en-US" dirty="0">
                <a:solidFill>
                  <a:schemeClr val="bg1"/>
                </a:solidFill>
                <a:latin typeface="Calibri" pitchFamily="34" charset="0"/>
                <a:ea typeface="ＭＳ Ｐゴシック"/>
                <a:cs typeface="ＭＳ Ｐゴシック"/>
              </a:rPr>
              <a:t>Randolph Road</a:t>
            </a:r>
          </a:p>
          <a:p>
            <a:pPr marL="742950" lvl="1" indent="-285750" defTabSz="457200">
              <a:spcBef>
                <a:spcPct val="20000"/>
              </a:spcBef>
              <a:buFont typeface="Arial" pitchFamily="34" charset="0"/>
              <a:buChar char="–"/>
            </a:pPr>
            <a:r>
              <a:rPr lang="en-US" dirty="0" err="1">
                <a:solidFill>
                  <a:schemeClr val="bg1"/>
                </a:solidFill>
                <a:latin typeface="Calibri" pitchFamily="34" charset="0"/>
                <a:ea typeface="ＭＳ Ｐゴシック"/>
                <a:cs typeface="ＭＳ Ｐゴシック"/>
              </a:rPr>
              <a:t>Reedie</a:t>
            </a:r>
            <a:r>
              <a:rPr lang="en-US" dirty="0">
                <a:solidFill>
                  <a:schemeClr val="bg1"/>
                </a:solidFill>
                <a:latin typeface="Calibri" pitchFamily="34" charset="0"/>
                <a:ea typeface="ＭＳ Ｐゴシック"/>
                <a:cs typeface="ＭＳ Ｐゴシック"/>
              </a:rPr>
              <a:t> Drive</a:t>
            </a:r>
          </a:p>
          <a:p>
            <a:pPr marL="742950" lvl="1" indent="-285750" defTabSz="457200">
              <a:spcBef>
                <a:spcPct val="20000"/>
              </a:spcBef>
              <a:buFont typeface="Arial" pitchFamily="34" charset="0"/>
              <a:buChar char="–"/>
            </a:pPr>
            <a:r>
              <a:rPr lang="en-US" dirty="0">
                <a:solidFill>
                  <a:schemeClr val="bg1"/>
                </a:solidFill>
                <a:latin typeface="Calibri" pitchFamily="34" charset="0"/>
                <a:ea typeface="ＭＳ Ｐゴシック"/>
                <a:cs typeface="ＭＳ Ｐゴシック"/>
              </a:rPr>
              <a:t>Connecticut Avenue</a:t>
            </a:r>
          </a:p>
          <a:p>
            <a:pPr marL="742950" lvl="1" indent="-285750" defTabSz="457200">
              <a:spcBef>
                <a:spcPct val="20000"/>
              </a:spcBef>
              <a:buFont typeface="Arial" pitchFamily="34" charset="0"/>
              <a:buChar char="–"/>
            </a:pPr>
            <a:r>
              <a:rPr lang="en-US" dirty="0">
                <a:solidFill>
                  <a:schemeClr val="bg1"/>
                </a:solidFill>
                <a:latin typeface="Calibri" pitchFamily="34" charset="0"/>
                <a:ea typeface="ＭＳ Ｐゴシック"/>
                <a:cs typeface="ＭＳ Ｐゴシック"/>
              </a:rPr>
              <a:t>Four Corners</a:t>
            </a:r>
          </a:p>
        </p:txBody>
      </p:sp>
      <p:sp>
        <p:nvSpPr>
          <p:cNvPr id="6" name="Content Placeholder 1"/>
          <p:cNvSpPr txBox="1">
            <a:spLocks/>
          </p:cNvSpPr>
          <p:nvPr/>
        </p:nvSpPr>
        <p:spPr>
          <a:xfrm>
            <a:off x="4735512" y="4648200"/>
            <a:ext cx="3494088" cy="2057400"/>
          </a:xfrm>
          <a:prstGeom prst="rect">
            <a:avLst/>
          </a:prstGeom>
          <a:solidFill>
            <a:schemeClr val="accent1">
              <a:lumMod val="20000"/>
              <a:lumOff val="80000"/>
            </a:schemeClr>
          </a:solidFill>
        </p:spPr>
        <p:txBody>
          <a:bodyPr/>
          <a:lstStyle/>
          <a:p>
            <a:pPr algn="ctr" defTabSz="457200">
              <a:lnSpc>
                <a:spcPct val="95000"/>
              </a:lnSpc>
              <a:spcBef>
                <a:spcPct val="20000"/>
              </a:spcBef>
              <a:buFont typeface="Arial" pitchFamily="34" charset="0"/>
              <a:buNone/>
            </a:pPr>
            <a:r>
              <a:rPr lang="en-US" b="1" dirty="0">
                <a:latin typeface="Calibri" pitchFamily="34" charset="0"/>
                <a:ea typeface="ＭＳ Ｐゴシック"/>
                <a:cs typeface="ＭＳ Ｐゴシック"/>
              </a:rPr>
              <a:t>Group 2 (FY 2014-2015)</a:t>
            </a:r>
          </a:p>
          <a:p>
            <a:pPr marL="742950" lvl="1" indent="-285750" defTabSz="457200">
              <a:spcBef>
                <a:spcPct val="20000"/>
              </a:spcBef>
              <a:buFont typeface="Arial" pitchFamily="34" charset="0"/>
              <a:buChar char="–"/>
            </a:pPr>
            <a:r>
              <a:rPr lang="en-US" dirty="0">
                <a:latin typeface="Calibri" pitchFamily="34" charset="0"/>
                <a:ea typeface="ＭＳ Ｐゴシック"/>
                <a:cs typeface="ＭＳ Ｐゴシック"/>
              </a:rPr>
              <a:t>Wisconsin Avenue</a:t>
            </a:r>
          </a:p>
          <a:p>
            <a:pPr marL="742950" lvl="1" indent="-285750" defTabSz="457200">
              <a:spcBef>
                <a:spcPct val="20000"/>
              </a:spcBef>
              <a:buFont typeface="Arial" pitchFamily="34" charset="0"/>
              <a:buChar char="–"/>
            </a:pPr>
            <a:r>
              <a:rPr lang="en-US" dirty="0">
                <a:latin typeface="Calibri" pitchFamily="34" charset="0"/>
                <a:ea typeface="ＭＳ Ｐゴシック"/>
                <a:cs typeface="ＭＳ Ｐゴシック"/>
              </a:rPr>
              <a:t>Rockville Pike</a:t>
            </a:r>
          </a:p>
          <a:p>
            <a:pPr marL="742950" lvl="1" indent="-285750" defTabSz="457200">
              <a:spcBef>
                <a:spcPct val="20000"/>
              </a:spcBef>
              <a:buFont typeface="Arial" pitchFamily="34" charset="0"/>
              <a:buChar char="–"/>
            </a:pPr>
            <a:r>
              <a:rPr lang="en-US" dirty="0" err="1">
                <a:latin typeface="Calibri" pitchFamily="34" charset="0"/>
                <a:ea typeface="ＭＳ Ｐゴシック"/>
                <a:cs typeface="ＭＳ Ｐゴシック"/>
              </a:rPr>
              <a:t>Colesville</a:t>
            </a:r>
            <a:r>
              <a:rPr lang="en-US" dirty="0">
                <a:latin typeface="Calibri" pitchFamily="34" charset="0"/>
                <a:ea typeface="ＭＳ Ｐゴシック"/>
                <a:cs typeface="ＭＳ Ｐゴシック"/>
              </a:rPr>
              <a:t> Road</a:t>
            </a:r>
          </a:p>
          <a:p>
            <a:pPr marL="742950" lvl="1" indent="-285750" defTabSz="457200">
              <a:spcBef>
                <a:spcPct val="20000"/>
              </a:spcBef>
              <a:buFont typeface="Arial" pitchFamily="34" charset="0"/>
              <a:buChar char="–"/>
            </a:pPr>
            <a:r>
              <a:rPr lang="en-US" dirty="0">
                <a:latin typeface="Calibri" pitchFamily="34" charset="0"/>
                <a:ea typeface="ＭＳ Ｐゴシック"/>
                <a:cs typeface="ＭＳ Ｐゴシック"/>
              </a:rPr>
              <a:t>Georgia Avenue</a:t>
            </a:r>
          </a:p>
          <a:p>
            <a:pPr marL="742950" lvl="1" indent="-285750" defTabSz="457200">
              <a:spcBef>
                <a:spcPct val="20000"/>
              </a:spcBef>
              <a:buFont typeface="Arial" pitchFamily="34" charset="0"/>
              <a:buChar char="–"/>
            </a:pPr>
            <a:r>
              <a:rPr lang="en-US" dirty="0">
                <a:latin typeface="Calibri" pitchFamily="34" charset="0"/>
                <a:ea typeface="ＭＳ Ｐゴシック"/>
                <a:cs typeface="ＭＳ Ｐゴシック"/>
              </a:rPr>
              <a:t>Old Georgetown Road</a:t>
            </a:r>
          </a:p>
          <a:p>
            <a:pPr defTabSz="457200" eaLnBrk="0" hangingPunct="0">
              <a:lnSpc>
                <a:spcPct val="95000"/>
              </a:lnSpc>
              <a:spcBef>
                <a:spcPct val="20000"/>
              </a:spcBef>
              <a:buFont typeface="Arial" pitchFamily="34" charset="0"/>
              <a:buChar char="•"/>
            </a:pPr>
            <a:endParaRPr lang="en-US" dirty="0">
              <a:latin typeface="Calibri" pitchFamily="34" charset="0"/>
              <a:ea typeface="ＭＳ Ｐゴシック"/>
              <a:cs typeface="ＭＳ Ｐゴシック"/>
            </a:endParaRPr>
          </a:p>
        </p:txBody>
      </p:sp>
      <p:pic>
        <p:nvPicPr>
          <p:cNvPr id="122887" name="Picture 6"/>
          <p:cNvPicPr>
            <a:picLocks noChangeAspect="1" noChangeArrowheads="1"/>
          </p:cNvPicPr>
          <p:nvPr/>
        </p:nvPicPr>
        <p:blipFill>
          <a:blip r:embed="rId3" cstate="print"/>
          <a:srcRect/>
          <a:stretch>
            <a:fillRect/>
          </a:stretch>
        </p:blipFill>
        <p:spPr bwMode="auto">
          <a:xfrm>
            <a:off x="4572000" y="1266825"/>
            <a:ext cx="3505200" cy="2771775"/>
          </a:xfrm>
          <a:prstGeom prst="rect">
            <a:avLst/>
          </a:prstGeom>
          <a:noFill/>
          <a:ln w="9525">
            <a:noFill/>
            <a:miter lim="800000"/>
            <a:headEnd/>
            <a:tailEnd/>
          </a:ln>
        </p:spPr>
      </p:pic>
      <p:sp>
        <p:nvSpPr>
          <p:cNvPr id="122888" name="TextBox 7"/>
          <p:cNvSpPr txBox="1">
            <a:spLocks noChangeArrowheads="1"/>
          </p:cNvSpPr>
          <p:nvPr/>
        </p:nvSpPr>
        <p:spPr bwMode="auto">
          <a:xfrm>
            <a:off x="4517571" y="4038600"/>
            <a:ext cx="3657600" cy="517525"/>
          </a:xfrm>
          <a:prstGeom prst="rect">
            <a:avLst/>
          </a:prstGeom>
          <a:noFill/>
          <a:ln w="9525">
            <a:noFill/>
            <a:miter lim="800000"/>
            <a:headEnd/>
            <a:tailEnd/>
          </a:ln>
        </p:spPr>
        <p:txBody>
          <a:bodyPr>
            <a:spAutoFit/>
          </a:bodyPr>
          <a:lstStyle/>
          <a:p>
            <a:pPr algn="ctr"/>
            <a:r>
              <a:rPr lang="en-US" sz="1400" dirty="0">
                <a:solidFill>
                  <a:schemeClr val="tx2"/>
                </a:solidFill>
                <a:latin typeface="Calibri" pitchFamily="34" charset="0"/>
              </a:rPr>
              <a:t>Percent of Households that Speak English </a:t>
            </a:r>
          </a:p>
          <a:p>
            <a:pPr algn="ctr"/>
            <a:r>
              <a:rPr lang="en-US" sz="1400" dirty="0">
                <a:solidFill>
                  <a:schemeClr val="tx2"/>
                </a:solidFill>
                <a:latin typeface="Calibri" pitchFamily="34" charset="0"/>
              </a:rPr>
              <a:t>“Less Than Well”</a:t>
            </a:r>
          </a:p>
        </p:txBody>
      </p:sp>
      <p:sp>
        <p:nvSpPr>
          <p:cNvPr id="11"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13</a:t>
            </a:fld>
            <a:endParaRPr lang="en-US"/>
          </a:p>
        </p:txBody>
      </p:sp>
      <p:sp>
        <p:nvSpPr>
          <p:cNvPr id="10"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err="1"/>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2139200839"/>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E43DB2B-D07C-40D2-BEA2-CCF38BBF670E}" type="slidenum">
              <a:rPr lang="en-US" smtClean="0"/>
              <a:t>14</a:t>
            </a:fld>
            <a:endParaRPr lang="en-US"/>
          </a:p>
        </p:txBody>
      </p:sp>
      <p:sp>
        <p:nvSpPr>
          <p:cNvPr id="4" name="Rectangle 4"/>
          <p:cNvSpPr txBox="1">
            <a:spLocks noChangeArrowheads="1"/>
          </p:cNvSpPr>
          <p:nvPr/>
        </p:nvSpPr>
        <p:spPr>
          <a:xfrm>
            <a:off x="152400" y="152400"/>
            <a:ext cx="8534400" cy="609600"/>
          </a:xfrm>
          <a:prstGeom prst="rect">
            <a:avLst/>
          </a:prstGeom>
        </p:spPr>
        <p:txBody>
          <a:bodyPr/>
          <a:lstStyle>
            <a:lvl1pPr algn="l" rtl="0" eaLnBrk="0" fontAlgn="base" hangingPunct="0">
              <a:spcBef>
                <a:spcPct val="0"/>
              </a:spcBef>
              <a:spcAft>
                <a:spcPct val="0"/>
              </a:spcAft>
              <a:defRPr sz="2200">
                <a:solidFill>
                  <a:srgbClr val="1D4E83"/>
                </a:solidFill>
                <a:latin typeface="+mj-lt"/>
                <a:ea typeface="+mj-ea"/>
                <a:cs typeface="+mj-cs"/>
              </a:defRPr>
            </a:lvl1pPr>
            <a:lvl2pPr algn="l" rtl="0" eaLnBrk="0" fontAlgn="base" hangingPunct="0">
              <a:spcBef>
                <a:spcPct val="0"/>
              </a:spcBef>
              <a:spcAft>
                <a:spcPct val="0"/>
              </a:spcAft>
              <a:defRPr sz="2200">
                <a:solidFill>
                  <a:srgbClr val="1D4E83"/>
                </a:solidFill>
                <a:latin typeface="Arial Black" pitchFamily="34" charset="0"/>
              </a:defRPr>
            </a:lvl2pPr>
            <a:lvl3pPr algn="l" rtl="0" eaLnBrk="0" fontAlgn="base" hangingPunct="0">
              <a:spcBef>
                <a:spcPct val="0"/>
              </a:spcBef>
              <a:spcAft>
                <a:spcPct val="0"/>
              </a:spcAft>
              <a:defRPr sz="2200">
                <a:solidFill>
                  <a:srgbClr val="1D4E83"/>
                </a:solidFill>
                <a:latin typeface="Arial Black" pitchFamily="34" charset="0"/>
              </a:defRPr>
            </a:lvl3pPr>
            <a:lvl4pPr algn="l" rtl="0" eaLnBrk="0" fontAlgn="base" hangingPunct="0">
              <a:spcBef>
                <a:spcPct val="0"/>
              </a:spcBef>
              <a:spcAft>
                <a:spcPct val="0"/>
              </a:spcAft>
              <a:defRPr sz="2200">
                <a:solidFill>
                  <a:srgbClr val="1D4E83"/>
                </a:solidFill>
                <a:latin typeface="Arial Black" pitchFamily="34" charset="0"/>
              </a:defRPr>
            </a:lvl4pPr>
            <a:lvl5pPr algn="l" rtl="0" eaLnBrk="0" fontAlgn="base" hangingPunct="0">
              <a:spcBef>
                <a:spcPct val="0"/>
              </a:spcBef>
              <a:spcAft>
                <a:spcPct val="0"/>
              </a:spcAft>
              <a:defRPr sz="2200">
                <a:solidFill>
                  <a:srgbClr val="1D4E83"/>
                </a:solidFill>
                <a:latin typeface="Arial Black" pitchFamily="34" charset="0"/>
              </a:defRPr>
            </a:lvl5pPr>
            <a:lvl6pPr marL="457200" algn="l" rtl="0" eaLnBrk="0" fontAlgn="base" hangingPunct="0">
              <a:spcBef>
                <a:spcPct val="0"/>
              </a:spcBef>
              <a:spcAft>
                <a:spcPct val="0"/>
              </a:spcAft>
              <a:defRPr sz="2200">
                <a:solidFill>
                  <a:srgbClr val="1D4E83"/>
                </a:solidFill>
                <a:latin typeface="Arial Black" pitchFamily="34" charset="0"/>
              </a:defRPr>
            </a:lvl6pPr>
            <a:lvl7pPr marL="914400" algn="l" rtl="0" eaLnBrk="0" fontAlgn="base" hangingPunct="0">
              <a:spcBef>
                <a:spcPct val="0"/>
              </a:spcBef>
              <a:spcAft>
                <a:spcPct val="0"/>
              </a:spcAft>
              <a:defRPr sz="2200">
                <a:solidFill>
                  <a:srgbClr val="1D4E83"/>
                </a:solidFill>
                <a:latin typeface="Arial Black" pitchFamily="34" charset="0"/>
              </a:defRPr>
            </a:lvl7pPr>
            <a:lvl8pPr marL="1371600" algn="l" rtl="0" eaLnBrk="0" fontAlgn="base" hangingPunct="0">
              <a:spcBef>
                <a:spcPct val="0"/>
              </a:spcBef>
              <a:spcAft>
                <a:spcPct val="0"/>
              </a:spcAft>
              <a:defRPr sz="2200">
                <a:solidFill>
                  <a:srgbClr val="1D4E83"/>
                </a:solidFill>
                <a:latin typeface="Arial Black" pitchFamily="34" charset="0"/>
              </a:defRPr>
            </a:lvl8pPr>
            <a:lvl9pPr marL="1828800" algn="l" rtl="0" eaLnBrk="0" fontAlgn="base" hangingPunct="0">
              <a:spcBef>
                <a:spcPct val="0"/>
              </a:spcBef>
              <a:spcAft>
                <a:spcPct val="0"/>
              </a:spcAft>
              <a:defRPr sz="2200">
                <a:solidFill>
                  <a:srgbClr val="1D4E83"/>
                </a:solidFill>
                <a:latin typeface="Arial Black" pitchFamily="34" charset="0"/>
              </a:defRPr>
            </a:lvl9pPr>
          </a:lstStyle>
          <a:p>
            <a:r>
              <a:rPr lang="en-US" sz="3600" dirty="0" smtClean="0"/>
              <a:t>High Incidence Areas: Rockville Pike</a:t>
            </a:r>
          </a:p>
        </p:txBody>
      </p:sp>
      <p:sp>
        <p:nvSpPr>
          <p:cNvPr id="6" name="TextBox 5"/>
          <p:cNvSpPr txBox="1"/>
          <p:nvPr/>
        </p:nvSpPr>
        <p:spPr>
          <a:xfrm>
            <a:off x="1175615" y="5269468"/>
            <a:ext cx="6400800" cy="369332"/>
          </a:xfrm>
          <a:prstGeom prst="rect">
            <a:avLst/>
          </a:prstGeom>
          <a:noFill/>
        </p:spPr>
        <p:txBody>
          <a:bodyPr wrap="square" rtlCol="0">
            <a:spAutoFit/>
          </a:bodyPr>
          <a:lstStyle/>
          <a:p>
            <a:pPr algn="ctr"/>
            <a:r>
              <a:rPr lang="en-US" dirty="0" err="1" smtClean="0">
                <a:solidFill>
                  <a:schemeClr val="accent1">
                    <a:lumMod val="75000"/>
                  </a:schemeClr>
                </a:solidFill>
              </a:rPr>
              <a:t>Halpine</a:t>
            </a:r>
            <a:r>
              <a:rPr lang="en-US" dirty="0" smtClean="0">
                <a:solidFill>
                  <a:schemeClr val="accent1">
                    <a:lumMod val="75000"/>
                  </a:schemeClr>
                </a:solidFill>
              </a:rPr>
              <a:t>  </a:t>
            </a:r>
            <a:r>
              <a:rPr lang="en-US" smtClean="0">
                <a:solidFill>
                  <a:schemeClr val="accent1">
                    <a:lumMod val="75000"/>
                  </a:schemeClr>
                </a:solidFill>
              </a:rPr>
              <a:t>Road to </a:t>
            </a:r>
            <a:r>
              <a:rPr lang="en-US" dirty="0" smtClean="0">
                <a:solidFill>
                  <a:schemeClr val="accent1">
                    <a:lumMod val="75000"/>
                  </a:schemeClr>
                </a:solidFill>
              </a:rPr>
              <a:t>Hubbard Drive</a:t>
            </a:r>
            <a:endParaRPr lang="en-US" dirty="0">
              <a:solidFill>
                <a:schemeClr val="accent1">
                  <a:lumMod val="75000"/>
                </a:schemeClr>
              </a:solidFill>
            </a:endParaRPr>
          </a:p>
        </p:txBody>
      </p:sp>
      <p:sp>
        <p:nvSpPr>
          <p:cNvPr id="7"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pic>
        <p:nvPicPr>
          <p:cNvPr id="2050" name="Picture 2" descr="E:\Rockville Pike H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563" y="727475"/>
            <a:ext cx="5930073" cy="45792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roup 95"/>
          <p:cNvGraphicFramePr>
            <a:graphicFrameLocks noGrp="1"/>
          </p:cNvGraphicFramePr>
          <p:nvPr>
            <p:extLst>
              <p:ext uri="{D42A27DB-BD31-4B8C-83A1-F6EECF244321}">
                <p14:modId xmlns:p14="http://schemas.microsoft.com/office/powerpoint/2010/main" val="2975307991"/>
              </p:ext>
            </p:extLst>
          </p:nvPr>
        </p:nvGraphicFramePr>
        <p:xfrm>
          <a:off x="1616146" y="5791200"/>
          <a:ext cx="5519738" cy="733425"/>
        </p:xfrm>
        <a:graphic>
          <a:graphicData uri="http://schemas.openxmlformats.org/drawingml/2006/table">
            <a:tbl>
              <a:tblPr/>
              <a:tblGrid>
                <a:gridCol w="685800"/>
                <a:gridCol w="685800"/>
                <a:gridCol w="685800"/>
                <a:gridCol w="685800"/>
                <a:gridCol w="685800"/>
                <a:gridCol w="685800"/>
                <a:gridCol w="685800"/>
                <a:gridCol w="719138"/>
              </a:tblGrid>
              <a:tr h="38100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smtClean="0">
                          <a:ln>
                            <a:noFill/>
                          </a:ln>
                          <a:solidFill>
                            <a:schemeClr val="bg1"/>
                          </a:solidFill>
                          <a:effectLst/>
                          <a:latin typeface="Calibri" pitchFamily="34" charset="0"/>
                        </a:rPr>
                        <a:t>2006</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bg1"/>
                          </a:solidFill>
                          <a:effectLst/>
                          <a:latin typeface="Calibri" pitchFamily="34" charset="0"/>
                        </a:rPr>
                        <a:t>2007</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bg1"/>
                          </a:solidFill>
                          <a:effectLst/>
                          <a:latin typeface="Calibri" pitchFamily="34" charset="0"/>
                        </a:rPr>
                        <a:t>2008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bg1"/>
                          </a:solidFill>
                          <a:effectLst/>
                          <a:latin typeface="Calibri" pitchFamily="34" charset="0"/>
                        </a:rPr>
                        <a:t>2009</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bg1"/>
                          </a:solidFill>
                          <a:effectLst/>
                          <a:latin typeface="Calibri" pitchFamily="34" charset="0"/>
                        </a:rPr>
                        <a:t>2010</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bg1"/>
                          </a:solidFill>
                          <a:effectLst/>
                          <a:latin typeface="Calibri" pitchFamily="34" charset="0"/>
                        </a:rPr>
                        <a:t>2011</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bg1"/>
                          </a:solidFill>
                          <a:effectLst/>
                          <a:latin typeface="Calibri" pitchFamily="34" charset="0"/>
                        </a:rPr>
                        <a:t>2012</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D4E83"/>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smtClean="0">
                          <a:ln>
                            <a:noFill/>
                          </a:ln>
                          <a:solidFill>
                            <a:schemeClr val="tx1"/>
                          </a:solidFill>
                          <a:effectLst/>
                          <a:latin typeface="Calibri" pitchFamily="34" charset="0"/>
                        </a:rPr>
                        <a:t>Total</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r>
              <a:tr h="352425">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rPr>
                        <a:t>4</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rPr>
                        <a:t>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dirty="0" smtClean="0">
                          <a:ln>
                            <a:noFill/>
                          </a:ln>
                          <a:solidFill>
                            <a:schemeClr val="tx1"/>
                          </a:solidFill>
                          <a:effectLst/>
                          <a:latin typeface="Calibri" pitchFamily="34" charset="0"/>
                        </a:rPr>
                        <a:t>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rPr>
                        <a:t>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0" i="0" u="none" strike="noStrike" cap="none" normalizeH="0" baseline="0" smtClean="0">
                          <a:ln>
                            <a:noFill/>
                          </a:ln>
                          <a:solidFill>
                            <a:schemeClr val="tx1"/>
                          </a:solidFill>
                          <a:effectLst/>
                          <a:latin typeface="Calibri" pitchFamily="34" charset="0"/>
                        </a:rPr>
                        <a:t>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600" b="1" i="0" u="none" strike="noStrike" cap="none" normalizeH="0" baseline="0" dirty="0" smtClean="0">
                          <a:ln>
                            <a:noFill/>
                          </a:ln>
                          <a:solidFill>
                            <a:schemeClr val="tx1"/>
                          </a:solidFill>
                          <a:effectLst/>
                          <a:latin typeface="Calibri" pitchFamily="34" charset="0"/>
                        </a:rPr>
                        <a:t>31</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CC00"/>
                    </a:solidFill>
                  </a:tcPr>
                </a:tc>
              </a:tr>
            </a:tbl>
          </a:graphicData>
        </a:graphic>
      </p:graphicFrame>
    </p:spTree>
    <p:extLst>
      <p:ext uri="{BB962C8B-B14F-4D97-AF65-F5344CB8AC3E}">
        <p14:creationId xmlns:p14="http://schemas.microsoft.com/office/powerpoint/2010/main" val="2683486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Engineering Improvement </a:t>
            </a:r>
            <a:r>
              <a:rPr lang="en-US" sz="3600" dirty="0"/>
              <a:t> </a:t>
            </a:r>
            <a:r>
              <a:rPr lang="en-US" sz="3600" dirty="0" smtClean="0"/>
              <a:t>in High Incidence Areas</a:t>
            </a:r>
            <a:endParaRPr lang="en-US" sz="3600" dirty="0"/>
          </a:p>
        </p:txBody>
      </p:sp>
      <p:sp>
        <p:nvSpPr>
          <p:cNvPr id="3" name="Content Placeholder 2"/>
          <p:cNvSpPr>
            <a:spLocks noGrp="1"/>
          </p:cNvSpPr>
          <p:nvPr>
            <p:ph idx="1"/>
          </p:nvPr>
        </p:nvSpPr>
        <p:spPr>
          <a:xfrm>
            <a:off x="152400" y="1371600"/>
            <a:ext cx="4648200" cy="4800600"/>
          </a:xfrm>
        </p:spPr>
        <p:txBody>
          <a:bodyPr>
            <a:noAutofit/>
          </a:bodyPr>
          <a:lstStyle/>
          <a:p>
            <a:endParaRPr lang="en-US" sz="2000" b="1" dirty="0" smtClean="0"/>
          </a:p>
          <a:p>
            <a:r>
              <a:rPr lang="en-US" sz="2000" b="1" dirty="0" smtClean="0"/>
              <a:t>Improve and Widen </a:t>
            </a:r>
            <a:r>
              <a:rPr lang="en-US" sz="2000" b="1" dirty="0"/>
              <a:t>S</a:t>
            </a:r>
            <a:r>
              <a:rPr lang="en-US" sz="2000" b="1" dirty="0" smtClean="0"/>
              <a:t>idewalks </a:t>
            </a:r>
          </a:p>
          <a:p>
            <a:r>
              <a:rPr lang="en-US" sz="2000" b="1" dirty="0" smtClean="0"/>
              <a:t>Reconstruct Intersections and Signals</a:t>
            </a:r>
          </a:p>
          <a:p>
            <a:r>
              <a:rPr lang="en-US" sz="2000" b="1" dirty="0" smtClean="0"/>
              <a:t>Install Enhanced Pedestrian Crossings with Pedestrian Refuge Islands and Beacons</a:t>
            </a:r>
          </a:p>
          <a:p>
            <a:r>
              <a:rPr lang="en-US" sz="2000" b="1" dirty="0" smtClean="0"/>
              <a:t>Upgrade Street Lighting</a:t>
            </a:r>
          </a:p>
          <a:p>
            <a:r>
              <a:rPr lang="en-US" sz="2000" b="1" dirty="0" smtClean="0"/>
              <a:t>Construct Median Fencing and Landscaping to Channelize Pedestrians to Crosswalks</a:t>
            </a:r>
          </a:p>
          <a:p>
            <a:r>
              <a:rPr lang="en-US" sz="2000" b="1" dirty="0" smtClean="0"/>
              <a:t>Upgrade Pedestrian Signals with Countdown Ped Heads and Accessible Pedestrian Signals</a:t>
            </a:r>
          </a:p>
          <a:p>
            <a:r>
              <a:rPr lang="en-US" sz="2000" b="1" dirty="0" smtClean="0"/>
              <a:t>Improve Signage and Pavement Markings</a:t>
            </a:r>
          </a:p>
          <a:p>
            <a:endParaRPr lang="en-US" sz="2800" dirty="0" smtClean="0"/>
          </a:p>
        </p:txBody>
      </p:sp>
      <p:sp>
        <p:nvSpPr>
          <p:cNvPr id="4" name="Slide Number Placeholder 3"/>
          <p:cNvSpPr>
            <a:spLocks noGrp="1"/>
          </p:cNvSpPr>
          <p:nvPr>
            <p:ph type="sldNum" sz="quarter" idx="12"/>
          </p:nvPr>
        </p:nvSpPr>
        <p:spPr/>
        <p:txBody>
          <a:bodyPr/>
          <a:lstStyle/>
          <a:p>
            <a:fld id="{1E43DB2B-D07C-40D2-BEA2-CCF38BBF670E}" type="slidenum">
              <a:rPr lang="en-US" smtClean="0"/>
              <a:pPr/>
              <a:t>15</a:t>
            </a:fld>
            <a:endParaRPr lang="en-US"/>
          </a:p>
        </p:txBody>
      </p:sp>
      <p:pic>
        <p:nvPicPr>
          <p:cNvPr id="7" name="Picture 15" descr="Randolph Update"/>
          <p:cNvPicPr>
            <a:picLocks noChangeAspect="1" noChangeArrowheads="1"/>
          </p:cNvPicPr>
          <p:nvPr/>
        </p:nvPicPr>
        <p:blipFill rotWithShape="1">
          <a:blip r:embed="rId3" cstate="print"/>
          <a:srcRect l="1510" t="-5069" r="-1510" b="47175"/>
          <a:stretch/>
        </p:blipFill>
        <p:spPr bwMode="auto">
          <a:xfrm>
            <a:off x="4604450" y="762000"/>
            <a:ext cx="3952875" cy="2975012"/>
          </a:xfrm>
          <a:prstGeom prst="rect">
            <a:avLst/>
          </a:prstGeom>
          <a:noFill/>
          <a:ln w="9525">
            <a:noFill/>
            <a:miter lim="800000"/>
            <a:headEnd/>
            <a:tailEnd/>
          </a:ln>
        </p:spPr>
      </p:pic>
      <p:pic>
        <p:nvPicPr>
          <p:cNvPr id="1026" name="Picture 2" descr="C:\Users\Joana\Documents\Foursquare\Projects\Montgomery County Pedestrian\Pictures\Group 1 HIAs\Reedie Drive\Reedie_Crossi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7687" y="3737012"/>
            <a:ext cx="2946400"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07687" y="6019800"/>
            <a:ext cx="2946400" cy="307777"/>
          </a:xfrm>
          <a:prstGeom prst="rect">
            <a:avLst/>
          </a:prstGeom>
          <a:noFill/>
        </p:spPr>
        <p:txBody>
          <a:bodyPr wrap="square" rtlCol="0">
            <a:spAutoFit/>
          </a:bodyPr>
          <a:lstStyle/>
          <a:p>
            <a:r>
              <a:rPr lang="en-US" sz="1400" dirty="0" err="1" smtClean="0">
                <a:latin typeface="Aharoni" pitchFamily="2" charset="-79"/>
                <a:cs typeface="Aharoni" pitchFamily="2" charset="-79"/>
              </a:rPr>
              <a:t>Reedie</a:t>
            </a:r>
            <a:r>
              <a:rPr lang="en-US" sz="1400" dirty="0" smtClean="0">
                <a:latin typeface="Aharoni" pitchFamily="2" charset="-79"/>
                <a:cs typeface="Aharoni" pitchFamily="2" charset="-79"/>
              </a:rPr>
              <a:t> Drive Streetscape Project</a:t>
            </a:r>
            <a:endParaRPr lang="en-US" sz="1400" dirty="0">
              <a:latin typeface="Aharoni" pitchFamily="2" charset="-79"/>
              <a:cs typeface="Aharoni" pitchFamily="2" charset="-79"/>
            </a:endParaRPr>
          </a:p>
        </p:txBody>
      </p:sp>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err="1"/>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 Fall </a:t>
            </a:r>
            <a:r>
              <a:rPr lang="en-US" dirty="0">
                <a:solidFill>
                  <a:srgbClr val="EEECE1"/>
                </a:solidFill>
              </a:rPr>
              <a:t>2013</a:t>
            </a:r>
          </a:p>
          <a:p>
            <a:endParaRPr lang="en-US" dirty="0"/>
          </a:p>
        </p:txBody>
      </p:sp>
    </p:spTree>
    <p:extLst>
      <p:ext uri="{BB962C8B-B14F-4D97-AF65-F5344CB8AC3E}">
        <p14:creationId xmlns:p14="http://schemas.microsoft.com/office/powerpoint/2010/main" val="2890165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70957" y="685800"/>
            <a:ext cx="8229600" cy="609600"/>
          </a:xfrm>
        </p:spPr>
        <p:txBody>
          <a:bodyPr/>
          <a:lstStyle/>
          <a:p>
            <a:r>
              <a:rPr lang="en-US" sz="3600" dirty="0" smtClean="0"/>
              <a:t>HIA Issues Identified: Uncontrolled mid-block crossings </a:t>
            </a:r>
            <a:r>
              <a:rPr lang="en-US" dirty="0" smtClean="0"/>
              <a:t/>
            </a:r>
            <a:br>
              <a:rPr lang="en-US" dirty="0" smtClean="0"/>
            </a:br>
            <a:endParaRPr lang="en-US" sz="1800" dirty="0"/>
          </a:p>
        </p:txBody>
      </p:sp>
      <p:sp>
        <p:nvSpPr>
          <p:cNvPr id="5" name="Slide Number Placeholder 4"/>
          <p:cNvSpPr>
            <a:spLocks noGrp="1"/>
          </p:cNvSpPr>
          <p:nvPr>
            <p:ph type="sldNum" sz="quarter" idx="4294967295"/>
          </p:nvPr>
        </p:nvSpPr>
        <p:spPr>
          <a:xfrm>
            <a:off x="3467100" y="6381750"/>
            <a:ext cx="1579563" cy="476250"/>
          </a:xfrm>
          <a:prstGeom prst="rect">
            <a:avLst/>
          </a:prstGeom>
        </p:spPr>
        <p:txBody>
          <a:bodyPr/>
          <a:lstStyle/>
          <a:p>
            <a:pPr>
              <a:defRPr/>
            </a:pPr>
            <a:fld id="{5C442884-B744-40DF-9884-F7780A4A2C69}" type="slidenum">
              <a:rPr lang="en-US" smtClean="0"/>
              <a:pPr>
                <a:defRPr/>
              </a:pPr>
              <a:t>16</a:t>
            </a:fld>
            <a:endParaRPr lang="en-US"/>
          </a:p>
        </p:txBody>
      </p:sp>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0"/>
            <a:ext cx="2495550" cy="27432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2382" t="7342" r="5755" b="20397"/>
          <a:stretch/>
        </p:blipFill>
        <p:spPr bwMode="auto">
          <a:xfrm>
            <a:off x="2780857" y="3352800"/>
            <a:ext cx="4748646" cy="3221181"/>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Joana\Documents\Foursquare\Projects\Montgomery County Pedestrian\Pictures\Randolph Road HIA\DSC0375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293" r="27846"/>
          <a:stretch/>
        </p:blipFill>
        <p:spPr bwMode="auto">
          <a:xfrm>
            <a:off x="5334000" y="1524000"/>
            <a:ext cx="3020243" cy="1973118"/>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8"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16</a:t>
            </a:fld>
            <a:endParaRPr lang="en-US"/>
          </a:p>
        </p:txBody>
      </p:sp>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spTree>
    <p:extLst>
      <p:ext uri="{BB962C8B-B14F-4D97-AF65-F5344CB8AC3E}">
        <p14:creationId xmlns:p14="http://schemas.microsoft.com/office/powerpoint/2010/main" val="38255270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609600"/>
          </a:xfrm>
        </p:spPr>
        <p:txBody>
          <a:bodyPr/>
          <a:lstStyle/>
          <a:p>
            <a:r>
              <a:rPr lang="en-US" sz="3600" dirty="0" smtClean="0"/>
              <a:t>HIA Issues Identified: Lack of Signal Adherence</a:t>
            </a:r>
            <a:r>
              <a:rPr lang="en-US" dirty="0" smtClean="0"/>
              <a:t/>
            </a:r>
            <a:br>
              <a:rPr lang="en-US" dirty="0" smtClean="0"/>
            </a:br>
            <a:endParaRPr lang="en-US" sz="1800" dirty="0"/>
          </a:p>
        </p:txBody>
      </p:sp>
      <p:sp>
        <p:nvSpPr>
          <p:cNvPr id="4" name="Slide Number Placeholder 3"/>
          <p:cNvSpPr>
            <a:spLocks noGrp="1"/>
          </p:cNvSpPr>
          <p:nvPr>
            <p:ph type="sldNum" sz="quarter" idx="4294967295"/>
          </p:nvPr>
        </p:nvSpPr>
        <p:spPr>
          <a:xfrm>
            <a:off x="3467100" y="6381750"/>
            <a:ext cx="1579563" cy="476250"/>
          </a:xfrm>
          <a:prstGeom prst="rect">
            <a:avLst/>
          </a:prstGeom>
        </p:spPr>
        <p:txBody>
          <a:bodyPr/>
          <a:lstStyle/>
          <a:p>
            <a:pPr>
              <a:defRPr/>
            </a:pPr>
            <a:fld id="{4ABF432F-26A1-45B7-8E61-1B346051CA6E}" type="slidenum">
              <a:rPr lang="en-US" smtClean="0"/>
              <a:pPr>
                <a:defRPr/>
              </a:pPr>
              <a:t>17</a:t>
            </a:fld>
            <a:endParaRPr lang="en-US"/>
          </a:p>
        </p:txBody>
      </p:sp>
      <p:pic>
        <p:nvPicPr>
          <p:cNvPr id="6146" name="Picture 2" descr="C:\Users\Joana\Documents\Foursquare\Projects\Montgomery County Pedestrian\Pictures\HIA Photos March 2011\Rockville Pike\Ped crossing at shopping center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42" t="16703" r="4176" b="36264"/>
          <a:stretch/>
        </p:blipFill>
        <p:spPr bwMode="auto">
          <a:xfrm>
            <a:off x="1219200" y="1371600"/>
            <a:ext cx="6313714" cy="2329543"/>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pic>
        <p:nvPicPr>
          <p:cNvPr id="6147" name="Picture 3" descr="C:\Users\Joana\Documents\Foursquare\Projects\Montgomery County Pedestrian\Pictures\HIA Photos March 2011\Piney Branch\Ped crossing at University and Piney Branch.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08" t="5644"/>
          <a:stretch/>
        </p:blipFill>
        <p:spPr bwMode="auto">
          <a:xfrm>
            <a:off x="2939143" y="3854066"/>
            <a:ext cx="3233058" cy="2778611"/>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17</a:t>
            </a:fld>
            <a:endParaRPr lang="en-US"/>
          </a:p>
        </p:txBody>
      </p:sp>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err="1">
              <a:solidFill>
                <a:srgbClr val="EEECE1"/>
              </a:solidFill>
            </a:endParaRPr>
          </a:p>
          <a:p>
            <a:pPr lvl="0"/>
            <a:r>
              <a:rPr lang="en-US" dirty="0" smtClean="0">
                <a:solidFill>
                  <a:srgbClr val="EEECE1"/>
                </a:solidFill>
              </a:rPr>
              <a:t>Update </a:t>
            </a:r>
            <a:r>
              <a:rPr lang="en-US" dirty="0">
                <a:solidFill>
                  <a:srgbClr val="EEECE1"/>
                </a:solidFill>
              </a:rPr>
              <a:t>on Pedestrian Safety Initiative – September 2013</a:t>
            </a:r>
          </a:p>
          <a:p>
            <a:endParaRPr lang="en-US" dirty="0">
              <a:solidFill>
                <a:srgbClr val="EEECE1"/>
              </a:solidFill>
            </a:endParaRPr>
          </a:p>
        </p:txBody>
      </p:sp>
    </p:spTree>
    <p:extLst>
      <p:ext uri="{BB962C8B-B14F-4D97-AF65-F5344CB8AC3E}">
        <p14:creationId xmlns:p14="http://schemas.microsoft.com/office/powerpoint/2010/main" val="3561865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685800"/>
            <a:ext cx="8229600" cy="609600"/>
          </a:xfrm>
        </p:spPr>
        <p:txBody>
          <a:bodyPr/>
          <a:lstStyle/>
          <a:p>
            <a:r>
              <a:rPr lang="en-US" sz="3600" dirty="0" smtClean="0"/>
              <a:t>HIA Issues Identified: Limited Nighttime Visibility</a:t>
            </a:r>
            <a:br>
              <a:rPr lang="en-US" sz="3600" dirty="0" smtClean="0"/>
            </a:br>
            <a:r>
              <a:rPr lang="en-US" dirty="0" smtClean="0"/>
              <a:t>   </a:t>
            </a:r>
            <a:endParaRPr lang="en-US" sz="1800" dirty="0"/>
          </a:p>
        </p:txBody>
      </p:sp>
      <p:sp>
        <p:nvSpPr>
          <p:cNvPr id="4" name="Slide Number Placeholder 3"/>
          <p:cNvSpPr>
            <a:spLocks noGrp="1"/>
          </p:cNvSpPr>
          <p:nvPr>
            <p:ph type="sldNum" sz="quarter" idx="4294967295"/>
          </p:nvPr>
        </p:nvSpPr>
        <p:spPr>
          <a:xfrm>
            <a:off x="3467100" y="6381750"/>
            <a:ext cx="1579563" cy="476250"/>
          </a:xfrm>
          <a:prstGeom prst="rect">
            <a:avLst/>
          </a:prstGeom>
        </p:spPr>
        <p:txBody>
          <a:bodyPr/>
          <a:lstStyle/>
          <a:p>
            <a:pPr>
              <a:defRPr/>
            </a:pPr>
            <a:fld id="{4ABF432F-26A1-45B7-8E61-1B346051CA6E}" type="slidenum">
              <a:rPr lang="en-US" smtClean="0"/>
              <a:pPr>
                <a:defRPr/>
              </a:pPr>
              <a:t>18</a:t>
            </a:fld>
            <a:endParaRPr 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1447800"/>
            <a:ext cx="4106698"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429000"/>
            <a:ext cx="4924425" cy="326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18</a:t>
            </a:fld>
            <a:endParaRPr lang="en-US"/>
          </a:p>
        </p:txBody>
      </p:sp>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September 2013</a:t>
            </a:r>
          </a:p>
          <a:p>
            <a:endParaRPr lang="en-US" dirty="0">
              <a:solidFill>
                <a:srgbClr val="EEECE1"/>
              </a:solidFill>
            </a:endParaRPr>
          </a:p>
        </p:txBody>
      </p:sp>
    </p:spTree>
    <p:extLst>
      <p:ext uri="{BB962C8B-B14F-4D97-AF65-F5344CB8AC3E}">
        <p14:creationId xmlns:p14="http://schemas.microsoft.com/office/powerpoint/2010/main" val="23165270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idx="4294967295"/>
          </p:nvPr>
        </p:nvSpPr>
        <p:spPr>
          <a:xfrm>
            <a:off x="447675" y="171450"/>
            <a:ext cx="8229600" cy="609600"/>
          </a:xfrm>
        </p:spPr>
        <p:txBody>
          <a:bodyPr/>
          <a:lstStyle/>
          <a:p>
            <a:r>
              <a:rPr lang="en-US" sz="3600" dirty="0" smtClean="0"/>
              <a:t>High Incidence Areas: Group 1 Education</a:t>
            </a:r>
          </a:p>
        </p:txBody>
      </p:sp>
      <p:sp>
        <p:nvSpPr>
          <p:cNvPr id="4" name="Text Placeholder 3"/>
          <p:cNvSpPr>
            <a:spLocks noGrp="1"/>
          </p:cNvSpPr>
          <p:nvPr>
            <p:ph type="body" idx="4294967295"/>
          </p:nvPr>
        </p:nvSpPr>
        <p:spPr>
          <a:xfrm>
            <a:off x="819150" y="1189037"/>
            <a:ext cx="2667000" cy="639763"/>
          </a:xfrm>
        </p:spPr>
        <p:txBody>
          <a:bodyPr anchor="b">
            <a:noAutofit/>
          </a:bodyPr>
          <a:lstStyle/>
          <a:p>
            <a:pPr marL="0" indent="0" algn="ctr">
              <a:lnSpc>
                <a:spcPct val="80000"/>
              </a:lnSpc>
              <a:buFont typeface="Wingdings" pitchFamily="2" charset="2"/>
              <a:buNone/>
            </a:pPr>
            <a:r>
              <a:rPr lang="en-US" sz="2400" b="0" dirty="0" smtClean="0">
                <a:latin typeface="Calibri" pitchFamily="34" charset="0"/>
              </a:rPr>
              <a:t>Piney Branch, Randolph, </a:t>
            </a:r>
            <a:r>
              <a:rPr lang="en-US" sz="2400" b="0" dirty="0" err="1" smtClean="0">
                <a:latin typeface="Calibri" pitchFamily="34" charset="0"/>
              </a:rPr>
              <a:t>Reedie</a:t>
            </a:r>
            <a:r>
              <a:rPr lang="en-US" sz="2400" b="0" dirty="0" smtClean="0">
                <a:latin typeface="Calibri" pitchFamily="34" charset="0"/>
              </a:rPr>
              <a:t>, Connecticut</a:t>
            </a:r>
          </a:p>
        </p:txBody>
      </p:sp>
      <p:sp>
        <p:nvSpPr>
          <p:cNvPr id="124932" name="Content Placeholder 4"/>
          <p:cNvSpPr>
            <a:spLocks noGrp="1"/>
          </p:cNvSpPr>
          <p:nvPr>
            <p:ph sz="half" idx="4294967295"/>
          </p:nvPr>
        </p:nvSpPr>
        <p:spPr>
          <a:xfrm>
            <a:off x="619125" y="1809750"/>
            <a:ext cx="3965575" cy="1601788"/>
          </a:xfrm>
        </p:spPr>
        <p:txBody>
          <a:bodyPr>
            <a:normAutofit lnSpcReduction="10000"/>
          </a:bodyPr>
          <a:lstStyle/>
          <a:p>
            <a:r>
              <a:rPr lang="en-US" sz="1800" dirty="0" smtClean="0">
                <a:latin typeface="Calibri" pitchFamily="34" charset="0"/>
              </a:rPr>
              <a:t>Curb Markers</a:t>
            </a:r>
          </a:p>
          <a:p>
            <a:r>
              <a:rPr lang="en-US" sz="1800" dirty="0" smtClean="0">
                <a:latin typeface="Calibri" pitchFamily="34" charset="0"/>
              </a:rPr>
              <a:t>Safety Promotion Teams on Street</a:t>
            </a:r>
          </a:p>
          <a:p>
            <a:r>
              <a:rPr lang="en-US" sz="1800" dirty="0" smtClean="0">
                <a:latin typeface="Calibri" pitchFamily="34" charset="0"/>
              </a:rPr>
              <a:t>Volunteers at festivals</a:t>
            </a:r>
          </a:p>
          <a:p>
            <a:r>
              <a:rPr lang="en-US" sz="1800" dirty="0" smtClean="0">
                <a:latin typeface="Calibri" pitchFamily="34" charset="0"/>
              </a:rPr>
              <a:t>Outreach to local business</a:t>
            </a:r>
          </a:p>
          <a:p>
            <a:r>
              <a:rPr lang="en-US" sz="1800" dirty="0" smtClean="0">
                <a:latin typeface="Calibri" pitchFamily="34" charset="0"/>
              </a:rPr>
              <a:t>Shopping center intercepts</a:t>
            </a:r>
          </a:p>
        </p:txBody>
      </p:sp>
      <p:sp>
        <p:nvSpPr>
          <p:cNvPr id="124933" name="Text Placeholder 5"/>
          <p:cNvSpPr>
            <a:spLocks noGrp="1"/>
          </p:cNvSpPr>
          <p:nvPr>
            <p:ph type="body" sz="quarter" idx="4294967295"/>
          </p:nvPr>
        </p:nvSpPr>
        <p:spPr>
          <a:xfrm>
            <a:off x="5029200" y="838200"/>
            <a:ext cx="2590800" cy="762000"/>
          </a:xfrm>
        </p:spPr>
        <p:txBody>
          <a:bodyPr anchor="b">
            <a:noAutofit/>
          </a:bodyPr>
          <a:lstStyle/>
          <a:p>
            <a:pPr marL="0" indent="0" algn="ctr">
              <a:lnSpc>
                <a:spcPct val="80000"/>
              </a:lnSpc>
              <a:buNone/>
            </a:pPr>
            <a:r>
              <a:rPr lang="en-US" sz="2400" dirty="0">
                <a:latin typeface="Calibri" pitchFamily="34" charset="0"/>
              </a:rPr>
              <a:t>Four Corners   (Blair High School)</a:t>
            </a:r>
          </a:p>
        </p:txBody>
      </p:sp>
      <p:sp>
        <p:nvSpPr>
          <p:cNvPr id="124934" name="Content Placeholder 6"/>
          <p:cNvSpPr>
            <a:spLocks noGrp="1"/>
          </p:cNvSpPr>
          <p:nvPr>
            <p:ph sz="quarter" idx="4294967295"/>
          </p:nvPr>
        </p:nvSpPr>
        <p:spPr>
          <a:xfrm>
            <a:off x="4572000" y="1752600"/>
            <a:ext cx="3967162" cy="1830387"/>
          </a:xfrm>
        </p:spPr>
        <p:txBody>
          <a:bodyPr>
            <a:normAutofit/>
          </a:bodyPr>
          <a:lstStyle/>
          <a:p>
            <a:r>
              <a:rPr lang="en-US" sz="1800" dirty="0">
                <a:latin typeface="Calibri" pitchFamily="34" charset="0"/>
              </a:rPr>
              <a:t>“Best Eyes” Campaign</a:t>
            </a:r>
          </a:p>
          <a:p>
            <a:r>
              <a:rPr lang="en-US" sz="1800" dirty="0">
                <a:latin typeface="Calibri" pitchFamily="34" charset="0"/>
              </a:rPr>
              <a:t>SWAG bracelets</a:t>
            </a:r>
          </a:p>
          <a:p>
            <a:r>
              <a:rPr lang="en-US" sz="1800" dirty="0">
                <a:latin typeface="Calibri" pitchFamily="34" charset="0"/>
              </a:rPr>
              <a:t>Text message contest</a:t>
            </a:r>
          </a:p>
          <a:p>
            <a:r>
              <a:rPr lang="en-US" sz="1800" dirty="0">
                <a:latin typeface="Calibri" pitchFamily="34" charset="0"/>
              </a:rPr>
              <a:t>Train-the-Trainer</a:t>
            </a:r>
          </a:p>
          <a:p>
            <a:r>
              <a:rPr lang="en-US" sz="1800" dirty="0">
                <a:latin typeface="Calibri" pitchFamily="34" charset="0"/>
              </a:rPr>
              <a:t>Fall “See Them See You” Campaign</a:t>
            </a:r>
          </a:p>
        </p:txBody>
      </p:sp>
      <p:pic>
        <p:nvPicPr>
          <p:cNvPr id="124941" name="Picture 13" descr="Education Group Photo"/>
          <p:cNvPicPr>
            <a:picLocks noChangeAspect="1" noChangeArrowheads="1"/>
          </p:cNvPicPr>
          <p:nvPr/>
        </p:nvPicPr>
        <p:blipFill>
          <a:blip r:embed="rId3" cstate="print"/>
          <a:srcRect/>
          <a:stretch>
            <a:fillRect/>
          </a:stretch>
        </p:blipFill>
        <p:spPr bwMode="auto">
          <a:xfrm>
            <a:off x="762000" y="3505720"/>
            <a:ext cx="2700338" cy="1603375"/>
          </a:xfrm>
          <a:prstGeom prst="rect">
            <a:avLst/>
          </a:prstGeom>
          <a:noFill/>
          <a:ln w="19050">
            <a:solidFill>
              <a:schemeClr val="tx1"/>
            </a:solidFill>
            <a:miter lim="800000"/>
            <a:headEnd/>
            <a:tailEnd/>
          </a:ln>
        </p:spPr>
      </p:pic>
      <p:pic>
        <p:nvPicPr>
          <p:cNvPr id="124942" name="Picture 14" descr="Education Bus"/>
          <p:cNvPicPr>
            <a:picLocks noChangeAspect="1" noChangeArrowheads="1"/>
          </p:cNvPicPr>
          <p:nvPr/>
        </p:nvPicPr>
        <p:blipFill>
          <a:blip r:embed="rId4" cstate="print"/>
          <a:srcRect/>
          <a:stretch>
            <a:fillRect/>
          </a:stretch>
        </p:blipFill>
        <p:spPr bwMode="auto">
          <a:xfrm>
            <a:off x="4800600" y="3496860"/>
            <a:ext cx="3075306" cy="1547769"/>
          </a:xfrm>
          <a:prstGeom prst="rect">
            <a:avLst/>
          </a:prstGeom>
          <a:noFill/>
          <a:ln w="19050" algn="ctr">
            <a:solidFill>
              <a:schemeClr val="tx1"/>
            </a:solidFill>
            <a:miter lim="800000"/>
            <a:headEnd/>
            <a:tailEnd/>
          </a:ln>
          <a:effectLst/>
        </p:spPr>
      </p:pic>
      <p:pic>
        <p:nvPicPr>
          <p:cNvPr id="124943" name="Picture 15" descr="Education Engagement"/>
          <p:cNvPicPr>
            <a:picLocks noChangeAspect="1" noChangeArrowheads="1"/>
          </p:cNvPicPr>
          <p:nvPr/>
        </p:nvPicPr>
        <p:blipFill>
          <a:blip r:embed="rId5" cstate="print"/>
          <a:srcRect b="11765"/>
          <a:stretch>
            <a:fillRect/>
          </a:stretch>
        </p:blipFill>
        <p:spPr bwMode="auto">
          <a:xfrm>
            <a:off x="4267200" y="5044629"/>
            <a:ext cx="2719388" cy="1619250"/>
          </a:xfrm>
          <a:prstGeom prst="rect">
            <a:avLst/>
          </a:prstGeom>
          <a:noFill/>
          <a:ln w="19050" algn="ctr">
            <a:solidFill>
              <a:schemeClr val="tx1"/>
            </a:solidFill>
            <a:miter lim="800000"/>
            <a:headEnd/>
            <a:tailEnd/>
          </a:ln>
          <a:effectLst/>
        </p:spPr>
      </p:pic>
      <p:sp>
        <p:nvSpPr>
          <p:cNvPr id="1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19</a:t>
            </a:fld>
            <a:endParaRPr lang="en-US"/>
          </a:p>
        </p:txBody>
      </p:sp>
      <p:sp>
        <p:nvSpPr>
          <p:cNvPr id="12"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r>
              <a:rPr lang="en-US" dirty="0" smtClean="0">
                <a:solidFill>
                  <a:srgbClr val="EEECE1"/>
                </a:solidFill>
              </a:rPr>
              <a:t>Update </a:t>
            </a:r>
            <a:r>
              <a:rPr lang="en-US" dirty="0">
                <a:solidFill>
                  <a:srgbClr val="EEECE1"/>
                </a:solidFill>
              </a:rPr>
              <a:t>on Pedestrian Safety Initiative – September </a:t>
            </a:r>
            <a:r>
              <a:rPr lang="en-US" dirty="0" smtClean="0">
                <a:solidFill>
                  <a:srgbClr val="EEECE1"/>
                </a:solidFill>
              </a:rPr>
              <a:t>2013</a:t>
            </a:r>
            <a:endParaRPr lang="en-US" dirty="0">
              <a:solidFill>
                <a:srgbClr val="EEECE1"/>
              </a:solidFill>
            </a:endParaRP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62223" y="5059624"/>
            <a:ext cx="2142640" cy="1606980"/>
          </a:xfrm>
          <a:prstGeom prst="rect">
            <a:avLst/>
          </a:prstGeom>
        </p:spPr>
      </p:pic>
    </p:spTree>
    <p:extLst>
      <p:ext uri="{BB962C8B-B14F-4D97-AF65-F5344CB8AC3E}">
        <p14:creationId xmlns:p14="http://schemas.microsoft.com/office/powerpoint/2010/main" val="1151463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Pedestrian Collisions and Fatalities</a:t>
            </a:r>
            <a:endParaRPr lang="en-US" sz="3600" dirty="0"/>
          </a:p>
        </p:txBody>
      </p:sp>
      <p:sp>
        <p:nvSpPr>
          <p:cNvPr id="3" name="Content Placeholder 2"/>
          <p:cNvSpPr>
            <a:spLocks noGrp="1"/>
          </p:cNvSpPr>
          <p:nvPr>
            <p:ph idx="1"/>
          </p:nvPr>
        </p:nvSpPr>
        <p:spPr>
          <a:xfrm>
            <a:off x="304800" y="1600200"/>
            <a:ext cx="8077200" cy="5257800"/>
          </a:xfrm>
        </p:spPr>
        <p:txBody>
          <a:bodyPr>
            <a:normAutofit fontScale="92500" lnSpcReduction="10000"/>
          </a:bodyPr>
          <a:lstStyle/>
          <a:p>
            <a:pPr marL="0" indent="0" algn="ctr">
              <a:buNone/>
            </a:pPr>
            <a:r>
              <a:rPr lang="en-US" sz="3200" dirty="0" smtClean="0"/>
              <a:t>Approximately how many pedestrians are hit each year in Montgomery County?  </a:t>
            </a:r>
          </a:p>
          <a:p>
            <a:pPr marL="0" indent="0" algn="ctr">
              <a:buNone/>
            </a:pPr>
            <a:r>
              <a:rPr lang="en-US" sz="4000" dirty="0" smtClean="0">
                <a:solidFill>
                  <a:srgbClr val="C00000"/>
                </a:solidFill>
              </a:rPr>
              <a:t>400</a:t>
            </a:r>
            <a:endParaRPr lang="en-US" sz="2800" dirty="0" smtClean="0"/>
          </a:p>
          <a:p>
            <a:pPr marL="0" indent="0" algn="ctr">
              <a:buNone/>
            </a:pPr>
            <a:r>
              <a:rPr lang="en-US" sz="3200" dirty="0" smtClean="0"/>
              <a:t>In 2012, how many pedestrian fatalities were there?  </a:t>
            </a:r>
          </a:p>
          <a:p>
            <a:pPr marL="0" indent="0" algn="ctr">
              <a:buNone/>
            </a:pPr>
            <a:r>
              <a:rPr lang="en-US" sz="4000" dirty="0" smtClean="0">
                <a:solidFill>
                  <a:srgbClr val="C00000"/>
                </a:solidFill>
              </a:rPr>
              <a:t>6</a:t>
            </a:r>
          </a:p>
          <a:p>
            <a:pPr marL="0" indent="0" algn="ctr">
              <a:buNone/>
            </a:pPr>
            <a:r>
              <a:rPr lang="en-US" sz="3500" dirty="0" smtClean="0">
                <a:solidFill>
                  <a:schemeClr val="tx1"/>
                </a:solidFill>
              </a:rPr>
              <a:t>How many were killed in 2013?</a:t>
            </a:r>
          </a:p>
          <a:p>
            <a:pPr marL="0" indent="0" algn="ctr">
              <a:buNone/>
            </a:pPr>
            <a:r>
              <a:rPr lang="en-US" sz="4000" dirty="0" smtClean="0">
                <a:solidFill>
                  <a:srgbClr val="C00000"/>
                </a:solidFill>
              </a:rPr>
              <a:t>13</a:t>
            </a:r>
          </a:p>
          <a:p>
            <a:pPr marL="0" indent="0">
              <a:buNone/>
            </a:pPr>
            <a:r>
              <a:rPr lang="en-US" sz="4000" dirty="0">
                <a:solidFill>
                  <a:srgbClr val="C00000"/>
                </a:solidFill>
              </a:rPr>
              <a:t>	</a:t>
            </a:r>
            <a:endParaRPr lang="en-US" sz="4000" dirty="0" smtClean="0">
              <a:solidFill>
                <a:srgbClr val="C00000"/>
              </a:solidFill>
            </a:endParaRPr>
          </a:p>
          <a:p>
            <a:pPr marL="0" indent="0">
              <a:buNone/>
            </a:pPr>
            <a:endParaRPr lang="en-US" sz="4000" dirty="0">
              <a:solidFill>
                <a:srgbClr val="C00000"/>
              </a:solidFill>
            </a:endParaRPr>
          </a:p>
          <a:p>
            <a:pPr marL="0" indent="0">
              <a:buNone/>
            </a:pPr>
            <a:endParaRPr lang="en-US" sz="3200" dirty="0" smtClean="0">
              <a:solidFill>
                <a:srgbClr val="C00000"/>
              </a:solidFill>
            </a:endParaRPr>
          </a:p>
        </p:txBody>
      </p:sp>
      <p:sp>
        <p:nvSpPr>
          <p:cNvPr id="5" name="Slide Number Placeholder 3"/>
          <p:cNvSpPr>
            <a:spLocks noGrp="1"/>
          </p:cNvSpPr>
          <p:nvPr>
            <p:ph type="sldNum" sz="quarter" idx="12"/>
          </p:nvPr>
        </p:nvSpPr>
        <p:spPr>
          <a:xfrm>
            <a:off x="8531788" y="5699760"/>
            <a:ext cx="548640" cy="396240"/>
          </a:xfrm>
        </p:spPr>
        <p:txBody>
          <a:bodyPr/>
          <a:lstStyle/>
          <a:p>
            <a:fld id="{1E43DB2B-D07C-40D2-BEA2-CCF38BBF670E}" type="slidenum">
              <a:rPr lang="en-US" smtClean="0"/>
              <a:t>2</a:t>
            </a:fld>
            <a:endParaRPr lang="en-US"/>
          </a:p>
        </p:txBody>
      </p:sp>
      <p:sp>
        <p:nvSpPr>
          <p:cNvPr id="6"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endParaRPr lang="en-US" dirty="0"/>
          </a:p>
          <a:p>
            <a:r>
              <a:rPr lang="en-US" dirty="0" smtClean="0"/>
              <a:t>Update </a:t>
            </a:r>
            <a:r>
              <a:rPr lang="en-US" dirty="0"/>
              <a:t>on Pedestrian Safety Initiative – </a:t>
            </a:r>
            <a:r>
              <a:rPr lang="en-US" dirty="0" smtClean="0"/>
              <a:t>Fall  </a:t>
            </a:r>
            <a:r>
              <a:rPr lang="en-US" dirty="0"/>
              <a:t>2013</a:t>
            </a:r>
          </a:p>
          <a:p>
            <a:endParaRPr lang="en-US" dirty="0"/>
          </a:p>
        </p:txBody>
      </p:sp>
    </p:spTree>
    <p:extLst>
      <p:ext uri="{BB962C8B-B14F-4D97-AF65-F5344CB8AC3E}">
        <p14:creationId xmlns:p14="http://schemas.microsoft.com/office/powerpoint/2010/main" val="289478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p:cTn id="39"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sz="3600" dirty="0" smtClean="0">
                <a:ea typeface="ＭＳ Ｐゴシック"/>
                <a:cs typeface="ＭＳ Ｐゴシック"/>
              </a:rPr>
              <a:t>Four Corners Spring Education Campaign: SWAG Bracelets</a:t>
            </a:r>
          </a:p>
        </p:txBody>
      </p:sp>
      <p:sp>
        <p:nvSpPr>
          <p:cNvPr id="17410" name="Content Placeholder 2"/>
          <p:cNvSpPr>
            <a:spLocks noGrp="1"/>
          </p:cNvSpPr>
          <p:nvPr>
            <p:ph idx="1"/>
          </p:nvPr>
        </p:nvSpPr>
        <p:spPr>
          <a:xfrm>
            <a:off x="457200" y="1570037"/>
            <a:ext cx="4724400" cy="4678363"/>
          </a:xfrm>
        </p:spPr>
        <p:txBody>
          <a:bodyPr>
            <a:normAutofit fontScale="92500" lnSpcReduction="10000"/>
          </a:bodyPr>
          <a:lstStyle/>
          <a:p>
            <a:pPr eaLnBrk="1" hangingPunct="1"/>
            <a:r>
              <a:rPr lang="en-US" sz="2800" dirty="0" smtClean="0">
                <a:ea typeface="ＭＳ Ｐゴシック"/>
                <a:cs typeface="ＭＳ Ｐゴシック"/>
              </a:rPr>
              <a:t>Bracelet concept originated by students</a:t>
            </a:r>
          </a:p>
          <a:p>
            <a:pPr eaLnBrk="1" hangingPunct="1"/>
            <a:r>
              <a:rPr lang="en-US" sz="2800" dirty="0" smtClean="0">
                <a:ea typeface="ＭＳ Ｐゴシック"/>
                <a:cs typeface="ＭＳ Ｐゴシック"/>
              </a:rPr>
              <a:t>Reinforce good behavior (</a:t>
            </a:r>
            <a:r>
              <a:rPr lang="en-US" sz="2800" dirty="0" smtClean="0">
                <a:solidFill>
                  <a:srgbClr val="3AC733"/>
                </a:solidFill>
                <a:ea typeface="ＭＳ Ｐゴシック"/>
                <a:cs typeface="ＭＳ Ｐゴシック"/>
              </a:rPr>
              <a:t>SWAG</a:t>
            </a:r>
            <a:r>
              <a:rPr lang="en-US" sz="2800" dirty="0" smtClean="0">
                <a:ea typeface="ＭＳ Ｐゴシック"/>
                <a:cs typeface="ＭＳ Ｐゴシック"/>
              </a:rPr>
              <a:t>) and bad behavior (</a:t>
            </a:r>
            <a:r>
              <a:rPr lang="en-US" sz="2800" dirty="0" smtClean="0">
                <a:solidFill>
                  <a:srgbClr val="FF0000"/>
                </a:solidFill>
                <a:ea typeface="ＭＳ Ｐゴシック"/>
                <a:cs typeface="ＭＳ Ｐゴシック"/>
              </a:rPr>
              <a:t>FAIL</a:t>
            </a:r>
            <a:r>
              <a:rPr lang="en-US" sz="2800" dirty="0" smtClean="0">
                <a:ea typeface="ＭＳ Ｐゴシック"/>
                <a:cs typeface="ＭＳ Ｐゴシック"/>
              </a:rPr>
              <a:t>)</a:t>
            </a:r>
          </a:p>
          <a:p>
            <a:pPr eaLnBrk="1" hangingPunct="1"/>
            <a:r>
              <a:rPr lang="en-US" sz="2800" dirty="0" smtClean="0">
                <a:ea typeface="ＭＳ Ｐゴシック"/>
                <a:cs typeface="ＭＳ Ｐゴシック"/>
              </a:rPr>
              <a:t>Build on overall campaign message:</a:t>
            </a:r>
          </a:p>
          <a:p>
            <a:pPr marL="457200" lvl="1" indent="0" eaLnBrk="1" hangingPunct="1">
              <a:buNone/>
            </a:pPr>
            <a:r>
              <a:rPr lang="en-US" sz="2800" i="1" dirty="0" smtClean="0">
                <a:solidFill>
                  <a:srgbClr val="3AC733"/>
                </a:solidFill>
                <a:ea typeface="ＭＳ Ｐゴシック"/>
              </a:rPr>
              <a:t>S</a:t>
            </a:r>
            <a:r>
              <a:rPr lang="en-US" sz="2800" i="1" dirty="0" smtClean="0">
                <a:solidFill>
                  <a:schemeClr val="tx1"/>
                </a:solidFill>
                <a:ea typeface="ＭＳ Ｐゴシック"/>
              </a:rPr>
              <a:t>ee them See you</a:t>
            </a:r>
          </a:p>
          <a:p>
            <a:pPr marL="457200" lvl="1" indent="0" eaLnBrk="1" hangingPunct="1">
              <a:buNone/>
            </a:pPr>
            <a:r>
              <a:rPr lang="en-US" sz="2800" i="1" dirty="0" smtClean="0">
                <a:solidFill>
                  <a:srgbClr val="3AC733"/>
                </a:solidFill>
                <a:ea typeface="ＭＳ Ｐゴシック"/>
              </a:rPr>
              <a:t>W</a:t>
            </a:r>
            <a:r>
              <a:rPr lang="en-US" sz="2800" i="1" dirty="0" smtClean="0">
                <a:solidFill>
                  <a:schemeClr val="tx1"/>
                </a:solidFill>
                <a:ea typeface="ＭＳ Ｐゴシック"/>
              </a:rPr>
              <a:t>ait for the Walk</a:t>
            </a:r>
          </a:p>
          <a:p>
            <a:pPr marL="457200" lvl="1" indent="0" eaLnBrk="1" hangingPunct="1">
              <a:buNone/>
            </a:pPr>
            <a:r>
              <a:rPr lang="en-US" sz="2800" i="1" dirty="0" smtClean="0">
                <a:solidFill>
                  <a:srgbClr val="3AC733"/>
                </a:solidFill>
                <a:ea typeface="ＭＳ Ｐゴシック"/>
              </a:rPr>
              <a:t>A</a:t>
            </a:r>
            <a:r>
              <a:rPr lang="en-US" sz="2800" i="1" dirty="0" smtClean="0">
                <a:solidFill>
                  <a:schemeClr val="tx1"/>
                </a:solidFill>
                <a:ea typeface="ＭＳ Ｐゴシック"/>
              </a:rPr>
              <a:t>lways Use Crosswalks</a:t>
            </a:r>
          </a:p>
          <a:p>
            <a:pPr marL="457200" lvl="1" indent="0" eaLnBrk="1" hangingPunct="1">
              <a:buNone/>
            </a:pPr>
            <a:r>
              <a:rPr lang="en-US" sz="2800" i="1" dirty="0" smtClean="0">
                <a:solidFill>
                  <a:srgbClr val="3AC733"/>
                </a:solidFill>
                <a:ea typeface="ＭＳ Ｐゴシック"/>
              </a:rPr>
              <a:t>G</a:t>
            </a:r>
            <a:r>
              <a:rPr lang="en-US" sz="2800" i="1" dirty="0" smtClean="0">
                <a:solidFill>
                  <a:schemeClr val="tx1"/>
                </a:solidFill>
                <a:ea typeface="ＭＳ Ｐゴシック"/>
              </a:rPr>
              <a:t>o Reflective!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410200" y="1295400"/>
            <a:ext cx="2438400" cy="1828800"/>
          </a:xfrm>
          <a:prstGeom prst="rect">
            <a:avLst/>
          </a:prstGeom>
          <a:ln w="19050">
            <a:solidFill>
              <a:schemeClr val="accent3"/>
            </a:solidFill>
          </a:ln>
        </p:spPr>
      </p:pic>
      <p:sp>
        <p:nvSpPr>
          <p:cNvPr id="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20</a:t>
            </a:fld>
            <a:endParaRPr lang="en-US"/>
          </a:p>
        </p:txBody>
      </p:sp>
      <p:sp>
        <p:nvSpPr>
          <p:cNvPr id="7" name="Footer Placeholder 4"/>
          <p:cNvSpPr>
            <a:spLocks noGrp="1"/>
          </p:cNvSpPr>
          <p:nvPr>
            <p:ph type="ftr" sz="quarter" idx="11"/>
          </p:nvPr>
        </p:nvSpPr>
        <p:spPr>
          <a:xfrm rot="16200000">
            <a:off x="6215310" y="2677160"/>
            <a:ext cx="5110481" cy="365760"/>
          </a:xfrm>
        </p:spPr>
        <p:txBody>
          <a:bodyPr/>
          <a:lstStyle>
            <a:lvl1pPr>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pic>
        <p:nvPicPr>
          <p:cNvPr id="8" name="Content Placeholder 1"/>
          <p:cNvPicPr>
            <a:picLocks noChangeAspect="1"/>
          </p:cNvPicPr>
          <p:nvPr/>
        </p:nvPicPr>
        <p:blipFill rotWithShape="1">
          <a:blip r:embed="rId4" cstate="print">
            <a:extLst>
              <a:ext uri="{28A0092B-C50C-407E-A947-70E740481C1C}">
                <a14:useLocalDpi xmlns:a14="http://schemas.microsoft.com/office/drawing/2010/main" val="0"/>
              </a:ext>
            </a:extLst>
          </a:blip>
          <a:srcRect t="11481" b="9113"/>
          <a:stretch/>
        </p:blipFill>
        <p:spPr>
          <a:xfrm>
            <a:off x="5181600" y="3437715"/>
            <a:ext cx="3200400" cy="3287260"/>
          </a:xfrm>
          <a:prstGeom prst="rect">
            <a:avLst/>
          </a:prstGeom>
        </p:spPr>
      </p:pic>
    </p:spTree>
    <p:extLst>
      <p:ext uri="{BB962C8B-B14F-4D97-AF65-F5344CB8AC3E}">
        <p14:creationId xmlns:p14="http://schemas.microsoft.com/office/powerpoint/2010/main" val="3319150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eaLnBrk="1" hangingPunct="1"/>
            <a:r>
              <a:rPr lang="en-US" sz="3600" dirty="0" smtClean="0">
                <a:ea typeface="ＭＳ Ｐゴシック"/>
                <a:cs typeface="ＭＳ Ｐゴシック"/>
              </a:rPr>
              <a:t>Blair High School Best Eyes Contest</a:t>
            </a:r>
          </a:p>
        </p:txBody>
      </p:sp>
      <p:sp>
        <p:nvSpPr>
          <p:cNvPr id="17410" name="Content Placeholder 2"/>
          <p:cNvSpPr>
            <a:spLocks noGrp="1"/>
          </p:cNvSpPr>
          <p:nvPr>
            <p:ph idx="1"/>
          </p:nvPr>
        </p:nvSpPr>
        <p:spPr>
          <a:xfrm>
            <a:off x="682173" y="1775273"/>
            <a:ext cx="4804228" cy="4678363"/>
          </a:xfrm>
        </p:spPr>
        <p:txBody>
          <a:bodyPr>
            <a:normAutofit/>
          </a:bodyPr>
          <a:lstStyle/>
          <a:p>
            <a:pPr eaLnBrk="1" hangingPunct="1"/>
            <a:r>
              <a:rPr lang="en-US" sz="2800" dirty="0" smtClean="0">
                <a:ea typeface="ＭＳ Ｐゴシック"/>
                <a:cs typeface="ＭＳ Ｐゴシック"/>
              </a:rPr>
              <a:t>Initial recruiting event </a:t>
            </a:r>
          </a:p>
          <a:p>
            <a:pPr eaLnBrk="1" hangingPunct="1"/>
            <a:r>
              <a:rPr lang="en-US" sz="2800" dirty="0" smtClean="0">
                <a:ea typeface="ＭＳ Ｐゴシック"/>
                <a:cs typeface="ＭＳ Ｐゴシック"/>
              </a:rPr>
              <a:t>Photo shoot event</a:t>
            </a:r>
          </a:p>
          <a:p>
            <a:pPr eaLnBrk="1" hangingPunct="1"/>
            <a:r>
              <a:rPr lang="en-US" sz="2800" dirty="0" smtClean="0">
                <a:ea typeface="ＭＳ Ｐゴシック"/>
                <a:cs typeface="ＭＳ Ｐゴシック"/>
              </a:rPr>
              <a:t>Special student-created giveaways</a:t>
            </a:r>
          </a:p>
        </p:txBody>
      </p:sp>
      <p:sp>
        <p:nvSpPr>
          <p:cNvPr id="3" name="Slide Number Placeholder 2"/>
          <p:cNvSpPr>
            <a:spLocks noGrp="1"/>
          </p:cNvSpPr>
          <p:nvPr>
            <p:ph type="sldNum" sz="quarter" idx="4294967295"/>
          </p:nvPr>
        </p:nvSpPr>
        <p:spPr>
          <a:xfrm>
            <a:off x="204788" y="6373813"/>
            <a:ext cx="1485900" cy="365125"/>
          </a:xfrm>
          <a:prstGeom prst="rect">
            <a:avLst/>
          </a:prstGeom>
        </p:spPr>
        <p:txBody>
          <a:bodyPr/>
          <a:lstStyle/>
          <a:p>
            <a:pPr>
              <a:defRPr/>
            </a:pPr>
            <a:fld id="{7C007970-6900-4DA3-BDB8-A56E40C9DB68}" type="slidenum">
              <a:rPr lang="en-US" smtClean="0"/>
              <a:pPr>
                <a:defRPr/>
              </a:pPr>
              <a:t>21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172" y="4114455"/>
            <a:ext cx="3454400" cy="2590800"/>
          </a:xfrm>
          <a:prstGeom prst="rect">
            <a:avLst/>
          </a:prstGeom>
          <a:ln w="19050">
            <a:solidFill>
              <a:schemeClr val="accent3"/>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968"/>
          <a:stretch/>
        </p:blipFill>
        <p:spPr>
          <a:xfrm rot="5400000">
            <a:off x="5407179" y="1644949"/>
            <a:ext cx="2486170" cy="2048330"/>
          </a:xfrm>
          <a:prstGeom prst="rect">
            <a:avLst/>
          </a:prstGeom>
          <a:ln w="19050">
            <a:solidFill>
              <a:schemeClr val="accent3"/>
            </a:solidFill>
          </a:ln>
        </p:spPr>
      </p:pic>
      <p:sp>
        <p:nvSpPr>
          <p:cNvPr id="8"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21</a:t>
            </a:fld>
            <a:endParaRPr lang="en-US"/>
          </a:p>
        </p:txBody>
      </p:sp>
      <p:sp>
        <p:nvSpPr>
          <p:cNvPr id="9" name="Footer Placeholder 4"/>
          <p:cNvSpPr>
            <a:spLocks noGrp="1"/>
          </p:cNvSpPr>
          <p:nvPr>
            <p:ph type="ftr" sz="quarter" idx="11"/>
          </p:nvPr>
        </p:nvSpPr>
        <p:spPr>
          <a:xfrm rot="16200000">
            <a:off x="6215310" y="2677160"/>
            <a:ext cx="5110481" cy="365760"/>
          </a:xfrm>
        </p:spPr>
        <p:txBody>
          <a:bodyPr/>
          <a:lstStyle>
            <a:lvl1pPr>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53000" y="4151669"/>
            <a:ext cx="2878667" cy="2159000"/>
          </a:xfrm>
          <a:prstGeom prst="rect">
            <a:avLst/>
          </a:prstGeom>
        </p:spPr>
      </p:pic>
    </p:spTree>
    <p:extLst>
      <p:ext uri="{BB962C8B-B14F-4D97-AF65-F5344CB8AC3E}">
        <p14:creationId xmlns:p14="http://schemas.microsoft.com/office/powerpoint/2010/main" val="2533294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sz="3600" dirty="0" smtClean="0">
                <a:ea typeface="ＭＳ Ｐゴシック"/>
                <a:cs typeface="ＭＳ Ｐゴシック"/>
              </a:rPr>
              <a:t>Piney Branch HIA: Curb Markers</a:t>
            </a:r>
          </a:p>
        </p:txBody>
      </p:sp>
      <p:sp>
        <p:nvSpPr>
          <p:cNvPr id="25602" name="Content Placeholder 2"/>
          <p:cNvSpPr>
            <a:spLocks noGrp="1"/>
          </p:cNvSpPr>
          <p:nvPr>
            <p:ph idx="1"/>
          </p:nvPr>
        </p:nvSpPr>
        <p:spPr>
          <a:xfrm>
            <a:off x="450850" y="1304925"/>
            <a:ext cx="4044950" cy="4678363"/>
          </a:xfrm>
        </p:spPr>
        <p:txBody>
          <a:bodyPr>
            <a:normAutofit/>
          </a:bodyPr>
          <a:lstStyle/>
          <a:p>
            <a:pPr eaLnBrk="1" hangingPunct="1"/>
            <a:r>
              <a:rPr lang="en-US" sz="2000" dirty="0" smtClean="0">
                <a:ea typeface="ＭＳ Ｐゴシック"/>
                <a:cs typeface="ＭＳ Ｐゴシック"/>
              </a:rPr>
              <a:t>Concept developed by education team – designed to mimic police caution tape</a:t>
            </a:r>
          </a:p>
          <a:p>
            <a:pPr eaLnBrk="1" hangingPunct="1"/>
            <a:r>
              <a:rPr lang="en-US" sz="2000" dirty="0" smtClean="0">
                <a:ea typeface="ＭＳ Ｐゴシック"/>
                <a:cs typeface="ＭＳ Ｐゴシック"/>
              </a:rPr>
              <a:t>Approved by SHA as “Experimental Traffic Control Device”</a:t>
            </a:r>
          </a:p>
          <a:p>
            <a:pPr eaLnBrk="1" hangingPunct="1"/>
            <a:r>
              <a:rPr lang="en-US" sz="2000" dirty="0" smtClean="0">
                <a:ea typeface="ＭＳ Ｐゴシック"/>
                <a:cs typeface="ＭＳ Ｐゴシック"/>
              </a:rPr>
              <a:t>“Do Not Cross” and “No </a:t>
            </a:r>
            <a:r>
              <a:rPr lang="en-US" sz="2000" dirty="0" err="1" smtClean="0">
                <a:ea typeface="ＭＳ Ｐゴシック"/>
                <a:cs typeface="ＭＳ Ｐゴシック"/>
              </a:rPr>
              <a:t>Cruce</a:t>
            </a:r>
            <a:r>
              <a:rPr lang="en-US" sz="2000" dirty="0" smtClean="0">
                <a:ea typeface="ＭＳ Ｐゴシック"/>
                <a:cs typeface="ＭＳ Ｐゴシック"/>
              </a:rPr>
              <a:t>” installed every 20-30-feet</a:t>
            </a:r>
          </a:p>
          <a:p>
            <a:pPr eaLnBrk="1" hangingPunct="1"/>
            <a:r>
              <a:rPr lang="en-US" sz="2000" dirty="0" smtClean="0">
                <a:ea typeface="ＭＳ Ｐゴシック"/>
                <a:cs typeface="ＭＳ Ｐゴシック"/>
              </a:rPr>
              <a:t>“Cross Here” installed at crosswalks</a:t>
            </a:r>
          </a:p>
          <a:p>
            <a:pPr eaLnBrk="1" hangingPunct="1"/>
            <a:endParaRPr lang="en-US" dirty="0" smtClean="0">
              <a:ea typeface="ＭＳ Ｐゴシック"/>
              <a:cs typeface="ＭＳ Ｐゴシック"/>
            </a:endParaRPr>
          </a:p>
        </p:txBody>
      </p:sp>
      <p:pic>
        <p:nvPicPr>
          <p:cNvPr id="25604" name="Picture 1"/>
          <p:cNvPicPr>
            <a:picLocks noChangeAspect="1"/>
          </p:cNvPicPr>
          <p:nvPr/>
        </p:nvPicPr>
        <p:blipFill>
          <a:blip r:embed="rId3"/>
          <a:srcRect l="24278" t="20357" r="25284" b="24347"/>
          <a:stretch>
            <a:fillRect/>
          </a:stretch>
        </p:blipFill>
        <p:spPr bwMode="auto">
          <a:xfrm>
            <a:off x="5588001" y="4572000"/>
            <a:ext cx="2744824" cy="2006600"/>
          </a:xfrm>
          <a:prstGeom prst="rect">
            <a:avLst/>
          </a:prstGeom>
          <a:noFill/>
          <a:ln w="9525">
            <a:noFill/>
            <a:miter lim="800000"/>
            <a:headEnd/>
            <a:tailEnd/>
          </a:ln>
        </p:spPr>
      </p:pic>
      <p:pic>
        <p:nvPicPr>
          <p:cNvPr id="25605" name="Picture 3"/>
          <p:cNvPicPr>
            <a:picLocks noChangeAspect="1"/>
          </p:cNvPicPr>
          <p:nvPr/>
        </p:nvPicPr>
        <p:blipFill>
          <a:blip r:embed="rId4"/>
          <a:srcRect l="16805" t="33076" r="7632" b="21806"/>
          <a:stretch>
            <a:fillRect/>
          </a:stretch>
        </p:blipFill>
        <p:spPr bwMode="auto">
          <a:xfrm>
            <a:off x="450850" y="4618038"/>
            <a:ext cx="4862513" cy="1935162"/>
          </a:xfrm>
          <a:prstGeom prst="rect">
            <a:avLst/>
          </a:prstGeom>
          <a:noFill/>
          <a:ln w="9525">
            <a:noFill/>
            <a:miter lim="800000"/>
            <a:headEnd/>
            <a:tailEnd/>
          </a:ln>
        </p:spPr>
      </p:pic>
      <p:sp>
        <p:nvSpPr>
          <p:cNvPr id="7"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22</a:t>
            </a:fld>
            <a:endParaRPr lang="en-US"/>
          </a:p>
        </p:txBody>
      </p:sp>
      <p:pic>
        <p:nvPicPr>
          <p:cNvPr id="4098" name="Picture 2" descr="C:\Users\conklj01\Dropbox\Piney Branch Curb Mark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524000"/>
            <a:ext cx="3771900" cy="251460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spTree>
    <p:extLst>
      <p:ext uri="{BB962C8B-B14F-4D97-AF65-F5344CB8AC3E}">
        <p14:creationId xmlns:p14="http://schemas.microsoft.com/office/powerpoint/2010/main" val="20355651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609600"/>
          </a:xfrm>
        </p:spPr>
        <p:txBody>
          <a:bodyPr/>
          <a:lstStyle/>
          <a:p>
            <a:r>
              <a:rPr lang="en-US" sz="3600" dirty="0" smtClean="0"/>
              <a:t>Regional </a:t>
            </a:r>
            <a:r>
              <a:rPr lang="en-US" sz="3600" dirty="0" err="1" smtClean="0"/>
              <a:t>StreetSmart</a:t>
            </a:r>
            <a:r>
              <a:rPr lang="en-US" sz="3600" dirty="0" smtClean="0"/>
              <a:t> Campaign</a:t>
            </a:r>
            <a:r>
              <a:rPr lang="en-US" dirty="0" smtClean="0"/>
              <a:t/>
            </a:r>
            <a:br>
              <a:rPr lang="en-US" dirty="0" smtClean="0"/>
            </a:br>
            <a:endParaRPr lang="en-US" sz="1800" dirty="0"/>
          </a:p>
        </p:txBody>
      </p:sp>
      <p:sp>
        <p:nvSpPr>
          <p:cNvPr id="2" name="Slide Number Placeholder 1"/>
          <p:cNvSpPr>
            <a:spLocks noGrp="1"/>
          </p:cNvSpPr>
          <p:nvPr>
            <p:ph type="sldNum" sz="quarter" idx="4294967295"/>
          </p:nvPr>
        </p:nvSpPr>
        <p:spPr>
          <a:xfrm>
            <a:off x="3467100" y="6381750"/>
            <a:ext cx="1579563" cy="476250"/>
          </a:xfrm>
          <a:prstGeom prst="rect">
            <a:avLst/>
          </a:prstGeom>
        </p:spPr>
        <p:txBody>
          <a:bodyPr/>
          <a:lstStyle/>
          <a:p>
            <a:pPr>
              <a:defRPr/>
            </a:pPr>
            <a:fld id="{DAEB6CA1-0101-4549-AF76-323287B7ACDB}" type="slidenum">
              <a:rPr lang="en-US" smtClean="0"/>
              <a:pPr>
                <a:defRPr/>
              </a:pPr>
              <a:t>23</a:t>
            </a:fld>
            <a:endParaRPr lang="en-US"/>
          </a:p>
        </p:txBody>
      </p:sp>
      <p:pic>
        <p:nvPicPr>
          <p:cNvPr id="6" name="Picture 19" descr="Street Smar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4508102" cy="2362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6723" t="11587" r="16106" b="25397"/>
          <a:stretch/>
        </p:blipFill>
        <p:spPr>
          <a:xfrm>
            <a:off x="5486400" y="980346"/>
            <a:ext cx="2895600" cy="3515454"/>
          </a:xfrm>
          <a:prstGeom prst="rect">
            <a:avLst/>
          </a:prstGeom>
        </p:spPr>
      </p:pic>
      <p:sp>
        <p:nvSpPr>
          <p:cNvPr id="9"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23</a:t>
            </a:fld>
            <a:endParaRPr lang="en-US"/>
          </a:p>
        </p:txBody>
      </p:sp>
      <p:pic>
        <p:nvPicPr>
          <p:cNvPr id="1026" name="Picture 2" descr="C:\Users\Joana\Documents\Foursquare\Projects\Montgomery County Pedestrian\StreetSmart\Spring 2013 Campaign\Images\BusCard English Jaywalk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546030"/>
            <a:ext cx="5334000" cy="2101823"/>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spTree>
    <p:extLst>
      <p:ext uri="{BB962C8B-B14F-4D97-AF65-F5344CB8AC3E}">
        <p14:creationId xmlns:p14="http://schemas.microsoft.com/office/powerpoint/2010/main" val="7473698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Safety Promotion Teams</a:t>
            </a:r>
            <a:endParaRPr lang="en-US" sz="3600" i="1" dirty="0"/>
          </a:p>
        </p:txBody>
      </p:sp>
      <p:sp>
        <p:nvSpPr>
          <p:cNvPr id="4" name="Content Placeholder 3"/>
          <p:cNvSpPr>
            <a:spLocks noGrp="1"/>
          </p:cNvSpPr>
          <p:nvPr>
            <p:ph idx="1"/>
          </p:nvPr>
        </p:nvSpPr>
        <p:spPr>
          <a:xfrm>
            <a:off x="457200" y="1600200"/>
            <a:ext cx="7848600" cy="4800600"/>
          </a:xfrm>
        </p:spPr>
        <p:txBody>
          <a:bodyPr>
            <a:normAutofit lnSpcReduction="10000"/>
          </a:bodyPr>
          <a:lstStyle/>
          <a:p>
            <a:r>
              <a:rPr lang="en-US" sz="2800" dirty="0"/>
              <a:t>Group of volunteers reaching out to their community about pedestrian safety</a:t>
            </a:r>
          </a:p>
          <a:p>
            <a:pPr lvl="1"/>
            <a:r>
              <a:rPr lang="en-US" dirty="0"/>
              <a:t>SWAG Team (English)</a:t>
            </a:r>
          </a:p>
          <a:p>
            <a:pPr lvl="1"/>
            <a:r>
              <a:rPr lang="en-US" dirty="0" err="1"/>
              <a:t>Protectores</a:t>
            </a:r>
            <a:r>
              <a:rPr lang="en-US" dirty="0"/>
              <a:t> del Camino (Spanish)</a:t>
            </a:r>
          </a:p>
          <a:p>
            <a:r>
              <a:rPr lang="en-US" sz="2800" dirty="0" smtClean="0"/>
              <a:t>Intercept pedestrians on the street</a:t>
            </a:r>
          </a:p>
          <a:p>
            <a:pPr lvl="1"/>
            <a:r>
              <a:rPr lang="en-US" sz="2200" dirty="0" smtClean="0"/>
              <a:t>Discuss pedestrian safety tips</a:t>
            </a:r>
          </a:p>
          <a:p>
            <a:pPr lvl="1"/>
            <a:r>
              <a:rPr lang="en-US" sz="2200" dirty="0" smtClean="0"/>
              <a:t>Distribute reflective/visible materials</a:t>
            </a:r>
          </a:p>
          <a:p>
            <a:r>
              <a:rPr lang="en-US" sz="2800" dirty="0" smtClean="0"/>
              <a:t>Community </a:t>
            </a:r>
            <a:r>
              <a:rPr lang="en-US" sz="2800" dirty="0"/>
              <a:t>festivals and pedestrian safety events</a:t>
            </a:r>
          </a:p>
          <a:p>
            <a:r>
              <a:rPr lang="en-US" sz="2800" dirty="0" smtClean="0"/>
              <a:t>In Group 1 HIAs, distributed approximately:</a:t>
            </a:r>
          </a:p>
          <a:p>
            <a:pPr lvl="1"/>
            <a:r>
              <a:rPr lang="en-US" sz="2200" dirty="0" smtClean="0"/>
              <a:t>20,000 Safety Tips brochures</a:t>
            </a:r>
          </a:p>
          <a:p>
            <a:pPr lvl="1"/>
            <a:r>
              <a:rPr lang="en-US" sz="2200" dirty="0" smtClean="0"/>
              <a:t>6,000 Reflective materials</a:t>
            </a:r>
          </a:p>
          <a:p>
            <a:pPr lvl="1"/>
            <a:r>
              <a:rPr lang="en-US" sz="2200" dirty="0" smtClean="0"/>
              <a:t>10,000 Shopping bags</a:t>
            </a:r>
            <a:endParaRPr lang="en-US" sz="2200" dirty="0"/>
          </a:p>
        </p:txBody>
      </p:sp>
      <p:sp>
        <p:nvSpPr>
          <p:cNvPr id="3" name="Slide Number Placeholder 2"/>
          <p:cNvSpPr>
            <a:spLocks noGrp="1"/>
          </p:cNvSpPr>
          <p:nvPr>
            <p:ph type="sldNum" sz="quarter" idx="4294967295"/>
          </p:nvPr>
        </p:nvSpPr>
        <p:spPr>
          <a:xfrm>
            <a:off x="204788" y="6373813"/>
            <a:ext cx="1485900" cy="365125"/>
          </a:xfrm>
          <a:prstGeom prst="rect">
            <a:avLst/>
          </a:prstGeom>
        </p:spPr>
        <p:txBody>
          <a:bodyPr/>
          <a:lstStyle/>
          <a:p>
            <a:pPr>
              <a:defRPr/>
            </a:pPr>
            <a:fld id="{68D32363-1C89-41F6-B8F9-D04C21ECDED4}" type="slidenum">
              <a:rPr lang="en-US" smtClean="0"/>
              <a:pPr>
                <a:defRPr/>
              </a:pPr>
              <a:t>24</a:t>
            </a:fld>
            <a:endParaRPr lang="en-US"/>
          </a:p>
        </p:txBody>
      </p:sp>
      <p:sp>
        <p:nvSpPr>
          <p:cNvPr id="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24</a:t>
            </a:fld>
            <a:endParaRPr lang="en-US"/>
          </a:p>
        </p:txBody>
      </p:sp>
      <p:sp>
        <p:nvSpPr>
          <p:cNvPr id="8"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solidFill>
                <a:srgbClr val="EEECE1"/>
              </a:solidFill>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spTree>
    <p:extLst>
      <p:ext uri="{BB962C8B-B14F-4D97-AF65-F5344CB8AC3E}">
        <p14:creationId xmlns:p14="http://schemas.microsoft.com/office/powerpoint/2010/main" val="4157489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09600"/>
          </a:xfrm>
        </p:spPr>
        <p:txBody>
          <a:bodyPr/>
          <a:lstStyle/>
          <a:p>
            <a:r>
              <a:rPr lang="en-US" sz="4000" dirty="0" smtClean="0"/>
              <a:t>Key Messages to Teach Pedestrians</a:t>
            </a:r>
            <a:endParaRPr lang="en-US" sz="4000" dirty="0"/>
          </a:p>
        </p:txBody>
      </p:sp>
      <p:sp>
        <p:nvSpPr>
          <p:cNvPr id="5" name="Content Placeholder 4"/>
          <p:cNvSpPr>
            <a:spLocks noGrp="1"/>
          </p:cNvSpPr>
          <p:nvPr>
            <p:ph idx="1"/>
          </p:nvPr>
        </p:nvSpPr>
        <p:spPr>
          <a:xfrm>
            <a:off x="685800" y="1219200"/>
            <a:ext cx="8077200" cy="5191125"/>
          </a:xfrm>
        </p:spPr>
        <p:txBody>
          <a:bodyPr>
            <a:normAutofit fontScale="85000" lnSpcReduction="20000"/>
          </a:bodyPr>
          <a:lstStyle/>
          <a:p>
            <a:r>
              <a:rPr lang="en-US" sz="3600" dirty="0" smtClean="0"/>
              <a:t>Cross the street at marked crosswalks and intersections</a:t>
            </a:r>
          </a:p>
          <a:p>
            <a:pPr marL="0" indent="0">
              <a:buNone/>
            </a:pPr>
            <a:endParaRPr lang="en-US" sz="2600" dirty="0" smtClean="0"/>
          </a:p>
          <a:p>
            <a:r>
              <a:rPr lang="en-US" sz="3600" dirty="0" smtClean="0"/>
              <a:t>Stay visible after dark</a:t>
            </a:r>
          </a:p>
          <a:p>
            <a:endParaRPr lang="en-US" sz="3600" dirty="0" smtClean="0"/>
          </a:p>
          <a:p>
            <a:r>
              <a:rPr lang="en-US" sz="3600" dirty="0" smtClean="0"/>
              <a:t>Begin crossing the street on the “walk” signal</a:t>
            </a:r>
          </a:p>
          <a:p>
            <a:endParaRPr lang="en-US" sz="3600" dirty="0" smtClean="0"/>
          </a:p>
          <a:p>
            <a:r>
              <a:rPr lang="en-US" sz="3600" dirty="0" smtClean="0"/>
              <a:t>Make eye contact with drivers</a:t>
            </a:r>
          </a:p>
          <a:p>
            <a:endParaRPr lang="en-US" sz="3600" dirty="0" smtClean="0"/>
          </a:p>
          <a:p>
            <a:r>
              <a:rPr lang="en-US" sz="3600" dirty="0"/>
              <a:t>Stop texting and talking on the cell – remove </a:t>
            </a:r>
            <a:r>
              <a:rPr lang="en-US" sz="3600" dirty="0" smtClean="0"/>
              <a:t>earphones when crossing street</a:t>
            </a:r>
          </a:p>
          <a:p>
            <a:pPr marL="114300" indent="0">
              <a:buNone/>
            </a:pPr>
            <a:r>
              <a:rPr lang="es-ES" sz="2400" dirty="0" smtClean="0"/>
              <a:t>	</a:t>
            </a:r>
            <a:endParaRPr lang="en-US" sz="2400" dirty="0"/>
          </a:p>
        </p:txBody>
      </p:sp>
      <p:sp>
        <p:nvSpPr>
          <p:cNvPr id="4" name="Slide Number Placeholder 3"/>
          <p:cNvSpPr>
            <a:spLocks noGrp="1"/>
          </p:cNvSpPr>
          <p:nvPr>
            <p:ph type="sldNum" sz="quarter" idx="4294967295"/>
          </p:nvPr>
        </p:nvSpPr>
        <p:spPr>
          <a:xfrm>
            <a:off x="3467100" y="6381750"/>
            <a:ext cx="1579563" cy="476250"/>
          </a:xfrm>
          <a:prstGeom prst="rect">
            <a:avLst/>
          </a:prstGeom>
        </p:spPr>
        <p:txBody>
          <a:bodyPr/>
          <a:lstStyle/>
          <a:p>
            <a:pPr>
              <a:defRPr/>
            </a:pPr>
            <a:fld id="{4ABF432F-26A1-45B7-8E61-1B346051CA6E}" type="slidenum">
              <a:rPr lang="en-US" smtClean="0"/>
              <a:pPr>
                <a:defRPr/>
              </a:pPr>
              <a:t>25</a:t>
            </a:fld>
            <a:endParaRPr lang="en-US" dirty="0"/>
          </a:p>
        </p:txBody>
      </p:sp>
      <p:sp>
        <p:nvSpPr>
          <p:cNvPr id="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25</a:t>
            </a:fld>
            <a:endParaRPr lang="en-US"/>
          </a:p>
        </p:txBody>
      </p:sp>
      <p:sp>
        <p:nvSpPr>
          <p:cNvPr id="7"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437607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rtlCol="0">
            <a:noAutofit/>
          </a:bodyPr>
          <a:lstStyle/>
          <a:p>
            <a:pPr eaLnBrk="1" fontAlgn="auto" hangingPunct="1">
              <a:spcAft>
                <a:spcPts val="0"/>
              </a:spcAft>
              <a:defRPr/>
            </a:pPr>
            <a:r>
              <a:rPr lang="en-US" sz="3600" dirty="0" smtClean="0"/>
              <a:t>Pedestrian and Driver</a:t>
            </a:r>
            <a:br>
              <a:rPr lang="en-US" sz="3600" dirty="0" smtClean="0"/>
            </a:br>
            <a:r>
              <a:rPr lang="en-US" sz="3600" dirty="0" smtClean="0"/>
              <a:t>Enforcement Efforts</a:t>
            </a:r>
            <a:endParaRPr lang="en-US" sz="3600" dirty="0"/>
          </a:p>
        </p:txBody>
      </p:sp>
      <p:sp>
        <p:nvSpPr>
          <p:cNvPr id="2051" name="Content Placeholder 6"/>
          <p:cNvSpPr>
            <a:spLocks noGrp="1"/>
          </p:cNvSpPr>
          <p:nvPr>
            <p:ph sz="half" idx="4294967295"/>
          </p:nvPr>
        </p:nvSpPr>
        <p:spPr>
          <a:xfrm>
            <a:off x="30127" y="1447800"/>
            <a:ext cx="4702126" cy="5257800"/>
          </a:xfrm>
          <a:prstGeom prst="rect">
            <a:avLst/>
          </a:prstGeom>
        </p:spPr>
        <p:txBody>
          <a:bodyPr>
            <a:normAutofit fontScale="92500" lnSpcReduction="10000"/>
          </a:bodyPr>
          <a:lstStyle/>
          <a:p>
            <a:r>
              <a:rPr lang="en-US" sz="2400" dirty="0"/>
              <a:t>MCPD </a:t>
            </a:r>
            <a:r>
              <a:rPr lang="en-US" sz="2400" dirty="0" smtClean="0"/>
              <a:t>conducts </a:t>
            </a:r>
            <a:r>
              <a:rPr lang="en-US" sz="2400" dirty="0"/>
              <a:t>targeted enforcement of drivers and pedestrians </a:t>
            </a:r>
            <a:r>
              <a:rPr lang="en-US" sz="2400" dirty="0" smtClean="0"/>
              <a:t>throughout the County</a:t>
            </a:r>
            <a:endParaRPr lang="en-US" sz="2400" dirty="0"/>
          </a:p>
          <a:p>
            <a:r>
              <a:rPr lang="en-US" sz="2400" dirty="0"/>
              <a:t>Tickets for violations such as:</a:t>
            </a:r>
          </a:p>
          <a:p>
            <a:pPr lvl="1"/>
            <a:r>
              <a:rPr lang="en-US" sz="1800" dirty="0"/>
              <a:t>Midblock crossing</a:t>
            </a:r>
          </a:p>
          <a:p>
            <a:pPr lvl="1"/>
            <a:r>
              <a:rPr lang="en-US" sz="1800" dirty="0"/>
              <a:t>Crossing against pedestrian signal</a:t>
            </a:r>
          </a:p>
          <a:p>
            <a:pPr lvl="1"/>
            <a:r>
              <a:rPr lang="en-US" sz="1800" dirty="0"/>
              <a:t>Drivers not yielding to </a:t>
            </a:r>
            <a:r>
              <a:rPr lang="en-US" sz="1800" dirty="0" smtClean="0"/>
              <a:t>pedestrians</a:t>
            </a:r>
          </a:p>
          <a:p>
            <a:r>
              <a:rPr lang="en-US" dirty="0" smtClean="0"/>
              <a:t>“Crosswalk </a:t>
            </a:r>
            <a:r>
              <a:rPr lang="en-US" dirty="0"/>
              <a:t>Sting</a:t>
            </a:r>
            <a:r>
              <a:rPr lang="en-US" dirty="0" smtClean="0"/>
              <a:t>” Strategy</a:t>
            </a:r>
            <a:endParaRPr lang="en-US" dirty="0"/>
          </a:p>
          <a:p>
            <a:pPr lvl="1"/>
            <a:r>
              <a:rPr lang="en-US" sz="1800" dirty="0" smtClean="0"/>
              <a:t>Police </a:t>
            </a:r>
            <a:r>
              <a:rPr lang="en-US" sz="1800" dirty="0"/>
              <a:t>decoy in visible clothing crosses at a crosswalk</a:t>
            </a:r>
          </a:p>
          <a:p>
            <a:pPr lvl="1"/>
            <a:r>
              <a:rPr lang="en-US" sz="1800" dirty="0" smtClean="0"/>
              <a:t>Drivers </a:t>
            </a:r>
            <a:r>
              <a:rPr lang="en-US" sz="1800" dirty="0"/>
              <a:t>who do not stop for the pedestrian are </a:t>
            </a:r>
            <a:r>
              <a:rPr lang="en-US" sz="1800" dirty="0" smtClean="0"/>
              <a:t>ticketed</a:t>
            </a:r>
          </a:p>
          <a:p>
            <a:r>
              <a:rPr lang="en-US" dirty="0" smtClean="0"/>
              <a:t>Citations and Warnings Issued to Date</a:t>
            </a:r>
          </a:p>
          <a:p>
            <a:pPr lvl="1"/>
            <a:r>
              <a:rPr lang="en-US" dirty="0" smtClean="0"/>
              <a:t>700 Driver Citations</a:t>
            </a:r>
          </a:p>
          <a:p>
            <a:pPr lvl="1"/>
            <a:r>
              <a:rPr lang="en-US" dirty="0" smtClean="0"/>
              <a:t>2,170 Pedestrian Citations</a:t>
            </a:r>
          </a:p>
          <a:p>
            <a:pPr lvl="1"/>
            <a:r>
              <a:rPr lang="en-US" dirty="0" smtClean="0"/>
              <a:t>916 Warnings</a:t>
            </a:r>
            <a:endParaRPr lang="en-US" dirty="0"/>
          </a:p>
        </p:txBody>
      </p:sp>
      <p:pic>
        <p:nvPicPr>
          <p:cNvPr id="9" name="Picture 2" descr="C:\Users\Joana\Documents\Foursquare\Projects\Montgomery County Pedestrian\Pictures\Randolph Road HIA\IMG_0416.JPG"/>
          <p:cNvPicPr>
            <a:picLocks noChangeAspect="1" noChangeArrowheads="1"/>
          </p:cNvPicPr>
          <p:nvPr/>
        </p:nvPicPr>
        <p:blipFill>
          <a:blip r:embed="rId2">
            <a:extLst>
              <a:ext uri="{28A0092B-C50C-407E-A947-70E740481C1C}">
                <a14:useLocalDpi xmlns:a14="http://schemas.microsoft.com/office/drawing/2010/main" val="0"/>
              </a:ext>
            </a:extLst>
          </a:blip>
          <a:srcRect l="2946" t="8308" r="11687" b="15320"/>
          <a:stretch>
            <a:fillRect/>
          </a:stretch>
        </p:blipFill>
        <p:spPr bwMode="auto">
          <a:xfrm>
            <a:off x="5700230" y="2627522"/>
            <a:ext cx="1724779"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E43DB2B-D07C-40D2-BEA2-CCF38BBF670E}" type="slidenum">
              <a:rPr lang="en-US" smtClean="0"/>
              <a:pPr/>
              <a:t>26</a:t>
            </a:fld>
            <a:endParaRPr lang="en-US"/>
          </a:p>
        </p:txBody>
      </p:sp>
      <p:sp>
        <p:nvSpPr>
          <p:cNvPr id="11"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endParaRPr lang="en-US" dirty="0">
              <a:solidFill>
                <a:srgbClr val="EEECE1"/>
              </a:solidFill>
            </a:endParaRPr>
          </a:p>
          <a:p>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solidFill>
                <a:srgbClr val="EEECE1"/>
              </a:solidFill>
            </a:endParaRPr>
          </a:p>
        </p:txBody>
      </p:sp>
      <p:pic>
        <p:nvPicPr>
          <p:cNvPr id="3" name="Picture 2"/>
          <p:cNvPicPr>
            <a:picLocks noChangeAspect="1"/>
          </p:cNvPicPr>
          <p:nvPr/>
        </p:nvPicPr>
        <p:blipFill>
          <a:blip r:embed="rId3"/>
          <a:stretch>
            <a:fillRect/>
          </a:stretch>
        </p:blipFill>
        <p:spPr>
          <a:xfrm>
            <a:off x="5050715" y="454660"/>
            <a:ext cx="3160952" cy="1992840"/>
          </a:xfrm>
          <a:prstGeom prst="rect">
            <a:avLst/>
          </a:prstGeom>
        </p:spPr>
      </p:pic>
      <p:pic>
        <p:nvPicPr>
          <p:cNvPr id="6" name="Picture 5"/>
          <p:cNvPicPr>
            <a:picLocks noChangeAspect="1"/>
          </p:cNvPicPr>
          <p:nvPr/>
        </p:nvPicPr>
        <p:blipFill>
          <a:blip r:embed="rId4"/>
          <a:stretch>
            <a:fillRect/>
          </a:stretch>
        </p:blipFill>
        <p:spPr>
          <a:xfrm>
            <a:off x="4721488" y="4864944"/>
            <a:ext cx="3544300" cy="1639449"/>
          </a:xfrm>
          <a:prstGeom prst="rect">
            <a:avLst/>
          </a:prstGeom>
        </p:spPr>
      </p:pic>
    </p:spTree>
    <p:extLst>
      <p:ext uri="{BB962C8B-B14F-4D97-AF65-F5344CB8AC3E}">
        <p14:creationId xmlns:p14="http://schemas.microsoft.com/office/powerpoint/2010/main" val="15491185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fontAlgn="auto">
              <a:spcAft>
                <a:spcPts val="0"/>
              </a:spcAft>
              <a:defRPr/>
            </a:pPr>
            <a:r>
              <a:rPr lang="en-US" sz="3600" dirty="0" smtClean="0"/>
              <a:t>MCDOT Safe Routes to Schools </a:t>
            </a:r>
            <a:r>
              <a:rPr lang="en-US" dirty="0" smtClean="0"/>
              <a:t>Prioritization 	</a:t>
            </a:r>
          </a:p>
        </p:txBody>
      </p:sp>
      <p:sp>
        <p:nvSpPr>
          <p:cNvPr id="70658" name="Rectangle 3"/>
          <p:cNvSpPr>
            <a:spLocks noGrp="1" noChangeArrowheads="1"/>
          </p:cNvSpPr>
          <p:nvPr>
            <p:ph type="body" idx="1"/>
          </p:nvPr>
        </p:nvSpPr>
        <p:spPr>
          <a:xfrm>
            <a:off x="515938" y="1828800"/>
            <a:ext cx="6351587" cy="4572000"/>
          </a:xfrm>
        </p:spPr>
        <p:txBody>
          <a:bodyPr/>
          <a:lstStyle/>
          <a:p>
            <a:pPr>
              <a:lnSpc>
                <a:spcPct val="90000"/>
              </a:lnSpc>
            </a:pPr>
            <a:r>
              <a:rPr lang="en-US" sz="1600" b="1" smtClean="0"/>
              <a:t>ENGINEERING: Prioritized to weight pedestrian collisions</a:t>
            </a:r>
          </a:p>
          <a:p>
            <a:pPr lvl="1">
              <a:lnSpc>
                <a:spcPct val="90000"/>
              </a:lnSpc>
            </a:pPr>
            <a:r>
              <a:rPr lang="en-US" sz="1400" smtClean="0"/>
              <a:t>Weighted scores with pedestrian collisions - used to prioritize schools</a:t>
            </a:r>
          </a:p>
          <a:p>
            <a:pPr lvl="1">
              <a:lnSpc>
                <a:spcPct val="90000"/>
              </a:lnSpc>
            </a:pPr>
            <a:r>
              <a:rPr lang="en-US" sz="1400" smtClean="0"/>
              <a:t>Factored into engineering evaluation criteria for overall score</a:t>
            </a:r>
          </a:p>
          <a:p>
            <a:pPr lvl="1">
              <a:lnSpc>
                <a:spcPct val="90000"/>
              </a:lnSpc>
            </a:pPr>
            <a:r>
              <a:rPr lang="en-US" sz="1400" smtClean="0"/>
              <a:t>Safe Routes to School (SRTS) list prioritized using crash data</a:t>
            </a:r>
          </a:p>
          <a:p>
            <a:pPr lvl="1">
              <a:lnSpc>
                <a:spcPct val="90000"/>
              </a:lnSpc>
            </a:pPr>
            <a:r>
              <a:rPr lang="en-US" sz="1400" smtClean="0"/>
              <a:t>SRTS Grant Applications reflect priorities</a:t>
            </a:r>
          </a:p>
        </p:txBody>
      </p:sp>
      <p:pic>
        <p:nvPicPr>
          <p:cNvPr id="70659" name="Picture 9" descr="srts_logo-new"/>
          <p:cNvPicPr>
            <a:picLocks noChangeAspect="1" noChangeArrowheads="1"/>
          </p:cNvPicPr>
          <p:nvPr/>
        </p:nvPicPr>
        <p:blipFill>
          <a:blip r:embed="rId3"/>
          <a:srcRect/>
          <a:stretch>
            <a:fillRect/>
          </a:stretch>
        </p:blipFill>
        <p:spPr bwMode="auto">
          <a:xfrm>
            <a:off x="6553200" y="1573213"/>
            <a:ext cx="1839913" cy="1931987"/>
          </a:xfrm>
          <a:prstGeom prst="rect">
            <a:avLst/>
          </a:prstGeom>
          <a:noFill/>
          <a:ln w="9525">
            <a:noFill/>
            <a:miter lim="800000"/>
            <a:headEnd/>
            <a:tailEnd/>
          </a:ln>
        </p:spPr>
      </p:pic>
      <p:sp>
        <p:nvSpPr>
          <p:cNvPr id="9" name="Rectangle 8"/>
          <p:cNvSpPr/>
          <p:nvPr/>
        </p:nvSpPr>
        <p:spPr>
          <a:xfrm>
            <a:off x="533400" y="3276600"/>
            <a:ext cx="8269288" cy="1600200"/>
          </a:xfrm>
          <a:prstGeom prst="rect">
            <a:avLst/>
          </a:prstGeom>
        </p:spPr>
        <p:txBody>
          <a:bodyPr>
            <a:spAutoFit/>
          </a:bodyPr>
          <a:lstStyle/>
          <a:p>
            <a:pPr marL="342900" indent="-228600" fontAlgn="base">
              <a:lnSpc>
                <a:spcPct val="90000"/>
              </a:lnSpc>
              <a:spcBef>
                <a:spcPct val="20000"/>
              </a:spcBef>
              <a:spcAft>
                <a:spcPct val="0"/>
              </a:spcAft>
              <a:buClr>
                <a:srgbClr val="1F497D"/>
              </a:buClr>
              <a:buFont typeface="Arial" pitchFamily="34" charset="0"/>
              <a:buChar char="•"/>
              <a:defRPr/>
            </a:pPr>
            <a:r>
              <a:rPr lang="en-US" sz="1600" b="1" dirty="0">
                <a:solidFill>
                  <a:prstClr val="black"/>
                </a:solidFill>
              </a:rPr>
              <a:t>EDUCATION: Increased at schools with high pedestrian collisions</a:t>
            </a:r>
          </a:p>
          <a:p>
            <a:pPr marL="640080" lvl="1" indent="-228600" fontAlgn="base">
              <a:lnSpc>
                <a:spcPct val="90000"/>
              </a:lnSpc>
              <a:spcBef>
                <a:spcPct val="20000"/>
              </a:spcBef>
              <a:spcAft>
                <a:spcPct val="0"/>
              </a:spcAft>
              <a:buClr>
                <a:srgbClr val="C0504D"/>
              </a:buClr>
              <a:buFont typeface="Arial" pitchFamily="34" charset="0"/>
              <a:buChar char="•"/>
              <a:defRPr/>
            </a:pPr>
            <a:r>
              <a:rPr lang="en-US" sz="1400" dirty="0">
                <a:solidFill>
                  <a:prstClr val="black"/>
                </a:solidFill>
              </a:rPr>
              <a:t>SRTS Coordinator now working with Elementary, Middle, and High Schools</a:t>
            </a:r>
          </a:p>
          <a:p>
            <a:pPr marL="640080" lvl="1" indent="-228600" fontAlgn="base">
              <a:lnSpc>
                <a:spcPct val="90000"/>
              </a:lnSpc>
              <a:spcBef>
                <a:spcPct val="20000"/>
              </a:spcBef>
              <a:spcAft>
                <a:spcPct val="0"/>
              </a:spcAft>
              <a:buClr>
                <a:srgbClr val="C0504D"/>
              </a:buClr>
              <a:buFont typeface="Arial" pitchFamily="34" charset="0"/>
              <a:buChar char="•"/>
              <a:defRPr/>
            </a:pPr>
            <a:r>
              <a:rPr lang="en-US" sz="1400" dirty="0">
                <a:solidFill>
                  <a:prstClr val="black"/>
                </a:solidFill>
              </a:rPr>
              <a:t>SRTS </a:t>
            </a:r>
            <a:r>
              <a:rPr lang="en-US" sz="1600" dirty="0">
                <a:solidFill>
                  <a:prstClr val="black"/>
                </a:solidFill>
              </a:rPr>
              <a:t>Coordinator </a:t>
            </a:r>
            <a:r>
              <a:rPr lang="en-US" sz="1400" dirty="0">
                <a:solidFill>
                  <a:srgbClr val="000000"/>
                </a:solidFill>
              </a:rPr>
              <a:t>placing highest priority on schools with pedestrian collisions within 1/4 mile</a:t>
            </a:r>
          </a:p>
          <a:p>
            <a:pPr marL="342900" indent="-342900" eaLnBrk="0" fontAlgn="base" hangingPunct="0">
              <a:lnSpc>
                <a:spcPct val="90000"/>
              </a:lnSpc>
              <a:spcBef>
                <a:spcPct val="20000"/>
              </a:spcBef>
              <a:spcAft>
                <a:spcPct val="0"/>
              </a:spcAft>
              <a:buFont typeface="Wingdings" pitchFamily="2" charset="2"/>
              <a:buChar char="§"/>
              <a:defRPr/>
            </a:pPr>
            <a:endParaRPr lang="en-US" sz="1600" b="1" dirty="0">
              <a:solidFill>
                <a:srgbClr val="000000"/>
              </a:solidFill>
            </a:endParaRPr>
          </a:p>
          <a:p>
            <a:pPr marL="342900" indent="-228600" fontAlgn="base">
              <a:lnSpc>
                <a:spcPct val="90000"/>
              </a:lnSpc>
              <a:spcBef>
                <a:spcPct val="20000"/>
              </a:spcBef>
              <a:spcAft>
                <a:spcPct val="0"/>
              </a:spcAft>
              <a:buClr>
                <a:srgbClr val="1F497D"/>
              </a:buClr>
              <a:buFont typeface="Arial" pitchFamily="34" charset="0"/>
              <a:buChar char="•"/>
              <a:defRPr/>
            </a:pPr>
            <a:r>
              <a:rPr lang="en-US" sz="1600" b="1" dirty="0">
                <a:solidFill>
                  <a:prstClr val="black"/>
                </a:solidFill>
              </a:rPr>
              <a:t>ENFORCEMENT: Increased at schools with high pedestrian collisions</a:t>
            </a:r>
          </a:p>
          <a:p>
            <a:pPr marL="640080" lvl="1" indent="-228600" fontAlgn="base">
              <a:lnSpc>
                <a:spcPct val="90000"/>
              </a:lnSpc>
              <a:spcBef>
                <a:spcPct val="20000"/>
              </a:spcBef>
              <a:spcAft>
                <a:spcPct val="0"/>
              </a:spcAft>
              <a:buClr>
                <a:srgbClr val="C0504D"/>
              </a:buClr>
              <a:buFont typeface="Arial" pitchFamily="34" charset="0"/>
              <a:buChar char="•"/>
              <a:defRPr/>
            </a:pPr>
            <a:r>
              <a:rPr lang="en-US" sz="1400" dirty="0">
                <a:solidFill>
                  <a:prstClr val="black"/>
                </a:solidFill>
              </a:rPr>
              <a:t>Enforcement actions targeted at schools with higher number of pedestrian collisions</a:t>
            </a:r>
          </a:p>
        </p:txBody>
      </p:sp>
      <p:sp>
        <p:nvSpPr>
          <p:cNvPr id="83974" name="Rectangle 4"/>
          <p:cNvSpPr>
            <a:spLocks noChangeArrowheads="1"/>
          </p:cNvSpPr>
          <p:nvPr/>
        </p:nvSpPr>
        <p:spPr bwMode="auto">
          <a:xfrm>
            <a:off x="304800" y="911225"/>
            <a:ext cx="8001000" cy="685800"/>
          </a:xfrm>
          <a:prstGeom prst="rect">
            <a:avLst/>
          </a:prstGeom>
          <a:solidFill>
            <a:schemeClr val="bg2">
              <a:lumMod val="20000"/>
              <a:lumOff val="80000"/>
            </a:schemeClr>
          </a:solidFill>
          <a:ln w="9525">
            <a:solidFill>
              <a:schemeClr val="bg2"/>
            </a:solidFill>
            <a:miter lim="800000"/>
            <a:headEnd/>
            <a:tailEnd/>
          </a:ln>
        </p:spPr>
        <p:txBody>
          <a:bodyPr anchor="ctr"/>
          <a:lstStyle/>
          <a:p>
            <a:pPr algn="ctr" fontAlgn="base">
              <a:spcBef>
                <a:spcPct val="0"/>
              </a:spcBef>
              <a:spcAft>
                <a:spcPct val="0"/>
              </a:spcAft>
              <a:defRPr/>
            </a:pPr>
            <a:r>
              <a:rPr lang="en-US" sz="1600" dirty="0">
                <a:solidFill>
                  <a:srgbClr val="000000"/>
                </a:solidFill>
              </a:rPr>
              <a:t>Started in 2005, over 160 schools have had comprehensive school zone traffic safety assessments conducted and improvements implemented.</a:t>
            </a:r>
          </a:p>
        </p:txBody>
      </p:sp>
      <p:sp>
        <p:nvSpPr>
          <p:cNvPr id="70662" name="Rectangle 4"/>
          <p:cNvSpPr>
            <a:spLocks noChangeArrowheads="1"/>
          </p:cNvSpPr>
          <p:nvPr/>
        </p:nvSpPr>
        <p:spPr bwMode="auto">
          <a:xfrm>
            <a:off x="228600" y="5410200"/>
            <a:ext cx="8077200" cy="762000"/>
          </a:xfrm>
          <a:prstGeom prst="rect">
            <a:avLst/>
          </a:prstGeom>
          <a:solidFill>
            <a:schemeClr val="accent1"/>
          </a:solidFill>
          <a:ln w="9525">
            <a:noFill/>
            <a:miter lim="800000"/>
            <a:headEnd/>
            <a:tailEnd/>
          </a:ln>
        </p:spPr>
        <p:txBody>
          <a:bodyPr anchor="ctr"/>
          <a:lstStyle/>
          <a:p>
            <a:pPr algn="ctr" fontAlgn="base">
              <a:spcBef>
                <a:spcPct val="0"/>
              </a:spcBef>
              <a:spcAft>
                <a:spcPct val="0"/>
              </a:spcAft>
            </a:pPr>
            <a:r>
              <a:rPr lang="en-US" sz="1600">
                <a:solidFill>
                  <a:srgbClr val="FFFFFF"/>
                </a:solidFill>
                <a:cs typeface="Arial" charset="0"/>
              </a:rPr>
              <a:t>Since 2009, combined engineering improvements, education activities, and enforcement actions have resulted in a 79% reduction in pedestrian collisions with ¼ mile radius of grant schools under Safe Routes to School.</a:t>
            </a:r>
          </a:p>
        </p:txBody>
      </p:sp>
      <p:sp>
        <p:nvSpPr>
          <p:cNvPr id="70663"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lvl="0"/>
            <a:endParaRPr lang="en-US" dirty="0" err="1">
              <a:solidFill>
                <a:srgbClr val="EEECE1"/>
              </a:solidFill>
              <a:cs typeface="Arial" charset="0"/>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pPr fontAlgn="base">
              <a:spcBef>
                <a:spcPct val="0"/>
              </a:spcBef>
              <a:spcAft>
                <a:spcPct val="0"/>
              </a:spcAft>
            </a:pPr>
            <a:endParaRPr lang="en-US" dirty="0">
              <a:solidFill>
                <a:srgbClr val="EEECE1"/>
              </a:solidFill>
              <a:cs typeface="Arial" charset="0"/>
            </a:endParaRPr>
          </a:p>
        </p:txBody>
      </p:sp>
      <p:sp>
        <p:nvSpPr>
          <p:cNvPr id="70664" name="Slide Number Placeholder 3"/>
          <p:cNvSpPr>
            <a:spLocks noGrp="1"/>
          </p:cNvSpPr>
          <p:nvPr>
            <p:ph type="sldNum" sz="quarter" idx="10"/>
          </p:nvPr>
        </p:nvSpPr>
        <p:spPr bwMode="auto">
          <a:noFill/>
          <a:ln>
            <a:round/>
            <a:headEnd/>
            <a:tailEnd/>
          </a:ln>
        </p:spPr>
        <p:txBody>
          <a:bodyPr wrap="square" numCol="1" anchorCtr="0" compatLnSpc="1">
            <a:prstTxWarp prst="textNoShape">
              <a:avLst/>
            </a:prstTxWarp>
          </a:bodyPr>
          <a:lstStyle/>
          <a:p>
            <a:pPr fontAlgn="base">
              <a:spcBef>
                <a:spcPct val="0"/>
              </a:spcBef>
              <a:spcAft>
                <a:spcPct val="0"/>
              </a:spcAft>
            </a:pPr>
            <a:fld id="{9D167656-9B08-401C-8E49-950ADDEB6DD8}" type="slidenum">
              <a:rPr lang="en-US">
                <a:cs typeface="Arial" charset="0"/>
              </a:rPr>
              <a:pPr fontAlgn="base">
                <a:spcBef>
                  <a:spcPct val="0"/>
                </a:spcBef>
                <a:spcAft>
                  <a:spcPct val="0"/>
                </a:spcAft>
              </a:pPr>
              <a:t>27</a:t>
            </a:fld>
            <a:endParaRPr lang="en-US">
              <a:cs typeface="Arial" charset="0"/>
            </a:endParaRPr>
          </a:p>
        </p:txBody>
      </p:sp>
    </p:spTree>
    <p:extLst>
      <p:ext uri="{BB962C8B-B14F-4D97-AF65-F5344CB8AC3E}">
        <p14:creationId xmlns:p14="http://schemas.microsoft.com/office/powerpoint/2010/main" val="24312493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010525" cy="1096962"/>
          </a:xfrm>
        </p:spPr>
        <p:txBody>
          <a:bodyPr/>
          <a:lstStyle/>
          <a:p>
            <a:pPr fontAlgn="auto">
              <a:spcAft>
                <a:spcPts val="0"/>
              </a:spcAft>
              <a:defRPr/>
            </a:pPr>
            <a:r>
              <a:rPr lang="en-US" sz="3600" dirty="0" smtClean="0"/>
              <a:t>MCDOT Pedestrian Safety Education in High Schools </a:t>
            </a:r>
            <a:endParaRPr lang="en-US" sz="3600" dirty="0"/>
          </a:p>
        </p:txBody>
      </p:sp>
      <p:sp>
        <p:nvSpPr>
          <p:cNvPr id="74754" name="Slide Number Placeholder 3"/>
          <p:cNvSpPr>
            <a:spLocks noGrp="1"/>
          </p:cNvSpPr>
          <p:nvPr>
            <p:ph type="sldNum" sz="quarter" idx="10"/>
          </p:nvPr>
        </p:nvSpPr>
        <p:spPr bwMode="auto">
          <a:noFill/>
          <a:ln>
            <a:round/>
            <a:headEnd/>
            <a:tailEnd/>
          </a:ln>
        </p:spPr>
        <p:txBody>
          <a:bodyPr wrap="square" numCol="1" anchorCtr="0" compatLnSpc="1">
            <a:prstTxWarp prst="textNoShape">
              <a:avLst/>
            </a:prstTxWarp>
          </a:bodyPr>
          <a:lstStyle/>
          <a:p>
            <a:pPr fontAlgn="base">
              <a:spcBef>
                <a:spcPct val="0"/>
              </a:spcBef>
              <a:spcAft>
                <a:spcPct val="0"/>
              </a:spcAft>
            </a:pPr>
            <a:fld id="{8C6A9418-7E86-42B0-B036-C454C8A8D8DF}" type="slidenum">
              <a:rPr lang="en-US">
                <a:cs typeface="Arial" charset="0"/>
              </a:rPr>
              <a:pPr fontAlgn="base">
                <a:spcBef>
                  <a:spcPct val="0"/>
                </a:spcBef>
                <a:spcAft>
                  <a:spcPct val="0"/>
                </a:spcAft>
              </a:pPr>
              <a:t>28</a:t>
            </a:fld>
            <a:endParaRPr lang="en-US">
              <a:cs typeface="Arial" charset="0"/>
            </a:endParaRPr>
          </a:p>
        </p:txBody>
      </p:sp>
      <p:sp>
        <p:nvSpPr>
          <p:cNvPr id="74755" name="TextBox 5"/>
          <p:cNvSpPr txBox="1">
            <a:spLocks noChangeArrowheads="1"/>
          </p:cNvSpPr>
          <p:nvPr/>
        </p:nvSpPr>
        <p:spPr bwMode="auto">
          <a:xfrm>
            <a:off x="381000" y="1600200"/>
            <a:ext cx="8128000" cy="4400550"/>
          </a:xfrm>
          <a:prstGeom prst="rect">
            <a:avLst/>
          </a:prstGeom>
          <a:noFill/>
          <a:ln w="9525">
            <a:noFill/>
            <a:miter lim="800000"/>
            <a:headEnd/>
            <a:tailEnd/>
          </a:ln>
        </p:spPr>
        <p:txBody>
          <a:bodyPr>
            <a:spAutoFit/>
          </a:bodyPr>
          <a:lstStyle/>
          <a:p>
            <a:pPr marL="285750" indent="-285750" fontAlgn="base">
              <a:spcBef>
                <a:spcPct val="0"/>
              </a:spcBef>
              <a:spcAft>
                <a:spcPct val="0"/>
              </a:spcAft>
              <a:buFont typeface="Arial" charset="0"/>
              <a:buChar char="•"/>
            </a:pPr>
            <a:r>
              <a:rPr lang="en-US" sz="2000" b="1" dirty="0">
                <a:solidFill>
                  <a:srgbClr val="000000"/>
                </a:solidFill>
                <a:cs typeface="Arial" charset="0"/>
              </a:rPr>
              <a:t>Education Campaigns: Blair and Seneca Valley High Schools (2011-2012)</a:t>
            </a:r>
          </a:p>
          <a:p>
            <a:pPr marL="285750" indent="-285750" fontAlgn="base">
              <a:spcBef>
                <a:spcPct val="0"/>
              </a:spcBef>
              <a:spcAft>
                <a:spcPct val="0"/>
              </a:spcAft>
              <a:buFont typeface="Arial" charset="0"/>
              <a:buChar char="•"/>
            </a:pPr>
            <a:endParaRPr lang="en-US" sz="2000" b="1" dirty="0">
              <a:solidFill>
                <a:srgbClr val="000000"/>
              </a:solidFill>
              <a:cs typeface="Arial" charset="0"/>
            </a:endParaRPr>
          </a:p>
          <a:p>
            <a:pPr marL="285750" indent="-285750" fontAlgn="base">
              <a:spcBef>
                <a:spcPct val="0"/>
              </a:spcBef>
              <a:spcAft>
                <a:spcPct val="0"/>
              </a:spcAft>
              <a:buFont typeface="Arial" charset="0"/>
              <a:buChar char="•"/>
            </a:pPr>
            <a:r>
              <a:rPr lang="en-US" sz="2000" b="1" dirty="0">
                <a:solidFill>
                  <a:srgbClr val="000000"/>
                </a:solidFill>
                <a:cs typeface="Arial" charset="0"/>
              </a:rPr>
              <a:t>FY14: Council Authorizes $100,000 for High School Pedestrian Safety Education</a:t>
            </a:r>
          </a:p>
          <a:p>
            <a:pPr marL="285750" indent="-285750" fontAlgn="base">
              <a:spcBef>
                <a:spcPct val="0"/>
              </a:spcBef>
              <a:spcAft>
                <a:spcPct val="0"/>
              </a:spcAft>
              <a:buFont typeface="Arial" charset="0"/>
              <a:buChar char="•"/>
            </a:pPr>
            <a:endParaRPr lang="en-US" sz="2000" b="1" dirty="0">
              <a:solidFill>
                <a:srgbClr val="000000"/>
              </a:solidFill>
              <a:cs typeface="Arial" charset="0"/>
            </a:endParaRPr>
          </a:p>
          <a:p>
            <a:pPr marL="285750" indent="-285750" fontAlgn="base">
              <a:spcBef>
                <a:spcPct val="0"/>
              </a:spcBef>
              <a:spcAft>
                <a:spcPct val="0"/>
              </a:spcAft>
              <a:buFont typeface="Arial" charset="0"/>
              <a:buChar char="•"/>
            </a:pPr>
            <a:r>
              <a:rPr lang="en-US" sz="2000" b="1" dirty="0">
                <a:solidFill>
                  <a:srgbClr val="000000"/>
                </a:solidFill>
                <a:cs typeface="Arial" charset="0"/>
              </a:rPr>
              <a:t> Inter-agency Work Group Develops Plan – Partnership with MCPS</a:t>
            </a:r>
          </a:p>
          <a:p>
            <a:pPr marL="285750" indent="-285750" fontAlgn="base">
              <a:spcBef>
                <a:spcPct val="0"/>
              </a:spcBef>
              <a:spcAft>
                <a:spcPct val="0"/>
              </a:spcAft>
              <a:buFont typeface="Arial" charset="0"/>
              <a:buChar char="•"/>
            </a:pPr>
            <a:endParaRPr lang="en-US" sz="2000" b="1" dirty="0">
              <a:solidFill>
                <a:srgbClr val="000000"/>
              </a:solidFill>
              <a:cs typeface="Arial" charset="0"/>
            </a:endParaRPr>
          </a:p>
          <a:p>
            <a:pPr marL="285750" indent="-285750" fontAlgn="base">
              <a:spcBef>
                <a:spcPct val="0"/>
              </a:spcBef>
              <a:spcAft>
                <a:spcPct val="0"/>
              </a:spcAft>
              <a:buFont typeface="Arial" charset="0"/>
              <a:buChar char="•"/>
            </a:pPr>
            <a:r>
              <a:rPr lang="en-US" sz="2000" b="1" dirty="0">
                <a:solidFill>
                  <a:srgbClr val="000000"/>
                </a:solidFill>
                <a:cs typeface="Arial" charset="0"/>
              </a:rPr>
              <a:t> Crash Data Analyzed to Identify Targeted Approach</a:t>
            </a:r>
          </a:p>
          <a:p>
            <a:pPr marL="285750" indent="-285750" fontAlgn="base">
              <a:spcBef>
                <a:spcPct val="0"/>
              </a:spcBef>
              <a:spcAft>
                <a:spcPct val="0"/>
              </a:spcAft>
              <a:buFont typeface="Arial" charset="0"/>
              <a:buChar char="•"/>
            </a:pPr>
            <a:endParaRPr lang="en-US" sz="2000" b="1" dirty="0">
              <a:solidFill>
                <a:srgbClr val="000000"/>
              </a:solidFill>
              <a:cs typeface="Arial" charset="0"/>
            </a:endParaRPr>
          </a:p>
          <a:p>
            <a:pPr marL="285750" indent="-285750" fontAlgn="base">
              <a:spcBef>
                <a:spcPct val="0"/>
              </a:spcBef>
              <a:spcAft>
                <a:spcPct val="0"/>
              </a:spcAft>
              <a:buFont typeface="Arial" charset="0"/>
              <a:buChar char="•"/>
            </a:pPr>
            <a:r>
              <a:rPr lang="en-US" sz="2000" b="1" dirty="0">
                <a:solidFill>
                  <a:srgbClr val="000000"/>
                </a:solidFill>
                <a:cs typeface="Arial" charset="0"/>
              </a:rPr>
              <a:t> Working with School Principals and Data to Reach Target Schools</a:t>
            </a:r>
          </a:p>
          <a:p>
            <a:pPr marL="285750" indent="-285750" fontAlgn="base">
              <a:spcBef>
                <a:spcPct val="0"/>
              </a:spcBef>
              <a:spcAft>
                <a:spcPct val="0"/>
              </a:spcAft>
              <a:buFont typeface="Arial" charset="0"/>
              <a:buChar char="•"/>
            </a:pPr>
            <a:endParaRPr lang="en-US" sz="2000" b="1" dirty="0">
              <a:solidFill>
                <a:srgbClr val="000000"/>
              </a:solidFill>
              <a:cs typeface="Arial" charset="0"/>
            </a:endParaRPr>
          </a:p>
          <a:p>
            <a:pPr marL="285750" indent="-285750" fontAlgn="base">
              <a:spcBef>
                <a:spcPct val="0"/>
              </a:spcBef>
              <a:spcAft>
                <a:spcPct val="0"/>
              </a:spcAft>
              <a:buFont typeface="Arial" charset="0"/>
              <a:buChar char="•"/>
            </a:pPr>
            <a:r>
              <a:rPr lang="en-US" sz="2000" b="1" dirty="0">
                <a:solidFill>
                  <a:srgbClr val="000000"/>
                </a:solidFill>
                <a:cs typeface="Arial" charset="0"/>
              </a:rPr>
              <a:t> Launch Fall Campaign in Late October – Second Wave in March</a:t>
            </a:r>
          </a:p>
          <a:p>
            <a:pPr marL="285750" indent="-285750" fontAlgn="base">
              <a:spcBef>
                <a:spcPct val="0"/>
              </a:spcBef>
              <a:spcAft>
                <a:spcPct val="0"/>
              </a:spcAft>
              <a:buFont typeface="Arial" charset="0"/>
              <a:buChar char="•"/>
            </a:pPr>
            <a:endParaRPr lang="en-US" sz="2000" b="1" dirty="0">
              <a:solidFill>
                <a:srgbClr val="000000"/>
              </a:solidFill>
              <a:cs typeface="Arial" charset="0"/>
            </a:endParaRPr>
          </a:p>
          <a:p>
            <a:pPr marL="285750" indent="-285750" fontAlgn="base">
              <a:spcBef>
                <a:spcPct val="0"/>
              </a:spcBef>
              <a:spcAft>
                <a:spcPct val="0"/>
              </a:spcAft>
              <a:buFont typeface="Arial" charset="0"/>
              <a:buChar char="•"/>
            </a:pPr>
            <a:r>
              <a:rPr lang="en-US" sz="2000" b="1" dirty="0">
                <a:solidFill>
                  <a:srgbClr val="000000"/>
                </a:solidFill>
                <a:cs typeface="Arial" charset="0"/>
              </a:rPr>
              <a:t> Use Web-based Resources – “Tool Kit” Made Available to All Schools </a:t>
            </a:r>
            <a:endParaRPr lang="en-US" sz="2000" dirty="0">
              <a:solidFill>
                <a:srgbClr val="000000"/>
              </a:solidFill>
              <a:cs typeface="Arial" charset="0"/>
            </a:endParaRPr>
          </a:p>
        </p:txBody>
      </p:sp>
      <p:sp>
        <p:nvSpPr>
          <p:cNvPr id="74756"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lvl="0"/>
            <a:endParaRPr lang="en-US" dirty="0">
              <a:solidFill>
                <a:srgbClr val="EEECE1"/>
              </a:solidFill>
              <a:cs typeface="Arial" charset="0"/>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pPr fontAlgn="base">
              <a:spcBef>
                <a:spcPct val="0"/>
              </a:spcBef>
              <a:spcAft>
                <a:spcPct val="0"/>
              </a:spcAft>
            </a:pPr>
            <a:endParaRPr lang="en-US" dirty="0">
              <a:solidFill>
                <a:srgbClr val="EEECE1"/>
              </a:solidFill>
              <a:cs typeface="Arial" charset="0"/>
            </a:endParaRPr>
          </a:p>
        </p:txBody>
      </p:sp>
      <p:sp>
        <p:nvSpPr>
          <p:cNvPr id="74757" name="TextBox 7"/>
          <p:cNvSpPr txBox="1">
            <a:spLocks noChangeArrowheads="1"/>
          </p:cNvSpPr>
          <p:nvPr/>
        </p:nvSpPr>
        <p:spPr bwMode="auto">
          <a:xfrm>
            <a:off x="457200" y="6000750"/>
            <a:ext cx="7315200" cy="647700"/>
          </a:xfrm>
          <a:prstGeom prst="rect">
            <a:avLst/>
          </a:prstGeom>
          <a:solidFill>
            <a:schemeClr val="tx2"/>
          </a:solidFill>
          <a:ln w="9525">
            <a:noFill/>
            <a:miter lim="800000"/>
            <a:headEnd/>
            <a:tailEnd/>
          </a:ln>
        </p:spPr>
        <p:txBody>
          <a:bodyPr>
            <a:spAutoFit/>
          </a:bodyPr>
          <a:lstStyle/>
          <a:p>
            <a:pPr algn="ctr" fontAlgn="base">
              <a:spcBef>
                <a:spcPct val="0"/>
              </a:spcBef>
              <a:spcAft>
                <a:spcPct val="0"/>
              </a:spcAft>
            </a:pPr>
            <a:r>
              <a:rPr lang="en-US">
                <a:solidFill>
                  <a:prstClr val="white"/>
                </a:solidFill>
                <a:cs typeface="Arial" charset="0"/>
              </a:rPr>
              <a:t>From 2010 to 2012, there have been 172 pedestrian collisions within ½ mile of Montgomery County’s High Schools – 30 involve 13-18 year olds. </a:t>
            </a:r>
          </a:p>
        </p:txBody>
      </p:sp>
    </p:spTree>
    <p:extLst>
      <p:ext uri="{BB962C8B-B14F-4D97-AF65-F5344CB8AC3E}">
        <p14:creationId xmlns:p14="http://schemas.microsoft.com/office/powerpoint/2010/main" val="13949956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209675"/>
            <a:ext cx="8077200" cy="4505325"/>
          </a:xfrm>
        </p:spPr>
        <p:txBody>
          <a:bodyPr>
            <a:normAutofit lnSpcReduction="10000"/>
          </a:bodyPr>
          <a:lstStyle/>
          <a:p>
            <a:pPr marL="114300" lvl="0" indent="0" algn="ctr">
              <a:buNone/>
            </a:pPr>
            <a:r>
              <a:rPr lang="en-US" sz="4000" b="1" dirty="0"/>
              <a:t>If a pedestrian is </a:t>
            </a:r>
            <a:r>
              <a:rPr lang="en-US" sz="4000" b="1" dirty="0" smtClean="0"/>
              <a:t>hit </a:t>
            </a:r>
            <a:r>
              <a:rPr lang="en-US" sz="4000" b="1" dirty="0"/>
              <a:t>by a car traveling 40 mph, what is the chance that they will die</a:t>
            </a:r>
            <a:r>
              <a:rPr lang="en-US" sz="4000" b="1" dirty="0" smtClean="0"/>
              <a:t>?</a:t>
            </a:r>
          </a:p>
          <a:p>
            <a:pPr marL="114300" lvl="0" indent="0" algn="ctr">
              <a:buNone/>
            </a:pPr>
            <a:endParaRPr lang="en-US" sz="3000" dirty="0"/>
          </a:p>
          <a:p>
            <a:pPr marL="868680" lvl="1" indent="-457200" algn="ctr">
              <a:buFont typeface="+mj-lt"/>
              <a:buAutoNum type="alphaUcPeriod"/>
            </a:pPr>
            <a:r>
              <a:rPr lang="en-US" sz="4000" dirty="0"/>
              <a:t>20%</a:t>
            </a:r>
          </a:p>
          <a:p>
            <a:pPr marL="868680" lvl="1" indent="-457200" algn="ctr">
              <a:buFont typeface="+mj-lt"/>
              <a:buAutoNum type="alphaUcPeriod"/>
            </a:pPr>
            <a:r>
              <a:rPr lang="en-US" sz="4000" dirty="0"/>
              <a:t>50%</a:t>
            </a:r>
          </a:p>
          <a:p>
            <a:pPr marL="868680" lvl="1" indent="-457200" algn="ctr">
              <a:buFont typeface="+mj-lt"/>
              <a:buAutoNum type="alphaUcPeriod"/>
            </a:pPr>
            <a:r>
              <a:rPr lang="en-US" sz="4000" dirty="0"/>
              <a:t>85%</a:t>
            </a:r>
          </a:p>
        </p:txBody>
      </p:sp>
      <p:sp>
        <p:nvSpPr>
          <p:cNvPr id="4"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29</a:t>
            </a:fld>
            <a:endParaRPr lang="en-US"/>
          </a:p>
        </p:txBody>
      </p:sp>
      <p:sp>
        <p:nvSpPr>
          <p:cNvPr id="7"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199942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4" end="4"/>
                                            </p:txEl>
                                          </p:spTgt>
                                        </p:tgtEl>
                                        <p:attrNameLst>
                                          <p:attrName>style.textDecorationUnderline</p:attrName>
                                        </p:attrNameLst>
                                      </p:cBhvr>
                                      <p:to>
                                        <p:strVal val="true"/>
                                      </p:to>
                                    </p:set>
                                  </p:childTnLst>
                                </p:cTn>
                              </p:par>
                            </p:childTnLst>
                          </p:cTn>
                        </p:par>
                        <p:par>
                          <p:cTn id="7" fill="hold">
                            <p:stCondLst>
                              <p:cond delay="540"/>
                            </p:stCondLst>
                            <p:childTnLst>
                              <p:par>
                                <p:cTn id="8" presetID="15" presetClass="emph" presetSubtype="0" nodeType="afterEffect">
                                  <p:stCondLst>
                                    <p:cond delay="0"/>
                                  </p:stCondLst>
                                  <p:iterate type="lt">
                                    <p:tmAbs val="25"/>
                                  </p:iterate>
                                  <p:childTnLst>
                                    <p:set>
                                      <p:cBhvr override="childStyle">
                                        <p:cTn id="9"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3600" dirty="0" smtClean="0"/>
              <a:t>History of Pedestrian Safety in Montgomery County</a:t>
            </a:r>
            <a:endParaRPr lang="en-US" sz="3600" dirty="0"/>
          </a:p>
        </p:txBody>
      </p:sp>
      <p:sp>
        <p:nvSpPr>
          <p:cNvPr id="3" name="Content Placeholder 2"/>
          <p:cNvSpPr>
            <a:spLocks noGrp="1"/>
          </p:cNvSpPr>
          <p:nvPr>
            <p:ph sz="half" idx="1"/>
          </p:nvPr>
        </p:nvSpPr>
        <p:spPr>
          <a:xfrm>
            <a:off x="457200" y="1536700"/>
            <a:ext cx="4114800" cy="4589463"/>
          </a:xfrm>
        </p:spPr>
        <p:txBody>
          <a:bodyPr rtlCol="0">
            <a:normAutofit lnSpcReduction="10000"/>
          </a:bodyPr>
          <a:lstStyle/>
          <a:p>
            <a:pPr fontAlgn="auto">
              <a:spcAft>
                <a:spcPts val="0"/>
              </a:spcAft>
              <a:buFont typeface="Arial" pitchFamily="34" charset="0"/>
              <a:buChar char="•"/>
              <a:defRPr/>
            </a:pPr>
            <a:r>
              <a:rPr lang="en-US" dirty="0" smtClean="0"/>
              <a:t>2000 – Blue Ribbon Panel Assembled by County Executive</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2002 – Blue Ribbon Panel Final Report</a:t>
            </a:r>
          </a:p>
          <a:p>
            <a:pPr fontAlgn="auto">
              <a:spcAft>
                <a:spcPts val="0"/>
              </a:spcAft>
              <a:buFont typeface="Arial" pitchFamily="34" charset="0"/>
              <a:buChar char="•"/>
              <a:defRPr/>
            </a:pPr>
            <a:endParaRPr lang="en-US" dirty="0" smtClean="0"/>
          </a:p>
          <a:p>
            <a:pPr fontAlgn="auto">
              <a:spcAft>
                <a:spcPts val="0"/>
              </a:spcAft>
              <a:buFont typeface="Arial" pitchFamily="34" charset="0"/>
              <a:buChar char="•"/>
              <a:defRPr/>
            </a:pPr>
            <a:r>
              <a:rPr lang="en-US" dirty="0" smtClean="0"/>
              <a:t>2007 – Pedestrian Safety Initiative, a Strategic Plan</a:t>
            </a:r>
            <a:endParaRPr lang="en-US" dirty="0"/>
          </a:p>
        </p:txBody>
      </p:sp>
      <p:sp>
        <p:nvSpPr>
          <p:cNvPr id="50179" name="Slide Number Placeholder 4"/>
          <p:cNvSpPr>
            <a:spLocks noGrp="1"/>
          </p:cNvSpPr>
          <p:nvPr>
            <p:ph type="sldNum" sz="quarter" idx="10"/>
          </p:nvPr>
        </p:nvSpPr>
        <p:spPr bwMode="auto">
          <a:noFill/>
          <a:ln>
            <a:round/>
            <a:headEnd/>
            <a:tailEnd/>
          </a:ln>
        </p:spPr>
        <p:txBody>
          <a:bodyPr wrap="square" numCol="1" anchorCtr="0" compatLnSpc="1">
            <a:prstTxWarp prst="textNoShape">
              <a:avLst/>
            </a:prstTxWarp>
          </a:bodyPr>
          <a:lstStyle/>
          <a:p>
            <a:pPr fontAlgn="base">
              <a:spcBef>
                <a:spcPct val="0"/>
              </a:spcBef>
              <a:spcAft>
                <a:spcPct val="0"/>
              </a:spcAft>
            </a:pPr>
            <a:fld id="{37844AF8-26C3-4923-9BC8-EC1B62D1090C}" type="slidenum">
              <a:rPr lang="en-US">
                <a:cs typeface="Arial" charset="0"/>
              </a:rPr>
              <a:pPr fontAlgn="base">
                <a:spcBef>
                  <a:spcPct val="0"/>
                </a:spcBef>
                <a:spcAft>
                  <a:spcPct val="0"/>
                </a:spcAft>
              </a:pPr>
              <a:t>3</a:t>
            </a:fld>
            <a:endParaRPr lang="en-US">
              <a:cs typeface="Arial" charset="0"/>
            </a:endParaRPr>
          </a:p>
        </p:txBody>
      </p:sp>
      <p:pic>
        <p:nvPicPr>
          <p:cNvPr id="50180" name="Content Placeholder 7"/>
          <p:cNvPicPr>
            <a:picLocks noGrp="1" noChangeAspect="1"/>
          </p:cNvPicPr>
          <p:nvPr>
            <p:ph sz="half" idx="2"/>
          </p:nvPr>
        </p:nvPicPr>
        <p:blipFill>
          <a:blip r:embed="rId2"/>
          <a:srcRect l="6621" t="4535" r="5801" b="5350"/>
          <a:stretch>
            <a:fillRect/>
          </a:stretch>
        </p:blipFill>
        <p:spPr>
          <a:xfrm>
            <a:off x="5449888" y="3886200"/>
            <a:ext cx="2133600" cy="2841625"/>
          </a:xfrm>
        </p:spPr>
      </p:pic>
      <p:pic>
        <p:nvPicPr>
          <p:cNvPr id="50181" name="Picture 2" descr="C:\Users\Joana\Documents\Foursquare\Projects\Montgomery County Pedestrian\Pictures\blueribbonpanelcov.jpg"/>
          <p:cNvPicPr>
            <a:picLocks noChangeAspect="1" noChangeArrowheads="1"/>
          </p:cNvPicPr>
          <p:nvPr/>
        </p:nvPicPr>
        <p:blipFill>
          <a:blip r:embed="rId3"/>
          <a:srcRect/>
          <a:stretch>
            <a:fillRect/>
          </a:stretch>
        </p:blipFill>
        <p:spPr bwMode="auto">
          <a:xfrm>
            <a:off x="5486400" y="990600"/>
            <a:ext cx="2133600" cy="2755900"/>
          </a:xfrm>
          <a:prstGeom prst="rect">
            <a:avLst/>
          </a:prstGeom>
          <a:noFill/>
          <a:ln w="9525">
            <a:noFill/>
            <a:miter lim="800000"/>
            <a:headEnd/>
            <a:tailEnd/>
          </a:ln>
        </p:spPr>
      </p:pic>
      <p:sp>
        <p:nvSpPr>
          <p:cNvPr id="50182"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lvl="0"/>
            <a:endParaRPr lang="en-US" dirty="0" smtClean="0">
              <a:solidFill>
                <a:srgbClr val="EEECE1"/>
              </a:solidFill>
            </a:endParaRPr>
          </a:p>
          <a:p>
            <a:pPr lvl="0"/>
            <a:r>
              <a:rPr lang="en-US" dirty="0" smtClean="0">
                <a:solidFill>
                  <a:srgbClr val="EEECE1"/>
                </a:solidFill>
              </a:rPr>
              <a:t>Update </a:t>
            </a:r>
            <a:r>
              <a:rPr lang="en-US" dirty="0">
                <a:solidFill>
                  <a:srgbClr val="EEECE1"/>
                </a:solidFill>
              </a:rPr>
              <a:t>on Pedestrian Safety Initiative </a:t>
            </a:r>
            <a:r>
              <a:rPr lang="en-US" dirty="0" smtClean="0">
                <a:solidFill>
                  <a:srgbClr val="EEECE1"/>
                </a:solidFill>
              </a:rPr>
              <a:t>– Fall </a:t>
            </a:r>
            <a:r>
              <a:rPr lang="en-US" dirty="0">
                <a:solidFill>
                  <a:srgbClr val="EEECE1"/>
                </a:solidFill>
              </a:rPr>
              <a:t>2013</a:t>
            </a:r>
          </a:p>
          <a:p>
            <a:pPr fontAlgn="base">
              <a:spcBef>
                <a:spcPct val="0"/>
              </a:spcBef>
              <a:spcAft>
                <a:spcPct val="0"/>
              </a:spcAft>
            </a:pPr>
            <a:endParaRPr lang="en-US" dirty="0">
              <a:solidFill>
                <a:srgbClr val="EEECE1"/>
              </a:solidFill>
              <a:cs typeface="Arial" charset="0"/>
            </a:endParaRPr>
          </a:p>
        </p:txBody>
      </p:sp>
    </p:spTree>
    <p:extLst>
      <p:ext uri="{BB962C8B-B14F-4D97-AF65-F5344CB8AC3E}">
        <p14:creationId xmlns:p14="http://schemas.microsoft.com/office/powerpoint/2010/main" val="31805688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209675"/>
            <a:ext cx="8077200" cy="4581525"/>
          </a:xfrm>
        </p:spPr>
        <p:txBody>
          <a:bodyPr>
            <a:normAutofit lnSpcReduction="10000"/>
          </a:bodyPr>
          <a:lstStyle/>
          <a:p>
            <a:pPr marL="114300" lvl="0" indent="0" algn="ctr">
              <a:buNone/>
            </a:pPr>
            <a:r>
              <a:rPr lang="en-US" sz="4000" b="1" dirty="0"/>
              <a:t>If a pedestrian is hit by a car traveling </a:t>
            </a:r>
            <a:r>
              <a:rPr lang="en-US" sz="4000" b="1" dirty="0" smtClean="0"/>
              <a:t>20 </a:t>
            </a:r>
            <a:r>
              <a:rPr lang="en-US" sz="4000" b="1" dirty="0"/>
              <a:t>mph, what is the chance that they will </a:t>
            </a:r>
            <a:r>
              <a:rPr lang="en-US" sz="4000" b="1" dirty="0" smtClean="0"/>
              <a:t>survive?</a:t>
            </a:r>
          </a:p>
          <a:p>
            <a:pPr marL="114300" lvl="0" indent="0" algn="ctr">
              <a:buNone/>
            </a:pPr>
            <a:endParaRPr lang="en-US" sz="3300" dirty="0"/>
          </a:p>
          <a:p>
            <a:pPr marL="868680" lvl="1" indent="-457200" algn="ctr">
              <a:buFont typeface="+mj-lt"/>
              <a:buAutoNum type="alphaUcPeriod"/>
            </a:pPr>
            <a:r>
              <a:rPr lang="en-US" sz="4000" dirty="0" smtClean="0"/>
              <a:t>50</a:t>
            </a:r>
            <a:r>
              <a:rPr lang="en-US" sz="4000" dirty="0"/>
              <a:t>%</a:t>
            </a:r>
          </a:p>
          <a:p>
            <a:pPr marL="868680" lvl="1" indent="-457200" algn="ctr">
              <a:buFont typeface="+mj-lt"/>
              <a:buAutoNum type="alphaUcPeriod"/>
            </a:pPr>
            <a:r>
              <a:rPr lang="en-US" sz="4000" dirty="0" smtClean="0"/>
              <a:t>75%</a:t>
            </a:r>
            <a:endParaRPr lang="en-US" sz="4000" dirty="0"/>
          </a:p>
          <a:p>
            <a:pPr marL="868680" lvl="1" indent="-457200" algn="ctr">
              <a:buFont typeface="+mj-lt"/>
              <a:buAutoNum type="alphaUcPeriod"/>
            </a:pPr>
            <a:r>
              <a:rPr lang="en-US" sz="4000" dirty="0"/>
              <a:t>9</a:t>
            </a:r>
            <a:r>
              <a:rPr lang="en-US" sz="4000" dirty="0" smtClean="0"/>
              <a:t>5</a:t>
            </a:r>
            <a:r>
              <a:rPr lang="en-US" sz="4000" dirty="0"/>
              <a:t>%</a:t>
            </a:r>
          </a:p>
        </p:txBody>
      </p:sp>
      <p:sp>
        <p:nvSpPr>
          <p:cNvPr id="4"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30</a:t>
            </a:fld>
            <a:endParaRPr lang="en-US"/>
          </a:p>
        </p:txBody>
      </p:sp>
      <p:sp>
        <p:nvSpPr>
          <p:cNvPr id="7"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216282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4" end="4"/>
                                            </p:txEl>
                                          </p:spTgt>
                                        </p:tgtEl>
                                        <p:attrNameLst>
                                          <p:attrName>style.textDecorationUnderline</p:attrName>
                                        </p:attrNameLst>
                                      </p:cBhvr>
                                      <p:to>
                                        <p:strVal val="true"/>
                                      </p:to>
                                    </p:set>
                                  </p:childTnLst>
                                </p:cTn>
                              </p:par>
                            </p:childTnLst>
                          </p:cTn>
                        </p:par>
                        <p:par>
                          <p:cTn id="7" fill="hold">
                            <p:stCondLst>
                              <p:cond delay="540"/>
                            </p:stCondLst>
                            <p:childTnLst>
                              <p:par>
                                <p:cTn id="8" presetID="15" presetClass="emph" presetSubtype="0" nodeType="afterEffect">
                                  <p:stCondLst>
                                    <p:cond delay="0"/>
                                  </p:stCondLst>
                                  <p:iterate type="lt">
                                    <p:tmAbs val="25"/>
                                  </p:iterate>
                                  <p:childTnLst>
                                    <p:set>
                                      <p:cBhvr override="childStyle">
                                        <p:cTn id="9" dur="indefinite"/>
                                        <p:tgtEl>
                                          <p:spTgt spid="5">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
          <p:cNvSpPr txBox="1">
            <a:spLocks noGrp="1"/>
          </p:cNvSpPr>
          <p:nvPr/>
        </p:nvSpPr>
        <p:spPr bwMode="auto">
          <a:xfrm>
            <a:off x="3467100" y="6381750"/>
            <a:ext cx="1579563" cy="476250"/>
          </a:xfrm>
          <a:prstGeom prst="rect">
            <a:avLst/>
          </a:prstGeom>
          <a:noFill/>
          <a:ln>
            <a:miter lim="800000"/>
            <a:headEnd/>
            <a:tailEnd/>
          </a:ln>
        </p:spPr>
        <p:txBody>
          <a:bodyPr/>
          <a:lstStyle/>
          <a:p>
            <a:pPr algn="r">
              <a:defRPr/>
            </a:pPr>
            <a:fld id="{74F27B56-1B51-453A-B909-FB07C5D65DF5}" type="slidenum">
              <a:rPr lang="en-US" sz="1200" b="1">
                <a:solidFill>
                  <a:schemeClr val="bg2"/>
                </a:solidFill>
                <a:latin typeface="+mn-lt"/>
              </a:rPr>
              <a:pPr algn="r">
                <a:defRPr/>
              </a:pPr>
              <a:t>31</a:t>
            </a:fld>
            <a:endParaRPr lang="en-US" sz="1200" b="1">
              <a:solidFill>
                <a:schemeClr val="bg2"/>
              </a:solidFill>
              <a:latin typeface="+mn-lt"/>
            </a:endParaRPr>
          </a:p>
        </p:txBody>
      </p:sp>
      <p:sp>
        <p:nvSpPr>
          <p:cNvPr id="39940" name="Rectangle 26"/>
          <p:cNvSpPr>
            <a:spLocks noChangeArrowheads="1"/>
          </p:cNvSpPr>
          <p:nvPr/>
        </p:nvSpPr>
        <p:spPr bwMode="auto">
          <a:xfrm>
            <a:off x="0" y="1444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9941" name="Rectangle 30"/>
          <p:cNvSpPr>
            <a:spLocks noChangeArrowheads="1"/>
          </p:cNvSpPr>
          <p:nvPr/>
        </p:nvSpPr>
        <p:spPr bwMode="auto">
          <a:xfrm>
            <a:off x="0" y="148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4" name="Slide Number Placeholder 13"/>
          <p:cNvSpPr>
            <a:spLocks noGrp="1"/>
          </p:cNvSpPr>
          <p:nvPr>
            <p:ph type="sldNum" sz="quarter" idx="4294967295"/>
          </p:nvPr>
        </p:nvSpPr>
        <p:spPr>
          <a:xfrm>
            <a:off x="3467100" y="6381750"/>
            <a:ext cx="1579563" cy="476250"/>
          </a:xfrm>
          <a:prstGeom prst="rect">
            <a:avLst/>
          </a:prstGeom>
        </p:spPr>
        <p:txBody>
          <a:bodyPr/>
          <a:lstStyle/>
          <a:p>
            <a:pPr>
              <a:defRPr/>
            </a:pPr>
            <a:fld id="{88444F56-7C1C-4AA9-A866-0A39C03DD9A4}" type="slidenum">
              <a:rPr lang="en-US" smtClean="0"/>
              <a:pPr>
                <a:defRPr/>
              </a:pPr>
              <a:t>31</a:t>
            </a:fld>
            <a:endParaRPr lang="en-US"/>
          </a:p>
        </p:txBody>
      </p:sp>
      <p:pic>
        <p:nvPicPr>
          <p:cNvPr id="39946" name="Picture 12" descr="Typical TC.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967619"/>
            <a:ext cx="4623653" cy="565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28600" y="381000"/>
            <a:ext cx="838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200">
                <a:solidFill>
                  <a:srgbClr val="1D4E83"/>
                </a:solidFill>
                <a:latin typeface="+mj-lt"/>
                <a:ea typeface="+mj-ea"/>
                <a:cs typeface="+mj-cs"/>
              </a:defRPr>
            </a:lvl1pPr>
            <a:lvl2pPr algn="l" rtl="0" eaLnBrk="0" fontAlgn="base" hangingPunct="0">
              <a:spcBef>
                <a:spcPct val="0"/>
              </a:spcBef>
              <a:spcAft>
                <a:spcPct val="0"/>
              </a:spcAft>
              <a:defRPr sz="2200">
                <a:solidFill>
                  <a:srgbClr val="1D4E83"/>
                </a:solidFill>
                <a:latin typeface="Arial Black" pitchFamily="34" charset="0"/>
              </a:defRPr>
            </a:lvl2pPr>
            <a:lvl3pPr algn="l" rtl="0" eaLnBrk="0" fontAlgn="base" hangingPunct="0">
              <a:spcBef>
                <a:spcPct val="0"/>
              </a:spcBef>
              <a:spcAft>
                <a:spcPct val="0"/>
              </a:spcAft>
              <a:defRPr sz="2200">
                <a:solidFill>
                  <a:srgbClr val="1D4E83"/>
                </a:solidFill>
                <a:latin typeface="Arial Black" pitchFamily="34" charset="0"/>
              </a:defRPr>
            </a:lvl3pPr>
            <a:lvl4pPr algn="l" rtl="0" eaLnBrk="0" fontAlgn="base" hangingPunct="0">
              <a:spcBef>
                <a:spcPct val="0"/>
              </a:spcBef>
              <a:spcAft>
                <a:spcPct val="0"/>
              </a:spcAft>
              <a:defRPr sz="2200">
                <a:solidFill>
                  <a:srgbClr val="1D4E83"/>
                </a:solidFill>
                <a:latin typeface="Arial Black" pitchFamily="34" charset="0"/>
              </a:defRPr>
            </a:lvl4pPr>
            <a:lvl5pPr algn="l" rtl="0" eaLnBrk="0" fontAlgn="base" hangingPunct="0">
              <a:spcBef>
                <a:spcPct val="0"/>
              </a:spcBef>
              <a:spcAft>
                <a:spcPct val="0"/>
              </a:spcAft>
              <a:defRPr sz="2200">
                <a:solidFill>
                  <a:srgbClr val="1D4E83"/>
                </a:solidFill>
                <a:latin typeface="Arial Black" pitchFamily="34" charset="0"/>
              </a:defRPr>
            </a:lvl5pPr>
            <a:lvl6pPr marL="457200" algn="l" rtl="0" eaLnBrk="0" fontAlgn="base" hangingPunct="0">
              <a:spcBef>
                <a:spcPct val="0"/>
              </a:spcBef>
              <a:spcAft>
                <a:spcPct val="0"/>
              </a:spcAft>
              <a:defRPr sz="2200">
                <a:solidFill>
                  <a:srgbClr val="1D4E83"/>
                </a:solidFill>
                <a:latin typeface="Arial Black" pitchFamily="34" charset="0"/>
              </a:defRPr>
            </a:lvl6pPr>
            <a:lvl7pPr marL="914400" algn="l" rtl="0" eaLnBrk="0" fontAlgn="base" hangingPunct="0">
              <a:spcBef>
                <a:spcPct val="0"/>
              </a:spcBef>
              <a:spcAft>
                <a:spcPct val="0"/>
              </a:spcAft>
              <a:defRPr sz="2200">
                <a:solidFill>
                  <a:srgbClr val="1D4E83"/>
                </a:solidFill>
                <a:latin typeface="Arial Black" pitchFamily="34" charset="0"/>
              </a:defRPr>
            </a:lvl7pPr>
            <a:lvl8pPr marL="1371600" algn="l" rtl="0" eaLnBrk="0" fontAlgn="base" hangingPunct="0">
              <a:spcBef>
                <a:spcPct val="0"/>
              </a:spcBef>
              <a:spcAft>
                <a:spcPct val="0"/>
              </a:spcAft>
              <a:defRPr sz="2200">
                <a:solidFill>
                  <a:srgbClr val="1D4E83"/>
                </a:solidFill>
                <a:latin typeface="Arial Black" pitchFamily="34" charset="0"/>
              </a:defRPr>
            </a:lvl8pPr>
            <a:lvl9pPr marL="1828800" algn="l" rtl="0" eaLnBrk="0" fontAlgn="base" hangingPunct="0">
              <a:spcBef>
                <a:spcPct val="0"/>
              </a:spcBef>
              <a:spcAft>
                <a:spcPct val="0"/>
              </a:spcAft>
              <a:defRPr sz="2200">
                <a:solidFill>
                  <a:srgbClr val="1D4E83"/>
                </a:solidFill>
                <a:latin typeface="Arial Black" pitchFamily="34" charset="0"/>
              </a:defRPr>
            </a:lvl9pPr>
          </a:lstStyle>
          <a:p>
            <a:r>
              <a:rPr lang="en-US" sz="3600" dirty="0" smtClean="0"/>
              <a:t>Pedestrian Safety Engineering-Traffic Calming</a:t>
            </a:r>
            <a:r>
              <a:rPr lang="en-US" dirty="0" smtClean="0"/>
              <a:t>   </a:t>
            </a:r>
            <a:endParaRPr lang="en-US" sz="1800" dirty="0" smtClean="0"/>
          </a:p>
        </p:txBody>
      </p:sp>
      <p:sp>
        <p:nvSpPr>
          <p:cNvPr id="9"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31</a:t>
            </a:fld>
            <a:endParaRPr lang="en-US"/>
          </a:p>
        </p:txBody>
      </p:sp>
      <p:sp>
        <p:nvSpPr>
          <p:cNvPr id="10"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2247109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idx="4294967295"/>
          </p:nvPr>
        </p:nvSpPr>
        <p:spPr>
          <a:xfrm>
            <a:off x="347353" y="9635"/>
            <a:ext cx="7924800" cy="1143000"/>
          </a:xfrm>
        </p:spPr>
        <p:txBody>
          <a:bodyPr>
            <a:noAutofit/>
          </a:bodyPr>
          <a:lstStyle/>
          <a:p>
            <a:pPr algn="l"/>
            <a:r>
              <a:rPr lang="en-US" sz="3400" dirty="0" smtClean="0"/>
              <a:t>Results of Traffic Calming</a:t>
            </a:r>
            <a:endParaRPr lang="en-US" sz="2700" dirty="0"/>
          </a:p>
        </p:txBody>
      </p:sp>
      <p:sp>
        <p:nvSpPr>
          <p:cNvPr id="14339" name="Slide Number Placeholder 4"/>
          <p:cNvSpPr>
            <a:spLocks noGrp="1"/>
          </p:cNvSpPr>
          <p:nvPr/>
        </p:nvSpPr>
        <p:spPr bwMode="auto">
          <a:xfrm>
            <a:off x="8531225" y="5648325"/>
            <a:ext cx="549275" cy="396875"/>
          </a:xfrm>
          <a:prstGeom prst="bracketPair">
            <a:avLst>
              <a:gd name="adj" fmla="val 17949"/>
            </a:avLst>
          </a:pr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lstStyle/>
          <a:p>
            <a:pPr algn="ctr"/>
            <a:fld id="{47CEF9D0-5DBB-47E7-A5D6-CAD8456727E4}" type="slidenum">
              <a:rPr lang="en-US">
                <a:solidFill>
                  <a:srgbClr val="FFFFFF"/>
                </a:solidFill>
                <a:latin typeface="Calibri" pitchFamily="34" charset="0"/>
              </a:rPr>
              <a:pPr algn="ctr"/>
              <a:t>32</a:t>
            </a:fld>
            <a:endParaRPr lang="en-US" dirty="0">
              <a:solidFill>
                <a:srgbClr val="FFFFFF"/>
              </a:solidFill>
              <a:latin typeface="Calibri" pitchFamily="34" charset="0"/>
            </a:endParaRPr>
          </a:p>
        </p:txBody>
      </p:sp>
      <p:sp>
        <p:nvSpPr>
          <p:cNvPr id="14341" name="Rectangle 26"/>
          <p:cNvSpPr>
            <a:spLocks noChangeArrowheads="1"/>
          </p:cNvSpPr>
          <p:nvPr/>
        </p:nvSpPr>
        <p:spPr bwMode="auto">
          <a:xfrm>
            <a:off x="0" y="1444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pitchFamily="34" charset="0"/>
            </a:endParaRPr>
          </a:p>
        </p:txBody>
      </p:sp>
      <p:sp>
        <p:nvSpPr>
          <p:cNvPr id="14342" name="Rectangle 30"/>
          <p:cNvSpPr>
            <a:spLocks noChangeArrowheads="1"/>
          </p:cNvSpPr>
          <p:nvPr/>
        </p:nvSpPr>
        <p:spPr bwMode="auto">
          <a:xfrm>
            <a:off x="0" y="148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latin typeface="Calibri" pitchFamily="34" charset="0"/>
            </a:endParaRPr>
          </a:p>
        </p:txBody>
      </p:sp>
      <p:graphicFrame>
        <p:nvGraphicFramePr>
          <p:cNvPr id="14499" name="Group 163"/>
          <p:cNvGraphicFramePr>
            <a:graphicFrameLocks noGrp="1"/>
          </p:cNvGraphicFramePr>
          <p:nvPr>
            <p:extLst>
              <p:ext uri="{D42A27DB-BD31-4B8C-83A1-F6EECF244321}">
                <p14:modId xmlns:p14="http://schemas.microsoft.com/office/powerpoint/2010/main" val="1975741231"/>
              </p:ext>
            </p:extLst>
          </p:nvPr>
        </p:nvGraphicFramePr>
        <p:xfrm>
          <a:off x="5314886" y="696009"/>
          <a:ext cx="2835275" cy="5648010"/>
        </p:xfrm>
        <a:graphic>
          <a:graphicData uri="http://schemas.openxmlformats.org/drawingml/2006/table">
            <a:tbl>
              <a:tblPr/>
              <a:tblGrid>
                <a:gridCol w="1158875"/>
                <a:gridCol w="609600"/>
                <a:gridCol w="609600"/>
                <a:gridCol w="457200"/>
              </a:tblGrid>
              <a:tr h="0">
                <a:tc rowSpan="2">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Project Name</a:t>
                      </a:r>
                    </a:p>
                  </a:txBody>
                  <a:tcPr marL="36576" marR="36576" anchor="ctr" horzOverflow="overflow">
                    <a:lnL w="28575"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99"/>
                    </a:solid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Speeds (MPH)</a:t>
                      </a:r>
                    </a:p>
                  </a:txBody>
                  <a:tcPr marL="36576" marR="36576"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36699"/>
                    </a:solidFill>
                  </a:tcPr>
                </a:tc>
                <a:tc hMerge="1">
                  <a:txBody>
                    <a:bodyPr/>
                    <a:lstStyle/>
                    <a:p>
                      <a:endParaRPr lang="en-US"/>
                    </a:p>
                  </a:txBody>
                  <a:tcPr/>
                </a:tc>
                <a:tc hMerge="1">
                  <a:txBody>
                    <a:bodyPr/>
                    <a:lstStyle/>
                    <a:p>
                      <a:endParaRPr lang="en-US"/>
                    </a:p>
                  </a:txBody>
                  <a:tcPr/>
                </a:tc>
              </a:tr>
              <a:tr h="48736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Posted</a:t>
                      </a:r>
                    </a:p>
                  </a:txBody>
                  <a:tcPr marL="36576" marR="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bg1"/>
                          </a:solidFill>
                          <a:effectLst/>
                          <a:latin typeface="Arial" charset="0"/>
                        </a:rPr>
                        <a:t>Avg. Before</a:t>
                      </a:r>
                    </a:p>
                  </a:txBody>
                  <a:tcPr marL="36576" marR="3657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66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bg1"/>
                          </a:solidFill>
                          <a:effectLst/>
                          <a:latin typeface="Arial" charset="0"/>
                        </a:rPr>
                        <a:t>Avg. After</a:t>
                      </a:r>
                    </a:p>
                  </a:txBody>
                  <a:tcPr marL="36576" marR="36576" anchor="ctr" horzOverflow="overflow">
                    <a:lnL w="12700" cap="flat" cmpd="sng" algn="ctr">
                      <a:solidFill>
                        <a:schemeClr val="bg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33CC33"/>
                      </a:solidFill>
                      <a:prstDash val="solid"/>
                      <a:round/>
                      <a:headEnd type="none" w="med" len="med"/>
                      <a:tailEnd type="none" w="med" len="med"/>
                    </a:lnB>
                    <a:lnTlToBr>
                      <a:noFill/>
                    </a:lnTlToBr>
                    <a:lnBlToTr>
                      <a:noFill/>
                    </a:lnBlToTr>
                    <a:solidFill>
                      <a:srgbClr val="336699"/>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Fairland Rd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53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42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rgbClr val="33CC33"/>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Calverton Blvd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41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35</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Lockwood Dr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Sligo Ave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Carroll Ave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Spartan Rd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40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4448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Dale Dr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Prince Phillip Dr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31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Waring Station Rd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8138">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Cedar Ln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Jones Bridge Rd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Rainbow Dr</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31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smtClean="0">
                          <a:ln>
                            <a:noFill/>
                          </a:ln>
                          <a:solidFill>
                            <a:schemeClr val="tx1"/>
                          </a:solidFill>
                          <a:effectLst/>
                          <a:latin typeface="Arial" charset="0"/>
                        </a:rPr>
                        <a:t>26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r>
              <a:tr h="339725">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Franklin Ave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30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FBFB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34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pitchFamily="2" charset="2"/>
                        <a:buNone/>
                        <a:tabLst/>
                      </a:pPr>
                      <a:r>
                        <a:rPr kumimoji="0" lang="en-US" sz="1200" b="1" i="0" u="none" strike="noStrike" cap="none" normalizeH="0" baseline="0" dirty="0" smtClean="0">
                          <a:ln>
                            <a:noFill/>
                          </a:ln>
                          <a:solidFill>
                            <a:schemeClr val="tx1"/>
                          </a:solidFill>
                          <a:effectLst/>
                          <a:latin typeface="Arial" charset="0"/>
                        </a:rPr>
                        <a:t>33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4491" name="Text Box 29"/>
          <p:cNvSpPr txBox="1">
            <a:spLocks noChangeArrowheads="1"/>
          </p:cNvSpPr>
          <p:nvPr/>
        </p:nvSpPr>
        <p:spPr bwMode="auto">
          <a:xfrm>
            <a:off x="6781800" y="6400800"/>
            <a:ext cx="1450975" cy="254000"/>
          </a:xfrm>
          <a:prstGeom prst="rect">
            <a:avLst/>
          </a:prstGeom>
          <a:solidFill>
            <a:srgbClr val="00B050"/>
          </a:solidFill>
          <a:ln w="9525">
            <a:solidFill>
              <a:schemeClr val="tx1"/>
            </a:solidFill>
            <a:miter lim="800000"/>
            <a:headEnd/>
            <a:tailEnd/>
          </a:ln>
        </p:spPr>
        <p:txBody>
          <a:bodyPr wrap="non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r>
              <a:rPr lang="en-US" sz="1000" b="1" i="1" dirty="0">
                <a:latin typeface="Calibri" pitchFamily="34" charset="0"/>
              </a:rPr>
              <a:t>Speed decline &gt;/= 5mph</a:t>
            </a:r>
          </a:p>
        </p:txBody>
      </p:sp>
      <p:pic>
        <p:nvPicPr>
          <p:cNvPr id="14500" name="Picture 164" descr="01C5_003"/>
          <p:cNvPicPr>
            <a:picLocks noChangeAspect="1" noChangeArrowheads="1"/>
          </p:cNvPicPr>
          <p:nvPr/>
        </p:nvPicPr>
        <p:blipFill>
          <a:blip r:embed="rId3" cstate="print">
            <a:extLst>
              <a:ext uri="{28A0092B-C50C-407E-A947-70E740481C1C}">
                <a14:useLocalDpi xmlns:a14="http://schemas.microsoft.com/office/drawing/2010/main" val="0"/>
              </a:ext>
            </a:extLst>
          </a:blip>
          <a:srcRect l="14461" t="11809" r="5792" b="11809"/>
          <a:stretch>
            <a:fillRect/>
          </a:stretch>
        </p:blipFill>
        <p:spPr bwMode="auto">
          <a:xfrm>
            <a:off x="268819" y="3150781"/>
            <a:ext cx="2056598" cy="162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03" name="Picture 167"/>
          <p:cNvPicPr>
            <a:picLocks noChangeAspect="1" noChangeArrowheads="1"/>
          </p:cNvPicPr>
          <p:nvPr/>
        </p:nvPicPr>
        <p:blipFill>
          <a:blip r:embed="rId4" cstate="print">
            <a:extLst>
              <a:ext uri="{28A0092B-C50C-407E-A947-70E740481C1C}">
                <a14:useLocalDpi xmlns:a14="http://schemas.microsoft.com/office/drawing/2010/main" val="0"/>
              </a:ext>
            </a:extLst>
          </a:blip>
          <a:srcRect r="8421"/>
          <a:stretch>
            <a:fillRect/>
          </a:stretch>
        </p:blipFill>
        <p:spPr bwMode="auto">
          <a:xfrm>
            <a:off x="268819" y="1093858"/>
            <a:ext cx="2056598" cy="168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04" name="Picture 1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6018" y="3150781"/>
            <a:ext cx="2198382" cy="165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05" name="Text Box 147"/>
          <p:cNvSpPr txBox="1">
            <a:spLocks noChangeArrowheads="1"/>
          </p:cNvSpPr>
          <p:nvPr/>
        </p:nvSpPr>
        <p:spPr bwMode="auto">
          <a:xfrm>
            <a:off x="2804116" y="3150781"/>
            <a:ext cx="1743075" cy="396875"/>
          </a:xfrm>
          <a:prstGeom prst="rect">
            <a:avLst/>
          </a:prstGeom>
          <a:solidFill>
            <a:srgbClr val="C0C0C0">
              <a:alpha val="50000"/>
            </a:srgb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b="1" dirty="0">
                <a:latin typeface="Calibri" pitchFamily="34" charset="0"/>
              </a:rPr>
              <a:t>Median or Pedestrian Refuge Islands</a:t>
            </a:r>
          </a:p>
        </p:txBody>
      </p:sp>
      <p:sp>
        <p:nvSpPr>
          <p:cNvPr id="14506" name="Text Box 147"/>
          <p:cNvSpPr txBox="1">
            <a:spLocks noChangeArrowheads="1"/>
          </p:cNvSpPr>
          <p:nvPr/>
        </p:nvSpPr>
        <p:spPr bwMode="auto">
          <a:xfrm>
            <a:off x="906192" y="1093858"/>
            <a:ext cx="1419225" cy="244475"/>
          </a:xfrm>
          <a:prstGeom prst="rect">
            <a:avLst/>
          </a:prstGeom>
          <a:solidFill>
            <a:srgbClr val="C0C0C0">
              <a:alpha val="5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b="1" dirty="0">
                <a:latin typeface="Calibri" pitchFamily="34" charset="0"/>
              </a:rPr>
              <a:t>Road Diets</a:t>
            </a:r>
          </a:p>
        </p:txBody>
      </p:sp>
      <p:sp>
        <p:nvSpPr>
          <p:cNvPr id="14507" name="Text Box 147"/>
          <p:cNvSpPr txBox="1">
            <a:spLocks noChangeArrowheads="1"/>
          </p:cNvSpPr>
          <p:nvPr/>
        </p:nvSpPr>
        <p:spPr bwMode="auto">
          <a:xfrm>
            <a:off x="760228" y="3150781"/>
            <a:ext cx="141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b="1" dirty="0">
                <a:latin typeface="Calibri" pitchFamily="34" charset="0"/>
              </a:rPr>
              <a:t>Curb Extensions</a:t>
            </a:r>
          </a:p>
        </p:txBody>
      </p:sp>
      <p:pic>
        <p:nvPicPr>
          <p:cNvPr id="14508" name="Picture 1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373" y="1136536"/>
            <a:ext cx="2130622" cy="159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09" name="Text Box 147"/>
          <p:cNvSpPr txBox="1">
            <a:spLocks noChangeArrowheads="1"/>
          </p:cNvSpPr>
          <p:nvPr/>
        </p:nvSpPr>
        <p:spPr bwMode="auto">
          <a:xfrm>
            <a:off x="2977580" y="1136536"/>
            <a:ext cx="1419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sz="1000" b="1" dirty="0" err="1">
                <a:latin typeface="Calibri" pitchFamily="34" charset="0"/>
              </a:rPr>
              <a:t>Edgelines</a:t>
            </a:r>
            <a:endParaRPr lang="en-US" sz="1000" b="1" dirty="0">
              <a:latin typeface="Calibri" pitchFamily="34" charset="0"/>
            </a:endParaRPr>
          </a:p>
        </p:txBody>
      </p:sp>
      <p:sp>
        <p:nvSpPr>
          <p:cNvPr id="18" name="TextBox 17"/>
          <p:cNvSpPr txBox="1"/>
          <p:nvPr/>
        </p:nvSpPr>
        <p:spPr>
          <a:xfrm>
            <a:off x="557344" y="5121869"/>
            <a:ext cx="4192772" cy="1200329"/>
          </a:xfrm>
          <a:prstGeom prst="rect">
            <a:avLst/>
          </a:prstGeom>
          <a:solidFill>
            <a:schemeClr val="tx2"/>
          </a:solidFill>
        </p:spPr>
        <p:txBody>
          <a:bodyPr wrap="square" rtlCol="0">
            <a:spAutoFit/>
          </a:bodyPr>
          <a:lstStyle/>
          <a:p>
            <a:pPr algn="ctr"/>
            <a:r>
              <a:rPr lang="en-US" dirty="0" smtClean="0">
                <a:solidFill>
                  <a:schemeClr val="bg1"/>
                </a:solidFill>
              </a:rPr>
              <a:t>Traffic Calming successfully reduces speeding and has reduced pedestrian collisions by an average 50% where constructed. </a:t>
            </a:r>
            <a:endParaRPr lang="en-US" dirty="0">
              <a:solidFill>
                <a:schemeClr val="bg1"/>
              </a:solidFill>
            </a:endParaRPr>
          </a:p>
        </p:txBody>
      </p:sp>
      <p:sp>
        <p:nvSpPr>
          <p:cNvPr id="1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23307305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
          <p:cNvSpPr txBox="1">
            <a:spLocks noGrp="1"/>
          </p:cNvSpPr>
          <p:nvPr/>
        </p:nvSpPr>
        <p:spPr bwMode="auto">
          <a:xfrm>
            <a:off x="3467100" y="6381750"/>
            <a:ext cx="1579563" cy="476250"/>
          </a:xfrm>
          <a:prstGeom prst="rect">
            <a:avLst/>
          </a:prstGeom>
          <a:noFill/>
          <a:ln>
            <a:miter lim="800000"/>
            <a:headEnd/>
            <a:tailEnd/>
          </a:ln>
        </p:spPr>
        <p:txBody>
          <a:bodyPr/>
          <a:lstStyle/>
          <a:p>
            <a:pPr algn="r">
              <a:defRPr/>
            </a:pPr>
            <a:fld id="{74F27B56-1B51-453A-B909-FB07C5D65DF5}" type="slidenum">
              <a:rPr lang="en-US" sz="1200" b="1">
                <a:solidFill>
                  <a:schemeClr val="bg2"/>
                </a:solidFill>
                <a:latin typeface="+mn-lt"/>
              </a:rPr>
              <a:pPr algn="r">
                <a:defRPr/>
              </a:pPr>
              <a:t>33</a:t>
            </a:fld>
            <a:endParaRPr lang="en-US" sz="1200" b="1">
              <a:solidFill>
                <a:schemeClr val="bg2"/>
              </a:solidFill>
              <a:latin typeface="+mn-lt"/>
            </a:endParaRPr>
          </a:p>
        </p:txBody>
      </p:sp>
      <p:sp>
        <p:nvSpPr>
          <p:cNvPr id="39939" name="Rectangle 2"/>
          <p:cNvSpPr>
            <a:spLocks noGrp="1" noChangeArrowheads="1"/>
          </p:cNvSpPr>
          <p:nvPr>
            <p:ph type="title" idx="4294967295"/>
          </p:nvPr>
        </p:nvSpPr>
        <p:spPr>
          <a:xfrm>
            <a:off x="228600" y="605847"/>
            <a:ext cx="8382000" cy="609600"/>
          </a:xfrm>
        </p:spPr>
        <p:txBody>
          <a:bodyPr/>
          <a:lstStyle/>
          <a:p>
            <a:r>
              <a:rPr lang="en-US" sz="3600" dirty="0" smtClean="0"/>
              <a:t>Pedestrian Safety Engineering-Sidewalks</a:t>
            </a:r>
            <a:r>
              <a:rPr lang="en-US" dirty="0" smtClean="0"/>
              <a:t/>
            </a:r>
            <a:br>
              <a:rPr lang="en-US" dirty="0" smtClean="0"/>
            </a:br>
            <a:r>
              <a:rPr lang="en-US" dirty="0" smtClean="0"/>
              <a:t>   </a:t>
            </a:r>
            <a:endParaRPr lang="en-US" sz="1800" dirty="0" smtClean="0"/>
          </a:p>
        </p:txBody>
      </p:sp>
      <p:sp>
        <p:nvSpPr>
          <p:cNvPr id="39940" name="Rectangle 26"/>
          <p:cNvSpPr>
            <a:spLocks noChangeArrowheads="1"/>
          </p:cNvSpPr>
          <p:nvPr/>
        </p:nvSpPr>
        <p:spPr bwMode="auto">
          <a:xfrm>
            <a:off x="0" y="14446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39941" name="Rectangle 30"/>
          <p:cNvSpPr>
            <a:spLocks noChangeArrowheads="1"/>
          </p:cNvSpPr>
          <p:nvPr/>
        </p:nvSpPr>
        <p:spPr bwMode="auto">
          <a:xfrm>
            <a:off x="0" y="14874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14" name="Slide Number Placeholder 13"/>
          <p:cNvSpPr>
            <a:spLocks noGrp="1"/>
          </p:cNvSpPr>
          <p:nvPr>
            <p:ph type="sldNum" sz="quarter" idx="4294967295"/>
          </p:nvPr>
        </p:nvSpPr>
        <p:spPr>
          <a:xfrm>
            <a:off x="3467100" y="6381750"/>
            <a:ext cx="1579563" cy="476250"/>
          </a:xfrm>
          <a:prstGeom prst="rect">
            <a:avLst/>
          </a:prstGeom>
        </p:spPr>
        <p:txBody>
          <a:bodyPr/>
          <a:lstStyle/>
          <a:p>
            <a:pPr>
              <a:defRPr/>
            </a:pPr>
            <a:fld id="{88444F56-7C1C-4AA9-A866-0A39C03DD9A4}" type="slidenum">
              <a:rPr lang="en-US" smtClean="0"/>
              <a:pPr>
                <a:defRPr/>
              </a:pPr>
              <a:t>33</a:t>
            </a:fld>
            <a:endParaRPr lang="en-US"/>
          </a:p>
        </p:txBody>
      </p:sp>
      <p:pic>
        <p:nvPicPr>
          <p:cNvPr id="11" name="Picture 5" descr="C:\Documents and Settings\boydia01\Desktop\Sidewalk Slide.jpg"/>
          <p:cNvPicPr>
            <a:picLocks noChangeAspect="1" noChangeArrowheads="1"/>
          </p:cNvPicPr>
          <p:nvPr/>
        </p:nvPicPr>
        <p:blipFill rotWithShape="1">
          <a:blip r:embed="rId3">
            <a:extLst>
              <a:ext uri="{28A0092B-C50C-407E-A947-70E740481C1C}">
                <a14:useLocalDpi xmlns:a14="http://schemas.microsoft.com/office/drawing/2010/main" val="0"/>
              </a:ext>
            </a:extLst>
          </a:blip>
          <a:srcRect l="40279" t="12476" r="1389" b="14999"/>
          <a:stretch/>
        </p:blipFill>
        <p:spPr bwMode="auto">
          <a:xfrm>
            <a:off x="1752599" y="1111558"/>
            <a:ext cx="5867401" cy="5471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33</a:t>
            </a:fld>
            <a:endParaRPr lang="en-US"/>
          </a:p>
        </p:txBody>
      </p:sp>
      <p:sp>
        <p:nvSpPr>
          <p:cNvPr id="12"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Update </a:t>
            </a:r>
            <a:r>
              <a:rPr lang="en-US" dirty="0"/>
              <a:t>on Pedestrian Safety Initiative – </a:t>
            </a:r>
            <a:r>
              <a:rPr lang="en-US" dirty="0" smtClean="0"/>
              <a:t>Fall 2013</a:t>
            </a:r>
            <a:endParaRPr lang="en-US" dirty="0"/>
          </a:p>
        </p:txBody>
      </p:sp>
    </p:spTree>
    <p:extLst>
      <p:ext uri="{BB962C8B-B14F-4D97-AF65-F5344CB8AC3E}">
        <p14:creationId xmlns:p14="http://schemas.microsoft.com/office/powerpoint/2010/main" val="25993185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Pedestrian Safety Website</a:t>
            </a:r>
            <a:br>
              <a:rPr lang="en-US" sz="3600" dirty="0" smtClean="0"/>
            </a:br>
            <a:r>
              <a:rPr lang="en-US" dirty="0" smtClean="0"/>
              <a:t>   </a:t>
            </a:r>
            <a:endParaRPr lang="en-US" sz="1800" dirty="0"/>
          </a:p>
        </p:txBody>
      </p:sp>
      <p:sp>
        <p:nvSpPr>
          <p:cNvPr id="3" name="Content Placeholder 2"/>
          <p:cNvSpPr>
            <a:spLocks noGrp="1"/>
          </p:cNvSpPr>
          <p:nvPr>
            <p:ph idx="1"/>
          </p:nvPr>
        </p:nvSpPr>
        <p:spPr>
          <a:xfrm>
            <a:off x="457200" y="838200"/>
            <a:ext cx="8077200" cy="4016375"/>
          </a:xfrm>
        </p:spPr>
        <p:txBody>
          <a:bodyPr/>
          <a:lstStyle/>
          <a:p>
            <a:pPr marL="0" indent="0" algn="ctr">
              <a:buNone/>
            </a:pPr>
            <a:r>
              <a:rPr lang="en-US" dirty="0" smtClean="0"/>
              <a:t>www.montgomerycountymd.gov/walk</a:t>
            </a:r>
            <a:endParaRPr lang="en-US" dirty="0"/>
          </a:p>
        </p:txBody>
      </p:sp>
      <p:sp>
        <p:nvSpPr>
          <p:cNvPr id="4" name="Slide Number Placeholder 3"/>
          <p:cNvSpPr>
            <a:spLocks noGrp="1"/>
          </p:cNvSpPr>
          <p:nvPr>
            <p:ph type="sldNum" sz="quarter" idx="4294967295"/>
          </p:nvPr>
        </p:nvSpPr>
        <p:spPr>
          <a:xfrm>
            <a:off x="3467100" y="6381750"/>
            <a:ext cx="1579563" cy="476250"/>
          </a:xfrm>
          <a:prstGeom prst="rect">
            <a:avLst/>
          </a:prstGeom>
        </p:spPr>
        <p:txBody>
          <a:bodyPr/>
          <a:lstStyle/>
          <a:p>
            <a:pPr>
              <a:defRPr/>
            </a:pPr>
            <a:fld id="{4ABF432F-26A1-45B7-8E61-1B346051CA6E}" type="slidenum">
              <a:rPr lang="en-US" smtClean="0"/>
              <a:pPr>
                <a:defRPr/>
              </a:pPr>
              <a:t>34</a:t>
            </a:fld>
            <a:endParaRPr lang="en-US"/>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 y="1362075"/>
            <a:ext cx="7940040" cy="496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pPr/>
              <a:t>34</a:t>
            </a:fld>
            <a:endParaRPr lang="en-US"/>
          </a:p>
        </p:txBody>
      </p:sp>
      <p:sp>
        <p:nvSpPr>
          <p:cNvPr id="9"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a:t>Update on Pedestrian Safety Initiative – </a:t>
            </a:r>
            <a:r>
              <a:rPr lang="en-US" dirty="0" smtClean="0"/>
              <a:t>Fall </a:t>
            </a:r>
            <a:r>
              <a:rPr lang="en-US" dirty="0"/>
              <a:t>2013</a:t>
            </a:r>
          </a:p>
        </p:txBody>
      </p:sp>
    </p:spTree>
    <p:extLst>
      <p:ext uri="{BB962C8B-B14F-4D97-AF65-F5344CB8AC3E}">
        <p14:creationId xmlns:p14="http://schemas.microsoft.com/office/powerpoint/2010/main" val="1868123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a:xfrm>
            <a:off x="457200" y="1371600"/>
            <a:ext cx="7620000" cy="5410200"/>
          </a:xfrm>
        </p:spPr>
        <p:txBody>
          <a:bodyPr>
            <a:normAutofit/>
          </a:bodyPr>
          <a:lstStyle/>
          <a:p>
            <a:pPr marL="0" indent="0" algn="ctr">
              <a:buNone/>
            </a:pPr>
            <a:r>
              <a:rPr lang="en-US" sz="4000" dirty="0" smtClean="0"/>
              <a:t>Visit us at montgomerycountymd.gov/walk</a:t>
            </a:r>
          </a:p>
          <a:p>
            <a:pPr marL="0" indent="0" algn="ctr">
              <a:buNone/>
            </a:pPr>
            <a:endParaRPr lang="en-US" sz="4400" dirty="0" smtClean="0"/>
          </a:p>
          <a:p>
            <a:pPr marL="0" indent="0" algn="ctr">
              <a:buNone/>
            </a:pPr>
            <a:r>
              <a:rPr lang="en-US" sz="2800" dirty="0" smtClean="0"/>
              <a:t>Jeff Dunckel</a:t>
            </a:r>
          </a:p>
          <a:p>
            <a:pPr marL="0" indent="0" algn="ctr">
              <a:buNone/>
            </a:pPr>
            <a:r>
              <a:rPr lang="en-US" sz="2800" dirty="0" smtClean="0"/>
              <a:t>Pedestrian </a:t>
            </a:r>
            <a:r>
              <a:rPr lang="en-US" sz="2800" smtClean="0"/>
              <a:t>Safety Coordinator</a:t>
            </a:r>
            <a:endParaRPr lang="en-US" sz="2800" dirty="0" smtClean="0"/>
          </a:p>
          <a:p>
            <a:pPr marL="0" indent="0" algn="ctr">
              <a:buNone/>
            </a:pPr>
            <a:r>
              <a:rPr lang="en-US" sz="2800" dirty="0" smtClean="0">
                <a:hlinkClick r:id="rId3"/>
              </a:rPr>
              <a:t>Jeff.Dunckel@montgomerycountymd.gov</a:t>
            </a:r>
            <a:endParaRPr lang="en-US" sz="2800" dirty="0" smtClean="0"/>
          </a:p>
          <a:p>
            <a:pPr marL="0" indent="0" algn="ctr">
              <a:buNone/>
            </a:pPr>
            <a:r>
              <a:rPr lang="en-US" sz="2800" dirty="0" smtClean="0"/>
              <a:t>240-777-7197</a:t>
            </a:r>
          </a:p>
          <a:p>
            <a:pPr marL="0" indent="0" algn="ctr">
              <a:buNone/>
            </a:pPr>
            <a:endParaRPr lang="en-US" sz="2800" dirty="0"/>
          </a:p>
        </p:txBody>
      </p:sp>
      <p:sp>
        <p:nvSpPr>
          <p:cNvPr id="4" name="Slide Number Placeholder 3"/>
          <p:cNvSpPr>
            <a:spLocks noGrp="1"/>
          </p:cNvSpPr>
          <p:nvPr>
            <p:ph type="sldNum" sz="quarter" idx="4294967295"/>
          </p:nvPr>
        </p:nvSpPr>
        <p:spPr>
          <a:xfrm>
            <a:off x="3467100" y="6381750"/>
            <a:ext cx="1579563" cy="476250"/>
          </a:xfrm>
          <a:prstGeom prst="rect">
            <a:avLst/>
          </a:prstGeom>
        </p:spPr>
        <p:txBody>
          <a:bodyPr/>
          <a:lstStyle/>
          <a:p>
            <a:pPr>
              <a:defRPr/>
            </a:pPr>
            <a:fld id="{4ABF432F-26A1-45B7-8E61-1B346051CA6E}" type="slidenum">
              <a:rPr lang="en-US" smtClean="0"/>
              <a:pPr>
                <a:defRPr/>
              </a:pPr>
              <a:t>35</a:t>
            </a:fld>
            <a:endParaRPr lang="en-US"/>
          </a:p>
        </p:txBody>
      </p:sp>
      <p:sp>
        <p:nvSpPr>
          <p:cNvPr id="5"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35</a:t>
            </a:fld>
            <a:endParaRPr lang="en-US"/>
          </a:p>
        </p:txBody>
      </p:sp>
      <p:sp>
        <p:nvSpPr>
          <p:cNvPr id="8" name="Footer Placeholder 4"/>
          <p:cNvSpPr>
            <a:spLocks noGrp="1"/>
          </p:cNvSpPr>
          <p:nvPr>
            <p:ph type="ftr" sz="quarter" idx="3"/>
          </p:nvPr>
        </p:nvSpPr>
        <p:spPr>
          <a:xfrm rot="16200000">
            <a:off x="6088381" y="2497412"/>
            <a:ext cx="5410201" cy="365760"/>
          </a:xfrm>
          <a:prstGeom prst="rect">
            <a:avLst/>
          </a:prstGeom>
        </p:spPr>
        <p:txBody>
          <a:bodyPr vert="horz" lIns="91440" tIns="45720" rIns="91440" bIns="45720" rtlCol="0" anchor="ctr"/>
          <a:lstStyle>
            <a:lvl1pPr algn="l">
              <a:defRPr sz="1600">
                <a:solidFill>
                  <a:schemeClr val="bg2"/>
                </a:solidFill>
              </a:defRPr>
            </a:lvl1pPr>
          </a:lstStyle>
          <a:p>
            <a:r>
              <a:rPr lang="en-US" dirty="0" smtClean="0"/>
              <a:t>Update on Pedestrian Safety Initiative – Fall 2013</a:t>
            </a:r>
            <a:endParaRPr lang="en-US" dirty="0"/>
          </a:p>
        </p:txBody>
      </p:sp>
    </p:spTree>
    <p:extLst>
      <p:ext uri="{BB962C8B-B14F-4D97-AF65-F5344CB8AC3E}">
        <p14:creationId xmlns:p14="http://schemas.microsoft.com/office/powerpoint/2010/main" val="38075914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sz="3600" dirty="0" smtClean="0"/>
              <a:t>Montgomery County’s Pedestrian Safety Initiative</a:t>
            </a:r>
            <a:endParaRPr lang="en-US" sz="3600" dirty="0"/>
          </a:p>
        </p:txBody>
      </p:sp>
      <p:sp>
        <p:nvSpPr>
          <p:cNvPr id="51202" name="Content Placeholder 2"/>
          <p:cNvSpPr>
            <a:spLocks noGrp="1"/>
          </p:cNvSpPr>
          <p:nvPr>
            <p:ph sz="half" idx="1"/>
          </p:nvPr>
        </p:nvSpPr>
        <p:spPr>
          <a:xfrm>
            <a:off x="457200" y="1536700"/>
            <a:ext cx="3657600" cy="4589463"/>
          </a:xfrm>
        </p:spPr>
        <p:txBody>
          <a:bodyPr/>
          <a:lstStyle/>
          <a:p>
            <a:r>
              <a:rPr lang="en-US" dirty="0" smtClean="0"/>
              <a:t>Seven Strategies</a:t>
            </a:r>
          </a:p>
          <a:p>
            <a:r>
              <a:rPr lang="en-US" dirty="0" smtClean="0"/>
              <a:t>Targeted </a:t>
            </a:r>
          </a:p>
          <a:p>
            <a:r>
              <a:rPr lang="en-US" dirty="0" smtClean="0"/>
              <a:t>Data Driven</a:t>
            </a:r>
          </a:p>
          <a:p>
            <a:r>
              <a:rPr lang="en-US" dirty="0" smtClean="0"/>
              <a:t>Resources:</a:t>
            </a:r>
          </a:p>
          <a:p>
            <a:pPr lvl="1"/>
            <a:r>
              <a:rPr lang="en-US" dirty="0" smtClean="0"/>
              <a:t>Budget</a:t>
            </a:r>
          </a:p>
          <a:p>
            <a:pPr lvl="1"/>
            <a:r>
              <a:rPr lang="en-US" dirty="0" smtClean="0"/>
              <a:t>Personnel</a:t>
            </a:r>
          </a:p>
          <a:p>
            <a:pPr lvl="1"/>
            <a:endParaRPr lang="en-US" dirty="0" smtClean="0"/>
          </a:p>
          <a:p>
            <a:pPr lvl="1"/>
            <a:endParaRPr lang="en-US" dirty="0" smtClean="0"/>
          </a:p>
          <a:p>
            <a:pPr lvl="1"/>
            <a:endParaRPr lang="en-US" dirty="0" smtClean="0"/>
          </a:p>
          <a:p>
            <a:endParaRPr lang="en-US" dirty="0" smtClean="0"/>
          </a:p>
        </p:txBody>
      </p:sp>
      <p:sp>
        <p:nvSpPr>
          <p:cNvPr id="51203" name="Slide Number Placeholder 4"/>
          <p:cNvSpPr>
            <a:spLocks noGrp="1"/>
          </p:cNvSpPr>
          <p:nvPr>
            <p:ph type="sldNum" sz="quarter" idx="10"/>
          </p:nvPr>
        </p:nvSpPr>
        <p:spPr bwMode="auto">
          <a:noFill/>
          <a:ln>
            <a:round/>
            <a:headEnd/>
            <a:tailEnd/>
          </a:ln>
        </p:spPr>
        <p:txBody>
          <a:bodyPr wrap="square" numCol="1" anchorCtr="0" compatLnSpc="1">
            <a:prstTxWarp prst="textNoShape">
              <a:avLst/>
            </a:prstTxWarp>
          </a:bodyPr>
          <a:lstStyle/>
          <a:p>
            <a:pPr fontAlgn="base">
              <a:spcBef>
                <a:spcPct val="0"/>
              </a:spcBef>
              <a:spcAft>
                <a:spcPct val="0"/>
              </a:spcAft>
            </a:pPr>
            <a:fld id="{B31EAC18-28E9-4E90-94F4-9FBF4AD43B2C}" type="slidenum">
              <a:rPr lang="en-US">
                <a:cs typeface="Arial" charset="0"/>
              </a:rPr>
              <a:pPr fontAlgn="base">
                <a:spcBef>
                  <a:spcPct val="0"/>
                </a:spcBef>
                <a:spcAft>
                  <a:spcPct val="0"/>
                </a:spcAft>
              </a:pPr>
              <a:t>4</a:t>
            </a:fld>
            <a:endParaRPr lang="en-US">
              <a:cs typeface="Arial" charset="0"/>
            </a:endParaRPr>
          </a:p>
        </p:txBody>
      </p:sp>
      <p:pic>
        <p:nvPicPr>
          <p:cNvPr id="51204" name="Content Placeholder 7"/>
          <p:cNvPicPr>
            <a:picLocks noGrp="1" noChangeAspect="1"/>
          </p:cNvPicPr>
          <p:nvPr>
            <p:ph sz="half" idx="2"/>
          </p:nvPr>
        </p:nvPicPr>
        <p:blipFill>
          <a:blip r:embed="rId2"/>
          <a:srcRect l="5620" t="17828" r="581" b="6331"/>
          <a:stretch>
            <a:fillRect/>
          </a:stretch>
        </p:blipFill>
        <p:spPr>
          <a:xfrm>
            <a:off x="3733800" y="1143000"/>
            <a:ext cx="3770313" cy="2286000"/>
          </a:xfrm>
        </p:spPr>
      </p:pic>
      <p:pic>
        <p:nvPicPr>
          <p:cNvPr id="12" name="Picture 2" descr="C:\Users\Joana\Documents\Foursquare\Projects\Montgomery County Pedestrian\Pictures\HIA Photos March 2011\Four Corners\Blair Kids Crossing Street.JPG"/>
          <p:cNvPicPr>
            <a:picLocks noChangeAspect="1" noChangeArrowheads="1"/>
          </p:cNvPicPr>
          <p:nvPr/>
        </p:nvPicPr>
        <p:blipFill>
          <a:blip r:embed="rId3"/>
          <a:srcRect l="2132" t="21423" r="6177" b="5862"/>
          <a:stretch>
            <a:fillRect/>
          </a:stretch>
        </p:blipFill>
        <p:spPr bwMode="auto">
          <a:xfrm>
            <a:off x="1752600" y="4927600"/>
            <a:ext cx="3276600" cy="1731963"/>
          </a:xfrm>
          <a:prstGeom prst="rect">
            <a:avLst/>
          </a:prstGeom>
          <a:noFill/>
          <a:ln w="9525">
            <a:noFill/>
            <a:miter lim="800000"/>
            <a:headEnd/>
            <a:tailEnd/>
          </a:ln>
        </p:spPr>
      </p:pic>
      <p:pic>
        <p:nvPicPr>
          <p:cNvPr id="51206" name="Picture 12"/>
          <p:cNvPicPr>
            <a:picLocks noChangeAspect="1" noChangeArrowheads="1"/>
          </p:cNvPicPr>
          <p:nvPr/>
        </p:nvPicPr>
        <p:blipFill>
          <a:blip r:embed="rId4"/>
          <a:srcRect l="32373" t="28717" r="24838" b="16154"/>
          <a:stretch>
            <a:fillRect/>
          </a:stretch>
        </p:blipFill>
        <p:spPr bwMode="auto">
          <a:xfrm>
            <a:off x="5257800" y="3657600"/>
            <a:ext cx="3048000" cy="2514600"/>
          </a:xfrm>
          <a:prstGeom prst="rect">
            <a:avLst/>
          </a:prstGeom>
          <a:noFill/>
          <a:ln w="9525">
            <a:noFill/>
            <a:miter lim="800000"/>
            <a:headEnd/>
            <a:tailEnd/>
          </a:ln>
        </p:spPr>
      </p:pic>
      <p:sp>
        <p:nvSpPr>
          <p:cNvPr id="51207"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lvl="0"/>
            <a:endParaRPr lang="en-US" dirty="0" smtClean="0">
              <a:solidFill>
                <a:srgbClr val="EEECE1"/>
              </a:solidFill>
            </a:endParaRPr>
          </a:p>
          <a:p>
            <a:pPr lvl="0"/>
            <a:r>
              <a:rPr lang="en-US" dirty="0" smtClean="0">
                <a:solidFill>
                  <a:srgbClr val="EEECE1"/>
                </a:solidFill>
              </a:rPr>
              <a:t>Update </a:t>
            </a:r>
            <a:r>
              <a:rPr lang="en-US" dirty="0">
                <a:solidFill>
                  <a:srgbClr val="EEECE1"/>
                </a:solidFill>
              </a:rPr>
              <a:t>on Pedestrian Safety Initiative </a:t>
            </a:r>
            <a:r>
              <a:rPr lang="en-US" dirty="0" smtClean="0">
                <a:solidFill>
                  <a:srgbClr val="EEECE1"/>
                </a:solidFill>
              </a:rPr>
              <a:t>– Fall 2013</a:t>
            </a:r>
            <a:endParaRPr lang="en-US" dirty="0">
              <a:solidFill>
                <a:srgbClr val="EEECE1"/>
              </a:solidFill>
            </a:endParaRPr>
          </a:p>
          <a:p>
            <a:pPr fontAlgn="base">
              <a:spcBef>
                <a:spcPct val="0"/>
              </a:spcBef>
              <a:spcAft>
                <a:spcPct val="0"/>
              </a:spcAft>
            </a:pPr>
            <a:endParaRPr lang="en-US" dirty="0">
              <a:solidFill>
                <a:srgbClr val="EEECE1"/>
              </a:solidFill>
              <a:cs typeface="Arial" charset="0"/>
            </a:endParaRPr>
          </a:p>
        </p:txBody>
      </p:sp>
    </p:spTree>
    <p:extLst>
      <p:ext uri="{BB962C8B-B14F-4D97-AF65-F5344CB8AC3E}">
        <p14:creationId xmlns:p14="http://schemas.microsoft.com/office/powerpoint/2010/main" val="17121485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le 5"/>
          <p:cNvSpPr>
            <a:spLocks noGrp="1"/>
          </p:cNvSpPr>
          <p:nvPr>
            <p:ph type="title"/>
          </p:nvPr>
        </p:nvSpPr>
        <p:spPr>
          <a:xfrm>
            <a:off x="381000" y="304800"/>
            <a:ext cx="8229600" cy="609600"/>
          </a:xfrm>
        </p:spPr>
        <p:txBody>
          <a:bodyPr/>
          <a:lstStyle/>
          <a:p>
            <a:r>
              <a:rPr lang="en-US" sz="3600" dirty="0" smtClean="0"/>
              <a:t>Pedestrian Collision Annual Trends</a:t>
            </a:r>
          </a:p>
        </p:txBody>
      </p:sp>
      <p:graphicFrame>
        <p:nvGraphicFramePr>
          <p:cNvPr id="12" name="Content Placeholder 7"/>
          <p:cNvGraphicFramePr>
            <a:graphicFrameLocks noGrp="1"/>
          </p:cNvGraphicFramePr>
          <p:nvPr>
            <p:ph idx="1"/>
            <p:extLst>
              <p:ext uri="{D42A27DB-BD31-4B8C-83A1-F6EECF244321}">
                <p14:modId xmlns:p14="http://schemas.microsoft.com/office/powerpoint/2010/main" val="1994012487"/>
              </p:ext>
            </p:extLst>
          </p:nvPr>
        </p:nvGraphicFramePr>
        <p:xfrm>
          <a:off x="168275" y="1134269"/>
          <a:ext cx="3844925" cy="2486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8"/>
          <p:cNvGraphicFramePr>
            <a:graphicFrameLocks/>
          </p:cNvGraphicFramePr>
          <p:nvPr>
            <p:extLst>
              <p:ext uri="{D42A27DB-BD31-4B8C-83A1-F6EECF244321}">
                <p14:modId xmlns:p14="http://schemas.microsoft.com/office/powerpoint/2010/main" val="3987604501"/>
              </p:ext>
            </p:extLst>
          </p:nvPr>
        </p:nvGraphicFramePr>
        <p:xfrm>
          <a:off x="4127500" y="1105694"/>
          <a:ext cx="4216400" cy="2514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304495957"/>
              </p:ext>
            </p:extLst>
          </p:nvPr>
        </p:nvGraphicFramePr>
        <p:xfrm>
          <a:off x="152400" y="3657600"/>
          <a:ext cx="3708400" cy="375285"/>
        </p:xfrm>
        <a:graphic>
          <a:graphicData uri="http://schemas.openxmlformats.org/drawingml/2006/table">
            <a:tbl>
              <a:tblPr/>
              <a:tblGrid>
                <a:gridCol w="749300"/>
                <a:gridCol w="431800"/>
                <a:gridCol w="444500"/>
                <a:gridCol w="393700"/>
                <a:gridCol w="431800"/>
                <a:gridCol w="402396"/>
                <a:gridCol w="448504"/>
                <a:gridCol w="406400"/>
              </a:tblGrid>
              <a:tr h="342106">
                <a:tc>
                  <a:txBody>
                    <a:bodyPr/>
                    <a:lstStyle/>
                    <a:p>
                      <a:pPr algn="ctr" rtl="0" fontAlgn="t"/>
                      <a:r>
                        <a:rPr lang="en-US" sz="1200" b="1" i="0" u="none" strike="noStrike" dirty="0" smtClean="0">
                          <a:solidFill>
                            <a:srgbClr val="000000"/>
                          </a:solidFill>
                          <a:latin typeface="Arial"/>
                        </a:rPr>
                        <a:t>% Change</a:t>
                      </a:r>
                      <a:endParaRPr lang="en-US" sz="1200" b="1" i="0" u="none" strike="noStrike" dirty="0">
                        <a:solidFill>
                          <a:srgbClr val="000000"/>
                        </a:solidFill>
                        <a:latin typeface="Arial"/>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a:solidFill>
                            <a:srgbClr val="000000"/>
                          </a:solidFill>
                          <a:latin typeface="Arial"/>
                        </a:rPr>
                        <a:t>-2%</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a:solidFill>
                            <a:srgbClr val="000000"/>
                          </a:solidFill>
                          <a:latin typeface="Arial"/>
                        </a:rPr>
                        <a:t>-5%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smtClean="0">
                          <a:solidFill>
                            <a:srgbClr val="000000"/>
                          </a:solidFill>
                          <a:latin typeface="Arial"/>
                        </a:rPr>
                        <a:t>+6</a:t>
                      </a:r>
                      <a:r>
                        <a:rPr lang="en-US" sz="1200" b="1" i="0" u="none" strike="noStrike" dirty="0">
                          <a:solidFill>
                            <a:srgbClr val="000000"/>
                          </a:solidFill>
                          <a:latin typeface="Arial"/>
                        </a:rPr>
                        <a:t>%</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a:solidFill>
                            <a:srgbClr val="000000"/>
                          </a:solidFill>
                          <a:latin typeface="Arial"/>
                        </a:rPr>
                        <a:t>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a:solidFill>
                            <a:srgbClr val="000000"/>
                          </a:solidFill>
                          <a:latin typeface="Arial"/>
                        </a:rPr>
                        <a:t>-4%</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a:solidFill>
                            <a:srgbClr val="000000"/>
                          </a:solidFill>
                          <a:latin typeface="Arial"/>
                        </a:rPr>
                        <a:t>-10%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rtl="0" fontAlgn="t"/>
                      <a:r>
                        <a:rPr lang="en-US" sz="1200" b="1" i="0" u="none" strike="noStrike" dirty="0" smtClean="0">
                          <a:solidFill>
                            <a:srgbClr val="000000"/>
                          </a:solidFill>
                          <a:latin typeface="Arial"/>
                        </a:rPr>
                        <a:t>+6</a:t>
                      </a:r>
                      <a:r>
                        <a:rPr lang="en-US" sz="1200" b="1" i="0" u="none" strike="noStrike" dirty="0">
                          <a:solidFill>
                            <a:srgbClr val="000000"/>
                          </a:solidFill>
                          <a:latin typeface="Arial"/>
                        </a:rPr>
                        <a:t>%</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sp>
        <p:nvSpPr>
          <p:cNvPr id="1048" name="TextBox 10"/>
          <p:cNvSpPr txBox="1">
            <a:spLocks noChangeArrowheads="1"/>
          </p:cNvSpPr>
          <p:nvPr/>
        </p:nvSpPr>
        <p:spPr bwMode="auto">
          <a:xfrm>
            <a:off x="228600" y="4754940"/>
            <a:ext cx="8077200" cy="1569660"/>
          </a:xfrm>
          <a:prstGeom prst="rect">
            <a:avLst/>
          </a:prstGeom>
          <a:solidFill>
            <a:schemeClr val="tx2"/>
          </a:solidFill>
          <a:ln w="9525">
            <a:noFill/>
            <a:miter lim="800000"/>
            <a:headEnd/>
            <a:tailEnd/>
          </a:ln>
        </p:spPr>
        <p:txBody>
          <a:bodyPr>
            <a:spAutoFit/>
          </a:bodyPr>
          <a:lstStyle/>
          <a:p>
            <a:pPr algn="ctr"/>
            <a:r>
              <a:rPr lang="en-US" sz="1600" dirty="0">
                <a:solidFill>
                  <a:schemeClr val="bg1"/>
                </a:solidFill>
              </a:rPr>
              <a:t>Total collisions per 100,000 population increased </a:t>
            </a:r>
            <a:r>
              <a:rPr lang="en-US" sz="1600" dirty="0" smtClean="0">
                <a:solidFill>
                  <a:schemeClr val="bg1"/>
                </a:solidFill>
              </a:rPr>
              <a:t>in 2012 , attributed to an increase in the number of collisions occurring in parking lots. The 2012 total remains </a:t>
            </a:r>
            <a:r>
              <a:rPr lang="en-US" sz="1600" dirty="0">
                <a:solidFill>
                  <a:schemeClr val="bg1"/>
                </a:solidFill>
              </a:rPr>
              <a:t>below the </a:t>
            </a:r>
            <a:r>
              <a:rPr lang="en-US" sz="1600" dirty="0" smtClean="0">
                <a:solidFill>
                  <a:schemeClr val="bg1"/>
                </a:solidFill>
              </a:rPr>
              <a:t>pre-initiative average (2005 – 2009.)</a:t>
            </a:r>
            <a:endParaRPr lang="en-US" sz="1600" dirty="0">
              <a:solidFill>
                <a:schemeClr val="bg1"/>
              </a:solidFill>
            </a:endParaRPr>
          </a:p>
          <a:p>
            <a:pPr algn="ctr"/>
            <a:endParaRPr lang="en-US" sz="1600" dirty="0">
              <a:solidFill>
                <a:schemeClr val="bg1"/>
              </a:solidFill>
            </a:endParaRPr>
          </a:p>
          <a:p>
            <a:pPr algn="ctr"/>
            <a:r>
              <a:rPr lang="en-US" sz="1600" dirty="0" smtClean="0">
                <a:solidFill>
                  <a:schemeClr val="bg1"/>
                </a:solidFill>
              </a:rPr>
              <a:t>The number of  severe collisions (level 4-5) have dropped by 21% from the pre-initiative average (2005-2009.)</a:t>
            </a:r>
            <a:endParaRPr lang="en-US" sz="1600" dirty="0">
              <a:solidFill>
                <a:schemeClr val="bg1"/>
              </a:solidFill>
            </a:endParaRPr>
          </a:p>
        </p:txBody>
      </p:sp>
      <p:graphicFrame>
        <p:nvGraphicFramePr>
          <p:cNvPr id="13" name="Table 12"/>
          <p:cNvGraphicFramePr>
            <a:graphicFrameLocks noGrp="1"/>
          </p:cNvGraphicFramePr>
          <p:nvPr>
            <p:extLst>
              <p:ext uri="{D42A27DB-BD31-4B8C-83A1-F6EECF244321}">
                <p14:modId xmlns:p14="http://schemas.microsoft.com/office/powerpoint/2010/main" val="2121927020"/>
              </p:ext>
            </p:extLst>
          </p:nvPr>
        </p:nvGraphicFramePr>
        <p:xfrm>
          <a:off x="4292601" y="3657600"/>
          <a:ext cx="3860799" cy="342106"/>
        </p:xfrm>
        <a:graphic>
          <a:graphicData uri="http://schemas.openxmlformats.org/drawingml/2006/table">
            <a:tbl>
              <a:tblPr/>
              <a:tblGrid>
                <a:gridCol w="780093"/>
                <a:gridCol w="449545"/>
                <a:gridCol w="462767"/>
                <a:gridCol w="409879"/>
                <a:gridCol w="449545"/>
                <a:gridCol w="418933"/>
                <a:gridCol w="466936"/>
                <a:gridCol w="423101"/>
              </a:tblGrid>
              <a:tr h="342106">
                <a:tc>
                  <a:txBody>
                    <a:bodyPr/>
                    <a:lstStyle/>
                    <a:p>
                      <a:pPr algn="ctr" rtl="0" fontAlgn="t"/>
                      <a:r>
                        <a:rPr lang="en-US" sz="1200" b="1" i="0" u="none" strike="noStrike" dirty="0" smtClean="0">
                          <a:solidFill>
                            <a:srgbClr val="000000"/>
                          </a:solidFill>
                          <a:latin typeface="Arial"/>
                        </a:rPr>
                        <a:t>% Change</a:t>
                      </a:r>
                      <a:endParaRPr lang="en-US" sz="1200" b="1" i="0" u="none" strike="noStrike" dirty="0">
                        <a:solidFill>
                          <a:srgbClr val="000000"/>
                        </a:solidFill>
                        <a:latin typeface="Arial"/>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+9</a:t>
                      </a:r>
                      <a:r>
                        <a:rPr lang="en-US" sz="1200" b="1" i="0" u="none" strike="noStrike" dirty="0">
                          <a:solidFill>
                            <a:srgbClr val="000000"/>
                          </a:solidFill>
                          <a:latin typeface="Arial"/>
                        </a:rPr>
                        <a:t>%</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-16%</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a:solidFill>
                            <a:srgbClr val="000000"/>
                          </a:solidFill>
                          <a:latin typeface="Arial"/>
                        </a:rPr>
                        <a:t>-3%</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dirty="0" smtClean="0">
                          <a:solidFill>
                            <a:srgbClr val="000000"/>
                          </a:solidFill>
                          <a:latin typeface="Arial"/>
                        </a:rPr>
                        <a:t>+14</a:t>
                      </a:r>
                      <a:r>
                        <a:rPr lang="en-US" sz="1200" b="1" i="0" u="none" strike="noStrike" dirty="0">
                          <a:solidFill>
                            <a:srgbClr val="000000"/>
                          </a:solidFill>
                          <a:latin typeface="Arial"/>
                        </a:rPr>
                        <a:t>%</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a:solidFill>
                            <a:srgbClr val="000000"/>
                          </a:solidFill>
                          <a:latin typeface="Arial"/>
                        </a:rPr>
                        <a:t>-14%</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a:solidFill>
                            <a:srgbClr val="000000"/>
                          </a:solidFill>
                          <a:latin typeface="Arial"/>
                        </a:rPr>
                        <a:t>-8%</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fontAlgn="b"/>
                      <a:r>
                        <a:rPr lang="en-US" sz="1200" b="1" i="0" u="none" strike="noStrike" dirty="0">
                          <a:solidFill>
                            <a:srgbClr val="000000"/>
                          </a:solidFill>
                          <a:latin typeface="Arial"/>
                        </a:rPr>
                        <a:t>-18%</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tcPr>
                </a:tc>
              </a:tr>
            </a:tbl>
          </a:graphicData>
        </a:graphic>
      </p:graphicFrame>
      <p:sp>
        <p:nvSpPr>
          <p:cNvPr id="17"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5</a:t>
            </a:fld>
            <a:endParaRPr lang="en-US" dirty="0"/>
          </a:p>
        </p:txBody>
      </p:sp>
      <p:sp>
        <p:nvSpPr>
          <p:cNvPr id="14"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err="1"/>
          </a:p>
          <a:p>
            <a:pPr lvl="0"/>
            <a:r>
              <a:rPr lang="en-US" dirty="0" smtClean="0">
                <a:solidFill>
                  <a:srgbClr val="EEECE1"/>
                </a:solidFill>
              </a:rPr>
              <a:t>Update </a:t>
            </a:r>
            <a:r>
              <a:rPr lang="en-US" dirty="0">
                <a:solidFill>
                  <a:srgbClr val="EEECE1"/>
                </a:solidFill>
              </a:rPr>
              <a:t>on Pedestrian Safety Initiative </a:t>
            </a:r>
            <a:r>
              <a:rPr lang="en-US" dirty="0" smtClean="0">
                <a:solidFill>
                  <a:srgbClr val="EEECE1"/>
                </a:solidFill>
              </a:rPr>
              <a:t>– Fall </a:t>
            </a:r>
            <a:r>
              <a:rPr lang="en-US" dirty="0">
                <a:solidFill>
                  <a:srgbClr val="EEECE1"/>
                </a:solidFill>
              </a:rPr>
              <a:t>2013</a:t>
            </a:r>
          </a:p>
          <a:p>
            <a:endParaRPr lang="en-US" dirty="0"/>
          </a:p>
        </p:txBody>
      </p:sp>
    </p:spTree>
    <p:extLst>
      <p:ext uri="{BB962C8B-B14F-4D97-AF65-F5344CB8AC3E}">
        <p14:creationId xmlns:p14="http://schemas.microsoft.com/office/powerpoint/2010/main" val="18222012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title"/>
          </p:nvPr>
        </p:nvSpPr>
        <p:spPr>
          <a:xfrm>
            <a:off x="457200" y="76200"/>
            <a:ext cx="8229600" cy="609600"/>
          </a:xfrm>
        </p:spPr>
        <p:txBody>
          <a:bodyPr anchor="t"/>
          <a:lstStyle/>
          <a:p>
            <a:pPr eaLnBrk="1" fontAlgn="auto" hangingPunct="1">
              <a:spcAft>
                <a:spcPts val="0"/>
              </a:spcAft>
              <a:defRPr/>
            </a:pPr>
            <a:r>
              <a:rPr lang="en-US" sz="3600" dirty="0" smtClean="0"/>
              <a:t>PIO Parking Lot Pedestrian Safety Education Campaign </a:t>
            </a:r>
          </a:p>
        </p:txBody>
      </p:sp>
      <p:sp>
        <p:nvSpPr>
          <p:cNvPr id="4103" name="Content Placeholder 10"/>
          <p:cNvSpPr>
            <a:spLocks noGrp="1"/>
          </p:cNvSpPr>
          <p:nvPr>
            <p:ph sz="half" idx="2"/>
          </p:nvPr>
        </p:nvSpPr>
        <p:spPr>
          <a:xfrm>
            <a:off x="4343400" y="1295400"/>
            <a:ext cx="4038600" cy="3886200"/>
          </a:xfrm>
        </p:spPr>
        <p:txBody>
          <a:bodyPr/>
          <a:lstStyle/>
          <a:p>
            <a:pPr eaLnBrk="1" hangingPunct="1">
              <a:buFont typeface="Wingdings" pitchFamily="2" charset="2"/>
              <a:buChar char="Ø"/>
            </a:pPr>
            <a:r>
              <a:rPr lang="en-US" sz="1600" smtClean="0"/>
              <a:t>95% occurred in a surface parking lots – not garages, 75% were fault of the driver, and 31% involved a vehicle backing out of a parking stall or travel lane</a:t>
            </a:r>
          </a:p>
          <a:p>
            <a:pPr eaLnBrk="1" hangingPunct="1">
              <a:buFont typeface="Wingdings" pitchFamily="2" charset="2"/>
              <a:buChar char="Ø"/>
            </a:pPr>
            <a:r>
              <a:rPr lang="en-US" sz="1600" smtClean="0"/>
              <a:t>18% of collisions were Level 4, resulting in incapacitating injury - - the same percentage as roadways</a:t>
            </a:r>
          </a:p>
          <a:p>
            <a:pPr eaLnBrk="1" hangingPunct="1">
              <a:buFont typeface="Wingdings" pitchFamily="2" charset="2"/>
              <a:buChar char="Ø"/>
            </a:pPr>
            <a:r>
              <a:rPr lang="en-US" sz="1600" smtClean="0"/>
              <a:t>Inter-agency work group formed last year – developing strategic plan and targeted education campaign</a:t>
            </a:r>
          </a:p>
          <a:p>
            <a:pPr eaLnBrk="1" hangingPunct="1">
              <a:buFont typeface="Wingdings" pitchFamily="2" charset="2"/>
              <a:buChar char="Ø"/>
            </a:pPr>
            <a:r>
              <a:rPr lang="en-US" sz="1600" smtClean="0"/>
              <a:t>$50,000 approved for PIO to reactivate the 2009 education campaign eliminated under County’s savings plan.</a:t>
            </a:r>
          </a:p>
          <a:p>
            <a:pPr eaLnBrk="1" hangingPunct="1">
              <a:buFont typeface="Wingdings" pitchFamily="2" charset="2"/>
              <a:buChar char="Ø"/>
            </a:pPr>
            <a:r>
              <a:rPr lang="en-US" sz="1600" smtClean="0"/>
              <a:t>County Executive assembles “kitchen cabinet” of private property owners and managers operating parking lots</a:t>
            </a:r>
          </a:p>
        </p:txBody>
      </p:sp>
      <p:graphicFrame>
        <p:nvGraphicFramePr>
          <p:cNvPr id="4101" name="Object 5"/>
          <p:cNvGraphicFramePr>
            <a:graphicFrameLocks/>
          </p:cNvGraphicFramePr>
          <p:nvPr/>
        </p:nvGraphicFramePr>
        <p:xfrm>
          <a:off x="457200" y="1447800"/>
          <a:ext cx="3865563" cy="3595688"/>
        </p:xfrm>
        <a:graphic>
          <a:graphicData uri="http://schemas.openxmlformats.org/presentationml/2006/ole">
            <mc:AlternateContent xmlns:mc="http://schemas.openxmlformats.org/markup-compatibility/2006">
              <mc:Choice xmlns:v="urn:schemas-microsoft-com:vml" Requires="v">
                <p:oleObj spid="_x0000_s1052" name="Chart" r:id="rId4" imgW="3876624" imgH="3600456" progId="Excel.Chart.8">
                  <p:embed/>
                </p:oleObj>
              </mc:Choice>
              <mc:Fallback>
                <p:oleObj name="Chart" r:id="rId4" imgW="3876624" imgH="3600456"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3865563" cy="3595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4" name="Rectangle 12"/>
          <p:cNvSpPr>
            <a:spLocks noChangeArrowheads="1"/>
          </p:cNvSpPr>
          <p:nvPr/>
        </p:nvSpPr>
        <p:spPr bwMode="auto">
          <a:xfrm>
            <a:off x="152400" y="5646738"/>
            <a:ext cx="8229600" cy="825500"/>
          </a:xfrm>
          <a:prstGeom prst="rect">
            <a:avLst/>
          </a:prstGeom>
          <a:solidFill>
            <a:schemeClr val="tx2"/>
          </a:solidFill>
          <a:ln w="9525">
            <a:noFill/>
            <a:miter lim="800000"/>
            <a:headEnd/>
            <a:tailEnd/>
          </a:ln>
        </p:spPr>
        <p:txBody>
          <a:bodyPr>
            <a:spAutoFit/>
          </a:bodyPr>
          <a:lstStyle/>
          <a:p>
            <a:pPr algn="ctr" fontAlgn="base">
              <a:spcBef>
                <a:spcPct val="0"/>
              </a:spcBef>
              <a:spcAft>
                <a:spcPct val="0"/>
              </a:spcAft>
            </a:pPr>
            <a:r>
              <a:rPr lang="en-US" sz="1600">
                <a:solidFill>
                  <a:srgbClr val="FFFFFF"/>
                </a:solidFill>
                <a:cs typeface="Arial" charset="0"/>
              </a:rPr>
              <a:t>In 2012, there was a 39% increase in the number of pedestrian collisions occurring in parking lots/garages; these incidents represented 30% of all pedestrian collisions.  The increase in pedestrian collisions in 2012  is attributed to the increase in parking lots.</a:t>
            </a:r>
          </a:p>
        </p:txBody>
      </p:sp>
      <p:sp>
        <p:nvSpPr>
          <p:cNvPr id="4105" name="Footer Placeholder 4"/>
          <p:cNvSpPr>
            <a:spLocks noGrp="1"/>
          </p:cNvSpPr>
          <p:nvPr>
            <p:ph type="ftr" sz="quarter" idx="11"/>
          </p:nvPr>
        </p:nvSpPr>
        <p:spPr bwMode="auto">
          <a:noFill/>
          <a:ln>
            <a:miter lim="800000"/>
            <a:headEnd/>
            <a:tailEnd/>
          </a:ln>
        </p:spPr>
        <p:txBody>
          <a:bodyPr wrap="square" numCol="1" anchorCtr="0" compatLnSpc="1">
            <a:prstTxWarp prst="textNoShape">
              <a:avLst/>
            </a:prstTxWarp>
          </a:bodyPr>
          <a:lstStyle/>
          <a:p>
            <a:pPr lvl="0"/>
            <a:endParaRPr lang="en-US" dirty="0">
              <a:solidFill>
                <a:srgbClr val="EEECE1"/>
              </a:solidFill>
              <a:cs typeface="Arial" charset="0"/>
            </a:endParaRPr>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pPr fontAlgn="base">
              <a:spcBef>
                <a:spcPct val="0"/>
              </a:spcBef>
              <a:spcAft>
                <a:spcPct val="0"/>
              </a:spcAft>
            </a:pPr>
            <a:endParaRPr lang="en-US" dirty="0" smtClean="0">
              <a:solidFill>
                <a:srgbClr val="EEECE1"/>
              </a:solidFill>
              <a:cs typeface="Arial" charset="0"/>
            </a:endParaRPr>
          </a:p>
        </p:txBody>
      </p:sp>
      <p:sp>
        <p:nvSpPr>
          <p:cNvPr id="4106" name="Slide Number Placeholder 4"/>
          <p:cNvSpPr>
            <a:spLocks noGrp="1"/>
          </p:cNvSpPr>
          <p:nvPr/>
        </p:nvSpPr>
        <p:spPr bwMode="auto">
          <a:xfrm>
            <a:off x="8531225" y="5648325"/>
            <a:ext cx="549275" cy="396875"/>
          </a:xfrm>
          <a:prstGeom prst="bracketPair">
            <a:avLst>
              <a:gd name="adj" fmla="val 17949"/>
            </a:avLst>
          </a:prstGeom>
          <a:noFill/>
          <a:ln w="19050">
            <a:solidFill>
              <a:srgbClr val="FFFFFF"/>
            </a:solidFill>
            <a:round/>
            <a:headEnd/>
            <a:tailEnd/>
          </a:ln>
        </p:spPr>
        <p:txBody>
          <a:bodyPr lIns="0" tIns="0" rIns="0" bIns="0" anchor="ctr"/>
          <a:lstStyle/>
          <a:p>
            <a:pPr algn="ctr" fontAlgn="base">
              <a:spcBef>
                <a:spcPct val="0"/>
              </a:spcBef>
              <a:spcAft>
                <a:spcPct val="0"/>
              </a:spcAft>
            </a:pPr>
            <a:fld id="{9BCF08C8-112F-4AB1-92F2-C653CE8CF97E}" type="slidenum">
              <a:rPr lang="en-US">
                <a:solidFill>
                  <a:srgbClr val="FFFFFF"/>
                </a:solidFill>
                <a:cs typeface="Arial" charset="0"/>
              </a:rPr>
              <a:pPr algn="ctr" fontAlgn="base">
                <a:spcBef>
                  <a:spcPct val="0"/>
                </a:spcBef>
                <a:spcAft>
                  <a:spcPct val="0"/>
                </a:spcAft>
              </a:pPr>
              <a:t>6</a:t>
            </a:fld>
            <a:endParaRPr lang="en-US">
              <a:solidFill>
                <a:srgbClr val="FFFFFF"/>
              </a:solidFill>
              <a:cs typeface="Arial" charset="0"/>
            </a:endParaRPr>
          </a:p>
        </p:txBody>
      </p:sp>
    </p:spTree>
    <p:extLst>
      <p:ext uri="{BB962C8B-B14F-4D97-AF65-F5344CB8AC3E}">
        <p14:creationId xmlns:p14="http://schemas.microsoft.com/office/powerpoint/2010/main" val="3652938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620000" cy="1143000"/>
          </a:xfrm>
        </p:spPr>
        <p:txBody>
          <a:bodyPr/>
          <a:lstStyle/>
          <a:p>
            <a:r>
              <a:rPr lang="en-US" sz="3600" dirty="0" smtClean="0"/>
              <a:t>Pedestrian Collision Trends</a:t>
            </a:r>
            <a:endParaRPr lang="en-US" sz="3600" dirty="0"/>
          </a:p>
        </p:txBody>
      </p:sp>
      <p:sp>
        <p:nvSpPr>
          <p:cNvPr id="4" name="Slide Number Placeholder 3"/>
          <p:cNvSpPr>
            <a:spLocks noGrp="1"/>
          </p:cNvSpPr>
          <p:nvPr>
            <p:ph type="sldNum" sz="quarter" idx="12"/>
          </p:nvPr>
        </p:nvSpPr>
        <p:spPr/>
        <p:txBody>
          <a:bodyPr/>
          <a:lstStyle/>
          <a:p>
            <a:fld id="{1E43DB2B-D07C-40D2-BEA2-CCF38BBF670E}" type="slidenum">
              <a:rPr lang="en-US" smtClean="0"/>
              <a:t>7</a:t>
            </a:fld>
            <a:endParaRPr lang="en-US"/>
          </a:p>
        </p:txBody>
      </p:sp>
      <p:graphicFrame>
        <p:nvGraphicFramePr>
          <p:cNvPr id="9" name="Content Placeholder 7"/>
          <p:cNvGraphicFramePr>
            <a:graphicFrameLocks noGrp="1"/>
          </p:cNvGraphicFramePr>
          <p:nvPr>
            <p:ph idx="1"/>
            <p:extLst>
              <p:ext uri="{D42A27DB-BD31-4B8C-83A1-F6EECF244321}">
                <p14:modId xmlns:p14="http://schemas.microsoft.com/office/powerpoint/2010/main" val="2441173021"/>
              </p:ext>
            </p:extLst>
          </p:nvPr>
        </p:nvGraphicFramePr>
        <p:xfrm>
          <a:off x="228600" y="914400"/>
          <a:ext cx="5867400" cy="297180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7"/>
          <p:cNvSpPr txBox="1">
            <a:spLocks noChangeArrowheads="1"/>
          </p:cNvSpPr>
          <p:nvPr/>
        </p:nvSpPr>
        <p:spPr bwMode="auto">
          <a:xfrm>
            <a:off x="6172200" y="2070080"/>
            <a:ext cx="2209800" cy="3416320"/>
          </a:xfrm>
          <a:prstGeom prst="rect">
            <a:avLst/>
          </a:prstGeom>
          <a:solidFill>
            <a:schemeClr val="tx2"/>
          </a:solidFill>
          <a:ln w="9525">
            <a:noFill/>
            <a:miter lim="800000"/>
            <a:headEnd/>
            <a:tailEnd/>
          </a:ln>
        </p:spPr>
        <p:txBody>
          <a:bodyPr wrap="square">
            <a:spAutoFit/>
          </a:bodyPr>
          <a:lstStyle/>
          <a:p>
            <a:pPr algn="ctr"/>
            <a:r>
              <a:rPr lang="en-US" dirty="0" smtClean="0">
                <a:solidFill>
                  <a:schemeClr val="bg1"/>
                </a:solidFill>
              </a:rPr>
              <a:t>There is an increase in pedestrian collisions in Fall and  early Winter. </a:t>
            </a:r>
            <a:r>
              <a:rPr lang="en-US" dirty="0">
                <a:solidFill>
                  <a:schemeClr val="bg1"/>
                </a:solidFill>
              </a:rPr>
              <a:t>There is an elevated number of pedestrian collisions during the morning and evening peak </a:t>
            </a:r>
            <a:r>
              <a:rPr lang="en-US" dirty="0" smtClean="0">
                <a:solidFill>
                  <a:schemeClr val="bg1"/>
                </a:solidFill>
              </a:rPr>
              <a:t>hours, and </a:t>
            </a:r>
            <a:r>
              <a:rPr lang="en-US" dirty="0">
                <a:solidFill>
                  <a:schemeClr val="bg1"/>
                </a:solidFill>
              </a:rPr>
              <a:t>during the mid-day period (when schools get </a:t>
            </a:r>
            <a:r>
              <a:rPr lang="en-US" dirty="0" smtClean="0">
                <a:solidFill>
                  <a:schemeClr val="bg1"/>
                </a:solidFill>
              </a:rPr>
              <a:t>out.)</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887654"/>
            <a:ext cx="5715000" cy="2884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err="1"/>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4228201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620000" cy="1143000"/>
          </a:xfrm>
        </p:spPr>
        <p:txBody>
          <a:bodyPr/>
          <a:lstStyle/>
          <a:p>
            <a:r>
              <a:rPr lang="en-US" sz="3600" dirty="0" smtClean="0"/>
              <a:t>Pedestrian Collisions by Fault</a:t>
            </a:r>
            <a:endParaRPr lang="en-US" sz="3600" dirty="0"/>
          </a:p>
        </p:txBody>
      </p:sp>
      <p:sp>
        <p:nvSpPr>
          <p:cNvPr id="4" name="Slide Number Placeholder 3"/>
          <p:cNvSpPr>
            <a:spLocks noGrp="1"/>
          </p:cNvSpPr>
          <p:nvPr>
            <p:ph type="sldNum" sz="quarter" idx="12"/>
          </p:nvPr>
        </p:nvSpPr>
        <p:spPr/>
        <p:txBody>
          <a:bodyPr/>
          <a:lstStyle/>
          <a:p>
            <a:fld id="{1E43DB2B-D07C-40D2-BEA2-CCF38BBF670E}" type="slidenum">
              <a:rPr lang="en-US" smtClean="0"/>
              <a:t>8</a:t>
            </a:fld>
            <a:endParaRPr lang="en-US" dirty="0"/>
          </a:p>
        </p:txBody>
      </p:sp>
      <p:graphicFrame>
        <p:nvGraphicFramePr>
          <p:cNvPr id="7" name="Chart 10"/>
          <p:cNvGraphicFramePr>
            <a:graphicFrameLocks/>
          </p:cNvGraphicFramePr>
          <p:nvPr>
            <p:extLst>
              <p:ext uri="{D42A27DB-BD31-4B8C-83A1-F6EECF244321}">
                <p14:modId xmlns:p14="http://schemas.microsoft.com/office/powerpoint/2010/main" val="2282543986"/>
              </p:ext>
            </p:extLst>
          </p:nvPr>
        </p:nvGraphicFramePr>
        <p:xfrm>
          <a:off x="762000" y="1371600"/>
          <a:ext cx="8077200" cy="373380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762000" y="5410200"/>
            <a:ext cx="7315200" cy="646331"/>
          </a:xfrm>
          <a:prstGeom prst="rect">
            <a:avLst/>
          </a:prstGeom>
          <a:solidFill>
            <a:schemeClr val="tx2"/>
          </a:solidFill>
        </p:spPr>
        <p:txBody>
          <a:bodyPr wrap="square" rtlCol="0">
            <a:spAutoFit/>
          </a:bodyPr>
          <a:lstStyle/>
          <a:p>
            <a:pPr algn="ctr"/>
            <a:r>
              <a:rPr lang="en-US" dirty="0" smtClean="0">
                <a:solidFill>
                  <a:schemeClr val="bg1"/>
                </a:solidFill>
              </a:rPr>
              <a:t>Since 2008 there has been an increase in the percentage of collisions in which the driver was determined to be at fault. </a:t>
            </a:r>
            <a:endParaRPr lang="en-US" dirty="0">
              <a:solidFill>
                <a:schemeClr val="bg1"/>
              </a:solidFill>
            </a:endParaRPr>
          </a:p>
        </p:txBody>
      </p:sp>
      <p:sp>
        <p:nvSpPr>
          <p:cNvPr id="10"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err="1"/>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3884419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11"/>
          <p:cNvSpPr>
            <a:spLocks noGrp="1" noChangeArrowheads="1"/>
          </p:cNvSpPr>
          <p:nvPr>
            <p:ph type="title" idx="4294967295"/>
          </p:nvPr>
        </p:nvSpPr>
        <p:spPr>
          <a:xfrm>
            <a:off x="381000" y="228600"/>
            <a:ext cx="8229600" cy="609600"/>
          </a:xfrm>
        </p:spPr>
        <p:txBody>
          <a:bodyPr/>
          <a:lstStyle/>
          <a:p>
            <a:r>
              <a:rPr lang="en-US" sz="3600" dirty="0" smtClean="0"/>
              <a:t>High Incidence Areas – Targeted Strategy</a:t>
            </a:r>
          </a:p>
        </p:txBody>
      </p:sp>
      <p:sp>
        <p:nvSpPr>
          <p:cNvPr id="129030" name="Rectangle 3"/>
          <p:cNvSpPr txBox="1">
            <a:spLocks noChangeArrowheads="1"/>
          </p:cNvSpPr>
          <p:nvPr/>
        </p:nvSpPr>
        <p:spPr bwMode="auto">
          <a:xfrm>
            <a:off x="381000" y="1237476"/>
            <a:ext cx="3581400" cy="5181600"/>
          </a:xfrm>
          <a:prstGeom prst="rect">
            <a:avLst/>
          </a:prstGeom>
          <a:noFill/>
          <a:ln w="9525">
            <a:noFill/>
            <a:miter lim="800000"/>
            <a:headEnd/>
            <a:tailEnd/>
          </a:ln>
        </p:spPr>
        <p:txBody>
          <a:bodyPr/>
          <a:lstStyle/>
          <a:p>
            <a:pPr marL="342900" indent="-342900" fontAlgn="base">
              <a:spcBef>
                <a:spcPct val="20000"/>
              </a:spcBef>
              <a:spcAft>
                <a:spcPct val="0"/>
              </a:spcAft>
              <a:buFont typeface="Wingdings" pitchFamily="2" charset="2"/>
              <a:buChar char="§"/>
            </a:pPr>
            <a:r>
              <a:rPr lang="en-US" sz="1600" b="1" dirty="0" smtClean="0">
                <a:solidFill>
                  <a:srgbClr val="000000"/>
                </a:solidFill>
                <a:latin typeface="Calibri" pitchFamily="34" charset="0"/>
              </a:rPr>
              <a:t>Targets funding for </a:t>
            </a:r>
            <a:r>
              <a:rPr lang="en-US" sz="1600" b="1" u="sng" dirty="0" smtClean="0">
                <a:solidFill>
                  <a:srgbClr val="000000"/>
                </a:solidFill>
                <a:latin typeface="Calibri" pitchFamily="34" charset="0"/>
              </a:rPr>
              <a:t>engineering</a:t>
            </a:r>
            <a:r>
              <a:rPr lang="en-US" sz="1600" b="1" dirty="0" smtClean="0">
                <a:solidFill>
                  <a:srgbClr val="000000"/>
                </a:solidFill>
                <a:latin typeface="Calibri" pitchFamily="34" charset="0"/>
              </a:rPr>
              <a:t>, </a:t>
            </a:r>
            <a:r>
              <a:rPr lang="en-US" sz="1600" b="1" u="sng" dirty="0" smtClean="0">
                <a:solidFill>
                  <a:srgbClr val="000000"/>
                </a:solidFill>
                <a:latin typeface="Calibri" pitchFamily="34" charset="0"/>
              </a:rPr>
              <a:t>education</a:t>
            </a:r>
            <a:r>
              <a:rPr lang="en-US" sz="1600" b="1" dirty="0" smtClean="0">
                <a:solidFill>
                  <a:srgbClr val="000000"/>
                </a:solidFill>
                <a:latin typeface="Calibri" pitchFamily="34" charset="0"/>
              </a:rPr>
              <a:t>, and </a:t>
            </a:r>
            <a:r>
              <a:rPr lang="en-US" sz="1600" b="1" u="sng" dirty="0" smtClean="0">
                <a:solidFill>
                  <a:srgbClr val="000000"/>
                </a:solidFill>
                <a:latin typeface="Calibri" pitchFamily="34" charset="0"/>
              </a:rPr>
              <a:t>enforcement</a:t>
            </a:r>
            <a:r>
              <a:rPr lang="en-US" sz="1600" b="1" dirty="0" smtClean="0">
                <a:solidFill>
                  <a:srgbClr val="000000"/>
                </a:solidFill>
                <a:latin typeface="Calibri" pitchFamily="34" charset="0"/>
              </a:rPr>
              <a:t> (the 3 E’s) where it can have the greatest effect on reducing pedestrian collisions</a:t>
            </a:r>
          </a:p>
          <a:p>
            <a:pPr marL="342900" indent="-342900" fontAlgn="base">
              <a:spcBef>
                <a:spcPct val="20000"/>
              </a:spcBef>
              <a:spcAft>
                <a:spcPct val="0"/>
              </a:spcAft>
              <a:buFont typeface="Wingdings" pitchFamily="2" charset="2"/>
              <a:buChar char="§"/>
            </a:pPr>
            <a:r>
              <a:rPr lang="en-US" sz="1600" b="1" dirty="0" smtClean="0">
                <a:solidFill>
                  <a:srgbClr val="000000"/>
                </a:solidFill>
                <a:latin typeface="Calibri" pitchFamily="34" charset="0"/>
              </a:rPr>
              <a:t>The highest rate of pedestrian collisions has been along State roads, so this strategy engages the State in targeting pedestrian safety activities within the County where the rate of collisions and severity are highest</a:t>
            </a:r>
          </a:p>
          <a:p>
            <a:pPr marL="342900" indent="-342900" fontAlgn="base">
              <a:spcBef>
                <a:spcPct val="20000"/>
              </a:spcBef>
              <a:spcAft>
                <a:spcPct val="0"/>
              </a:spcAft>
              <a:buFont typeface="Wingdings" pitchFamily="2" charset="2"/>
              <a:buChar char="§"/>
            </a:pPr>
            <a:r>
              <a:rPr lang="en-US" sz="1600" b="1" dirty="0" smtClean="0">
                <a:solidFill>
                  <a:srgbClr val="000000"/>
                </a:solidFill>
                <a:latin typeface="Calibri" pitchFamily="34" charset="0"/>
              </a:rPr>
              <a:t>Creates opportunities to leverage multiple projects in target areas with cost-sharing between multiple agencies</a:t>
            </a:r>
          </a:p>
          <a:p>
            <a:pPr marL="342900" indent="-342900" fontAlgn="base">
              <a:spcBef>
                <a:spcPct val="20000"/>
              </a:spcBef>
              <a:spcAft>
                <a:spcPct val="0"/>
              </a:spcAft>
              <a:buFont typeface="Wingdings" pitchFamily="2" charset="2"/>
              <a:buChar char="§"/>
            </a:pPr>
            <a:r>
              <a:rPr lang="en-US" sz="1600" b="1" dirty="0">
                <a:solidFill>
                  <a:srgbClr val="000000"/>
                </a:solidFill>
                <a:latin typeface="Calibri" pitchFamily="34" charset="0"/>
              </a:rPr>
              <a:t>Maryland SHA is now using the same targeted approach, modeled on Montgomery County’s success</a:t>
            </a:r>
          </a:p>
          <a:p>
            <a:pPr marL="342900" indent="-342900" fontAlgn="base">
              <a:spcBef>
                <a:spcPct val="20000"/>
              </a:spcBef>
              <a:spcAft>
                <a:spcPct val="0"/>
              </a:spcAft>
              <a:buFont typeface="Wingdings" pitchFamily="2" charset="2"/>
              <a:buChar char="§"/>
            </a:pPr>
            <a:endParaRPr lang="en-US" sz="1600" b="1" dirty="0" smtClean="0">
              <a:solidFill>
                <a:srgbClr val="000000"/>
              </a:solidFill>
              <a:latin typeface="Calibri" pitchFamily="34" charset="0"/>
            </a:endParaRPr>
          </a:p>
          <a:p>
            <a:pPr fontAlgn="base">
              <a:spcBef>
                <a:spcPct val="20000"/>
              </a:spcBef>
              <a:spcAft>
                <a:spcPct val="0"/>
              </a:spcAft>
            </a:pPr>
            <a:endParaRPr lang="en-US" sz="1600" b="1" dirty="0">
              <a:solidFill>
                <a:srgbClr val="000000"/>
              </a:solidFill>
              <a:latin typeface="Calibri" pitchFamily="34" charset="0"/>
            </a:endParaRPr>
          </a:p>
        </p:txBody>
      </p:sp>
      <p:pic>
        <p:nvPicPr>
          <p:cNvPr id="129035" name="Picture 11"/>
          <p:cNvPicPr>
            <a:picLocks noChangeAspect="1" noChangeArrowheads="1"/>
          </p:cNvPicPr>
          <p:nvPr/>
        </p:nvPicPr>
        <p:blipFill>
          <a:blip r:embed="rId3" cstate="print"/>
          <a:srcRect/>
          <a:stretch>
            <a:fillRect/>
          </a:stretch>
        </p:blipFill>
        <p:spPr bwMode="auto">
          <a:xfrm>
            <a:off x="4017963" y="1123176"/>
            <a:ext cx="4326134" cy="3314700"/>
          </a:xfrm>
          <a:prstGeom prst="rect">
            <a:avLst/>
          </a:prstGeom>
          <a:noFill/>
          <a:ln w="9525">
            <a:noFill/>
            <a:miter lim="800000"/>
            <a:headEnd/>
            <a:tailEnd/>
          </a:ln>
          <a:effectLst/>
        </p:spPr>
      </p:pic>
      <p:sp>
        <p:nvSpPr>
          <p:cNvPr id="129036" name="Rectangle 15"/>
          <p:cNvSpPr>
            <a:spLocks noChangeArrowheads="1"/>
          </p:cNvSpPr>
          <p:nvPr/>
        </p:nvSpPr>
        <p:spPr bwMode="auto">
          <a:xfrm>
            <a:off x="4138612" y="4472801"/>
            <a:ext cx="2719388" cy="1555750"/>
          </a:xfrm>
          <a:prstGeom prst="rect">
            <a:avLst/>
          </a:prstGeom>
          <a:noFill/>
          <a:ln w="9525">
            <a:noFill/>
            <a:miter lim="800000"/>
            <a:headEnd/>
            <a:tailEnd/>
          </a:ln>
        </p:spPr>
        <p:txBody>
          <a:bodyPr/>
          <a:lstStyle/>
          <a:p>
            <a:pPr marL="342900" indent="-342900" fontAlgn="base">
              <a:spcBef>
                <a:spcPct val="20000"/>
              </a:spcBef>
              <a:spcAft>
                <a:spcPct val="0"/>
              </a:spcAft>
              <a:buSzPct val="100000"/>
              <a:buFont typeface="Georgia" pitchFamily="18" charset="0"/>
              <a:buAutoNum type="arabicPeriod"/>
            </a:pPr>
            <a:r>
              <a:rPr lang="en-US" sz="1200" b="1" dirty="0">
                <a:solidFill>
                  <a:srgbClr val="000000"/>
                </a:solidFill>
                <a:latin typeface="Calibri" pitchFamily="34" charset="0"/>
                <a:cs typeface="Arial" pitchFamily="34" charset="0"/>
              </a:rPr>
              <a:t>Piney Branch Rd</a:t>
            </a:r>
          </a:p>
          <a:p>
            <a:pPr marL="342900" indent="-342900" fontAlgn="base">
              <a:spcBef>
                <a:spcPct val="20000"/>
              </a:spcBef>
              <a:spcAft>
                <a:spcPct val="0"/>
              </a:spcAft>
              <a:buSzPct val="100000"/>
              <a:buFont typeface="Georgia" pitchFamily="18" charset="0"/>
              <a:buAutoNum type="arabicPeriod"/>
            </a:pPr>
            <a:r>
              <a:rPr lang="en-US" sz="1200" b="1" dirty="0">
                <a:solidFill>
                  <a:srgbClr val="000000"/>
                </a:solidFill>
                <a:latin typeface="Calibri" pitchFamily="34" charset="0"/>
                <a:cs typeface="Arial" pitchFamily="34" charset="0"/>
              </a:rPr>
              <a:t>Wisconsin Ave</a:t>
            </a:r>
          </a:p>
          <a:p>
            <a:pPr marL="342900" indent="-342900" fontAlgn="base">
              <a:spcBef>
                <a:spcPct val="20000"/>
              </a:spcBef>
              <a:spcAft>
                <a:spcPct val="0"/>
              </a:spcAft>
              <a:buSzPct val="100000"/>
              <a:buFont typeface="Georgia" pitchFamily="18" charset="0"/>
              <a:buAutoNum type="arabicPeriod"/>
            </a:pPr>
            <a:r>
              <a:rPr lang="en-US" sz="1200" b="1" dirty="0">
                <a:solidFill>
                  <a:srgbClr val="000000"/>
                </a:solidFill>
                <a:latin typeface="Calibri" pitchFamily="34" charset="0"/>
                <a:cs typeface="Arial" pitchFamily="34" charset="0"/>
              </a:rPr>
              <a:t>Georgia Ave (Silver Spring)</a:t>
            </a:r>
          </a:p>
          <a:p>
            <a:pPr marL="342900" indent="-342900" fontAlgn="base">
              <a:spcBef>
                <a:spcPct val="20000"/>
              </a:spcBef>
              <a:spcAft>
                <a:spcPct val="0"/>
              </a:spcAft>
              <a:buSzPct val="100000"/>
              <a:buFont typeface="Georgia" pitchFamily="18" charset="0"/>
              <a:buAutoNum type="arabicPeriod"/>
            </a:pPr>
            <a:r>
              <a:rPr lang="en-US" sz="1200" b="1" dirty="0">
                <a:solidFill>
                  <a:srgbClr val="000000"/>
                </a:solidFill>
                <a:latin typeface="Calibri" pitchFamily="34" charset="0"/>
                <a:cs typeface="Arial" pitchFamily="34" charset="0"/>
              </a:rPr>
              <a:t>Rockville Pike</a:t>
            </a:r>
          </a:p>
          <a:p>
            <a:pPr marL="342900" indent="-342900" fontAlgn="base">
              <a:spcBef>
                <a:spcPct val="20000"/>
              </a:spcBef>
              <a:spcAft>
                <a:spcPct val="0"/>
              </a:spcAft>
              <a:buSzPct val="100000"/>
              <a:buFont typeface="Georgia" pitchFamily="18" charset="0"/>
              <a:buAutoNum type="arabicPeriod"/>
            </a:pPr>
            <a:r>
              <a:rPr lang="en-US" sz="1200" b="1" dirty="0">
                <a:solidFill>
                  <a:srgbClr val="000000"/>
                </a:solidFill>
                <a:latin typeface="Calibri" pitchFamily="34" charset="0"/>
                <a:cs typeface="Arial" pitchFamily="34" charset="0"/>
              </a:rPr>
              <a:t>Four Corners</a:t>
            </a:r>
          </a:p>
          <a:p>
            <a:pPr marL="342900" indent="-342900" fontAlgn="base">
              <a:spcBef>
                <a:spcPct val="20000"/>
              </a:spcBef>
              <a:spcAft>
                <a:spcPct val="0"/>
              </a:spcAft>
              <a:buFont typeface="Georgia" pitchFamily="18" charset="0"/>
              <a:buAutoNum type="arabicPeriod"/>
            </a:pPr>
            <a:r>
              <a:rPr lang="en-US" sz="1200" b="1" dirty="0" err="1">
                <a:solidFill>
                  <a:srgbClr val="000000"/>
                </a:solidFill>
                <a:latin typeface="Calibri" pitchFamily="34" charset="0"/>
                <a:cs typeface="Arial" pitchFamily="34" charset="0"/>
              </a:rPr>
              <a:t>Reedie</a:t>
            </a:r>
            <a:r>
              <a:rPr lang="en-US" sz="1200" b="1" dirty="0">
                <a:solidFill>
                  <a:srgbClr val="000000"/>
                </a:solidFill>
                <a:latin typeface="Calibri" pitchFamily="34" charset="0"/>
                <a:cs typeface="Arial" pitchFamily="34" charset="0"/>
              </a:rPr>
              <a:t> </a:t>
            </a:r>
            <a:r>
              <a:rPr lang="en-US" sz="1200" b="1" dirty="0" smtClean="0">
                <a:solidFill>
                  <a:srgbClr val="000000"/>
                </a:solidFill>
                <a:latin typeface="Calibri" pitchFamily="34" charset="0"/>
                <a:cs typeface="Arial" pitchFamily="34" charset="0"/>
              </a:rPr>
              <a:t>Dr.</a:t>
            </a:r>
            <a:endParaRPr lang="en-US" sz="1200" b="1" dirty="0">
              <a:solidFill>
                <a:srgbClr val="000000"/>
              </a:solidFill>
              <a:latin typeface="Calibri" pitchFamily="34" charset="0"/>
              <a:cs typeface="Arial" pitchFamily="34" charset="0"/>
            </a:endParaRPr>
          </a:p>
        </p:txBody>
      </p:sp>
      <p:sp>
        <p:nvSpPr>
          <p:cNvPr id="129037" name="Rectangle 13"/>
          <p:cNvSpPr>
            <a:spLocks noChangeArrowheads="1"/>
          </p:cNvSpPr>
          <p:nvPr/>
        </p:nvSpPr>
        <p:spPr bwMode="auto">
          <a:xfrm>
            <a:off x="6324600" y="4452697"/>
            <a:ext cx="2505075" cy="1523495"/>
          </a:xfrm>
          <a:prstGeom prst="rect">
            <a:avLst/>
          </a:prstGeom>
          <a:noFill/>
          <a:ln w="9525">
            <a:noFill/>
            <a:miter lim="800000"/>
            <a:headEnd/>
            <a:tailEnd/>
          </a:ln>
        </p:spPr>
        <p:txBody>
          <a:bodyPr>
            <a:spAutoFit/>
          </a:bodyPr>
          <a:lstStyle/>
          <a:p>
            <a:pPr marL="342900" indent="-342900" fontAlgn="base">
              <a:spcBef>
                <a:spcPct val="20000"/>
              </a:spcBef>
              <a:spcAft>
                <a:spcPct val="0"/>
              </a:spcAft>
              <a:buFont typeface="Georgia" pitchFamily="18" charset="0"/>
              <a:buAutoNum type="arabicPeriod" startAt="7"/>
            </a:pPr>
            <a:r>
              <a:rPr lang="en-US" sz="1200" b="1" dirty="0">
                <a:solidFill>
                  <a:srgbClr val="000000"/>
                </a:solidFill>
                <a:latin typeface="Calibri" pitchFamily="34" charset="0"/>
                <a:cs typeface="Arial" pitchFamily="34" charset="0"/>
              </a:rPr>
              <a:t>Randolph </a:t>
            </a:r>
            <a:r>
              <a:rPr lang="en-US" sz="1200" b="1" dirty="0" err="1" smtClean="0">
                <a:solidFill>
                  <a:srgbClr val="000000"/>
                </a:solidFill>
                <a:latin typeface="Calibri" pitchFamily="34" charset="0"/>
                <a:cs typeface="Arial" pitchFamily="34" charset="0"/>
              </a:rPr>
              <a:t>Rd@Veirs</a:t>
            </a:r>
            <a:r>
              <a:rPr lang="en-US" sz="1200" b="1" dirty="0" smtClean="0">
                <a:solidFill>
                  <a:srgbClr val="000000"/>
                </a:solidFill>
                <a:latin typeface="Calibri" pitchFamily="34" charset="0"/>
                <a:cs typeface="Arial" pitchFamily="34" charset="0"/>
              </a:rPr>
              <a:t> Mill</a:t>
            </a:r>
            <a:endParaRPr lang="en-US" sz="1200" b="1" dirty="0">
              <a:solidFill>
                <a:srgbClr val="000000"/>
              </a:solidFill>
              <a:latin typeface="Calibri" pitchFamily="34" charset="0"/>
              <a:cs typeface="Arial" pitchFamily="34" charset="0"/>
            </a:endParaRPr>
          </a:p>
          <a:p>
            <a:pPr marL="342900" indent="-342900" fontAlgn="base">
              <a:spcBef>
                <a:spcPct val="20000"/>
              </a:spcBef>
              <a:spcAft>
                <a:spcPct val="0"/>
              </a:spcAft>
              <a:buFont typeface="Georgia" pitchFamily="18" charset="0"/>
              <a:buAutoNum type="arabicPeriod" startAt="7"/>
            </a:pPr>
            <a:r>
              <a:rPr lang="en-US" sz="1200" b="1" dirty="0">
                <a:solidFill>
                  <a:srgbClr val="000000"/>
                </a:solidFill>
                <a:latin typeface="Calibri" pitchFamily="34" charset="0"/>
                <a:cs typeface="Arial" pitchFamily="34" charset="0"/>
              </a:rPr>
              <a:t>Connecticut Ave </a:t>
            </a:r>
          </a:p>
          <a:p>
            <a:pPr marL="342900" indent="-342900" fontAlgn="base">
              <a:spcBef>
                <a:spcPct val="20000"/>
              </a:spcBef>
              <a:spcAft>
                <a:spcPct val="0"/>
              </a:spcAft>
              <a:buFont typeface="Georgia" pitchFamily="18" charset="0"/>
              <a:buAutoNum type="arabicPeriod" startAt="7"/>
            </a:pPr>
            <a:r>
              <a:rPr lang="en-US" sz="1200" b="1" dirty="0">
                <a:solidFill>
                  <a:srgbClr val="000000"/>
                </a:solidFill>
                <a:latin typeface="Calibri" pitchFamily="34" charset="0"/>
                <a:cs typeface="Arial" pitchFamily="34" charset="0"/>
              </a:rPr>
              <a:t>Colesville Rd</a:t>
            </a:r>
          </a:p>
          <a:p>
            <a:pPr marL="342900" indent="-342900" fontAlgn="base">
              <a:spcBef>
                <a:spcPct val="20000"/>
              </a:spcBef>
              <a:spcAft>
                <a:spcPct val="0"/>
              </a:spcAft>
              <a:buFont typeface="Georgia" pitchFamily="18" charset="0"/>
              <a:buAutoNum type="arabicPeriod" startAt="7"/>
            </a:pPr>
            <a:r>
              <a:rPr lang="en-US" sz="1200" b="1" dirty="0">
                <a:solidFill>
                  <a:srgbClr val="000000"/>
                </a:solidFill>
                <a:latin typeface="Calibri" pitchFamily="34" charset="0"/>
                <a:cs typeface="Arial" pitchFamily="34" charset="0"/>
              </a:rPr>
              <a:t>Old Georgetown Rd</a:t>
            </a:r>
          </a:p>
          <a:p>
            <a:pPr marL="342900" indent="-342900" fontAlgn="base">
              <a:spcBef>
                <a:spcPct val="20000"/>
              </a:spcBef>
              <a:spcAft>
                <a:spcPct val="0"/>
              </a:spcAft>
              <a:buFont typeface="Georgia" pitchFamily="18" charset="0"/>
              <a:buAutoNum type="arabicPeriod" startAt="7"/>
            </a:pPr>
            <a:r>
              <a:rPr lang="en-US" sz="1200" b="1" dirty="0">
                <a:solidFill>
                  <a:srgbClr val="1D4E83"/>
                </a:solidFill>
                <a:latin typeface="Calibri" pitchFamily="34" charset="0"/>
                <a:cs typeface="Arial" pitchFamily="34" charset="0"/>
              </a:rPr>
              <a:t>Georgia Ave (Wheaton)*</a:t>
            </a:r>
          </a:p>
          <a:p>
            <a:pPr marL="342900" indent="-342900" fontAlgn="base">
              <a:spcBef>
                <a:spcPct val="20000"/>
              </a:spcBef>
              <a:spcAft>
                <a:spcPct val="0"/>
              </a:spcAft>
              <a:buFont typeface="Georgia" pitchFamily="18" charset="0"/>
              <a:buAutoNum type="arabicPeriod" startAt="7"/>
            </a:pPr>
            <a:r>
              <a:rPr lang="en-US" sz="1200" b="1" dirty="0">
                <a:solidFill>
                  <a:srgbClr val="1D4E83"/>
                </a:solidFill>
                <a:latin typeface="Calibri" pitchFamily="34" charset="0"/>
                <a:cs typeface="Arial" pitchFamily="34" charset="0"/>
              </a:rPr>
              <a:t>Randolph Rd (Wheaton)*</a:t>
            </a:r>
          </a:p>
        </p:txBody>
      </p:sp>
      <p:sp>
        <p:nvSpPr>
          <p:cNvPr id="129038" name="Text Box 14"/>
          <p:cNvSpPr txBox="1">
            <a:spLocks noChangeArrowheads="1"/>
          </p:cNvSpPr>
          <p:nvPr/>
        </p:nvSpPr>
        <p:spPr bwMode="auto">
          <a:xfrm>
            <a:off x="1295400" y="6504801"/>
            <a:ext cx="6046789" cy="276999"/>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sz="1200" b="1" dirty="0">
                <a:solidFill>
                  <a:srgbClr val="1D4E83"/>
                </a:solidFill>
                <a:latin typeface="Calibri" pitchFamily="34" charset="0"/>
              </a:rPr>
              <a:t>* </a:t>
            </a:r>
            <a:r>
              <a:rPr lang="en-US" sz="1200" b="1" dirty="0" smtClean="0">
                <a:solidFill>
                  <a:srgbClr val="1D4E83"/>
                </a:solidFill>
                <a:latin typeface="Calibri" pitchFamily="34" charset="0"/>
              </a:rPr>
              <a:t>Georgia Avenue and Randolph Road Safety Audits Modified Plans for Future Construction</a:t>
            </a:r>
            <a:endParaRPr lang="en-US" sz="1200" b="1" dirty="0">
              <a:solidFill>
                <a:srgbClr val="1D4E83"/>
              </a:solidFill>
              <a:latin typeface="Calibri" pitchFamily="34" charset="0"/>
            </a:endParaRPr>
          </a:p>
        </p:txBody>
      </p:sp>
      <p:sp>
        <p:nvSpPr>
          <p:cNvPr id="11" name="Slide Number Placeholder 3"/>
          <p:cNvSpPr>
            <a:spLocks noGrp="1"/>
          </p:cNvSpPr>
          <p:nvPr>
            <p:ph type="sldNum" sz="quarter" idx="12"/>
          </p:nvPr>
        </p:nvSpPr>
        <p:spPr>
          <a:xfrm>
            <a:off x="8531788" y="5648960"/>
            <a:ext cx="548640" cy="396240"/>
          </a:xfrm>
        </p:spPr>
        <p:txBody>
          <a:bodyPr/>
          <a:lstStyle/>
          <a:p>
            <a:fld id="{1E43DB2B-D07C-40D2-BEA2-CCF38BBF670E}" type="slidenum">
              <a:rPr lang="en-US" smtClean="0"/>
              <a:t>9</a:t>
            </a:fld>
            <a:endParaRPr lang="en-US"/>
          </a:p>
        </p:txBody>
      </p:sp>
      <p:sp>
        <p:nvSpPr>
          <p:cNvPr id="10" name="Footer Placeholder 4"/>
          <p:cNvSpPr>
            <a:spLocks noGrp="1"/>
          </p:cNvSpPr>
          <p:nvPr>
            <p:ph type="ftr" sz="quarter" idx="3"/>
          </p:nvPr>
        </p:nvSpPr>
        <p:spPr>
          <a:xfrm rot="16200000">
            <a:off x="6065450" y="2598419"/>
            <a:ext cx="5410201" cy="365760"/>
          </a:xfrm>
          <a:prstGeom prst="rect">
            <a:avLst/>
          </a:prstGeom>
        </p:spPr>
        <p:txBody>
          <a:bodyPr vert="horz" lIns="91440" tIns="45720" rIns="91440" bIns="45720" rtlCol="0" anchor="ctr"/>
          <a:lstStyle>
            <a:lvl1pPr algn="l">
              <a:defRPr sz="1600">
                <a:solidFill>
                  <a:schemeClr val="bg2"/>
                </a:solidFill>
              </a:defRPr>
            </a:lvl1pPr>
          </a:lstStyle>
          <a:p>
            <a:pPr lvl="0"/>
            <a:endParaRPr lang="en-US" dirty="0"/>
          </a:p>
          <a:p>
            <a:pPr lvl="0"/>
            <a:r>
              <a:rPr lang="en-US" dirty="0" smtClean="0">
                <a:solidFill>
                  <a:srgbClr val="EEECE1"/>
                </a:solidFill>
              </a:rPr>
              <a:t>Update </a:t>
            </a:r>
            <a:r>
              <a:rPr lang="en-US" dirty="0">
                <a:solidFill>
                  <a:srgbClr val="EEECE1"/>
                </a:solidFill>
              </a:rPr>
              <a:t>on Pedestrian Safety Initiative – </a:t>
            </a:r>
            <a:r>
              <a:rPr lang="en-US" dirty="0" smtClean="0">
                <a:solidFill>
                  <a:srgbClr val="EEECE1"/>
                </a:solidFill>
              </a:rPr>
              <a:t>Fall  </a:t>
            </a:r>
            <a:r>
              <a:rPr lang="en-US" dirty="0">
                <a:solidFill>
                  <a:srgbClr val="EEECE1"/>
                </a:solidFill>
              </a:rPr>
              <a:t>2013</a:t>
            </a:r>
          </a:p>
          <a:p>
            <a:endParaRPr lang="en-US" dirty="0"/>
          </a:p>
        </p:txBody>
      </p:sp>
    </p:spTree>
    <p:extLst>
      <p:ext uri="{BB962C8B-B14F-4D97-AF65-F5344CB8AC3E}">
        <p14:creationId xmlns:p14="http://schemas.microsoft.com/office/powerpoint/2010/main" val="362153167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2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3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4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6.xml><?xml version="1.0" encoding="utf-8"?>
<a:theme xmlns:a="http://schemas.openxmlformats.org/drawingml/2006/main" name="5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7.xml><?xml version="1.0" encoding="utf-8"?>
<a:theme xmlns:a="http://schemas.openxmlformats.org/drawingml/2006/main" name="6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8.xml><?xml version="1.0" encoding="utf-8"?>
<a:theme xmlns:a="http://schemas.openxmlformats.org/drawingml/2006/main" name="8_Adjacenc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2545</TotalTime>
  <Words>1969</Words>
  <Application>Microsoft Office PowerPoint</Application>
  <PresentationFormat>On-screen Show (4:3)</PresentationFormat>
  <Paragraphs>444</Paragraphs>
  <Slides>35</Slides>
  <Notes>20</Notes>
  <HiddenSlides>0</HiddenSlides>
  <MMClips>0</MMClips>
  <ScaleCrop>false</ScaleCrop>
  <HeadingPairs>
    <vt:vector size="6" baseType="variant">
      <vt:variant>
        <vt:lpstr>Theme</vt:lpstr>
      </vt:variant>
      <vt:variant>
        <vt:i4>8</vt:i4>
      </vt:variant>
      <vt:variant>
        <vt:lpstr>Embedded OLE Servers</vt:lpstr>
      </vt:variant>
      <vt:variant>
        <vt:i4>1</vt:i4>
      </vt:variant>
      <vt:variant>
        <vt:lpstr>Slide Titles</vt:lpstr>
      </vt:variant>
      <vt:variant>
        <vt:i4>35</vt:i4>
      </vt:variant>
    </vt:vector>
  </HeadingPairs>
  <TitlesOfParts>
    <vt:vector size="44" baseType="lpstr">
      <vt:lpstr>Adjacency</vt:lpstr>
      <vt:lpstr>2_Adjacency</vt:lpstr>
      <vt:lpstr>1_Adjacency</vt:lpstr>
      <vt:lpstr>3_Adjacency</vt:lpstr>
      <vt:lpstr>4_Adjacency</vt:lpstr>
      <vt:lpstr>5_Adjacency</vt:lpstr>
      <vt:lpstr>6_Adjacency</vt:lpstr>
      <vt:lpstr>8_Adjacency</vt:lpstr>
      <vt:lpstr>Chart</vt:lpstr>
      <vt:lpstr>Update on Pedestrian Safety Initiative</vt:lpstr>
      <vt:lpstr>Pedestrian Collisions and Fatalities</vt:lpstr>
      <vt:lpstr>History of Pedestrian Safety in Montgomery County</vt:lpstr>
      <vt:lpstr>Montgomery County’s Pedestrian Safety Initiative</vt:lpstr>
      <vt:lpstr>Pedestrian Collision Annual Trends</vt:lpstr>
      <vt:lpstr>PIO Parking Lot Pedestrian Safety Education Campaign </vt:lpstr>
      <vt:lpstr>Pedestrian Collision Trends</vt:lpstr>
      <vt:lpstr>Pedestrian Collisions by Fault</vt:lpstr>
      <vt:lpstr>High Incidence Areas – Targeted Strategy</vt:lpstr>
      <vt:lpstr>Collisions in High Incidence Areas: Annual Trend</vt:lpstr>
      <vt:lpstr>Pedestrian Safety Initiative - Results</vt:lpstr>
      <vt:lpstr> Close Coordination of Engineering, Education, and Enforcement</vt:lpstr>
      <vt:lpstr>High Incidence Areas: Education  Grouping Similar HIAs</vt:lpstr>
      <vt:lpstr>PowerPoint Presentation</vt:lpstr>
      <vt:lpstr>Engineering Improvement  in High Incidence Areas</vt:lpstr>
      <vt:lpstr>HIA Issues Identified: Uncontrolled mid-block crossings  </vt:lpstr>
      <vt:lpstr>HIA Issues Identified: Lack of Signal Adherence </vt:lpstr>
      <vt:lpstr>HIA Issues Identified: Limited Nighttime Visibility    </vt:lpstr>
      <vt:lpstr>High Incidence Areas: Group 1 Education</vt:lpstr>
      <vt:lpstr>Four Corners Spring Education Campaign: SWAG Bracelets</vt:lpstr>
      <vt:lpstr>Blair High School Best Eyes Contest</vt:lpstr>
      <vt:lpstr>Piney Branch HIA: Curb Markers</vt:lpstr>
      <vt:lpstr>Regional StreetSmart Campaign </vt:lpstr>
      <vt:lpstr>Safety Promotion Teams</vt:lpstr>
      <vt:lpstr>Key Messages to Teach Pedestrians</vt:lpstr>
      <vt:lpstr>Pedestrian and Driver Enforcement Efforts</vt:lpstr>
      <vt:lpstr>MCDOT Safe Routes to Schools Prioritization  </vt:lpstr>
      <vt:lpstr>MCDOT Pedestrian Safety Education in High Schools </vt:lpstr>
      <vt:lpstr>PowerPoint Presentation</vt:lpstr>
      <vt:lpstr>PowerPoint Presentation</vt:lpstr>
      <vt:lpstr>PowerPoint Presentation</vt:lpstr>
      <vt:lpstr>Results of Traffic Calming</vt:lpstr>
      <vt:lpstr>Pedestrian Safety Engineering-Sidewalks    </vt:lpstr>
      <vt:lpstr>Pedestrian Safety Website    </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Joana</dc:creator>
  <cp:lastModifiedBy>Peggy</cp:lastModifiedBy>
  <cp:revision>294</cp:revision>
  <cp:lastPrinted>2013-08-27T16:52:16Z</cp:lastPrinted>
  <dcterms:created xsi:type="dcterms:W3CDTF">2013-05-24T16:35:33Z</dcterms:created>
  <dcterms:modified xsi:type="dcterms:W3CDTF">2014-02-05T01:47:46Z</dcterms:modified>
</cp:coreProperties>
</file>